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4"/>
  </p:sldMasterIdLst>
  <p:notesMasterIdLst>
    <p:notesMasterId r:id="rId76"/>
  </p:notesMasterIdLst>
  <p:sldIdLst>
    <p:sldId id="256" r:id="rId5"/>
    <p:sldId id="258" r:id="rId6"/>
    <p:sldId id="404" r:id="rId7"/>
    <p:sldId id="331" r:id="rId8"/>
    <p:sldId id="363" r:id="rId9"/>
    <p:sldId id="364" r:id="rId10"/>
    <p:sldId id="365" r:id="rId11"/>
    <p:sldId id="407" r:id="rId12"/>
    <p:sldId id="267" r:id="rId13"/>
    <p:sldId id="380" r:id="rId14"/>
    <p:sldId id="260" r:id="rId15"/>
    <p:sldId id="270" r:id="rId16"/>
    <p:sldId id="412" r:id="rId17"/>
    <p:sldId id="381" r:id="rId18"/>
    <p:sldId id="272" r:id="rId19"/>
    <p:sldId id="273" r:id="rId20"/>
    <p:sldId id="274" r:id="rId21"/>
    <p:sldId id="275" r:id="rId22"/>
    <p:sldId id="276" r:id="rId23"/>
    <p:sldId id="277" r:id="rId24"/>
    <p:sldId id="278" r:id="rId25"/>
    <p:sldId id="348" r:id="rId26"/>
    <p:sldId id="333" r:id="rId27"/>
    <p:sldId id="337" r:id="rId28"/>
    <p:sldId id="358" r:id="rId29"/>
    <p:sldId id="283" r:id="rId30"/>
    <p:sldId id="284" r:id="rId31"/>
    <p:sldId id="285" r:id="rId32"/>
    <p:sldId id="286" r:id="rId33"/>
    <p:sldId id="287" r:id="rId34"/>
    <p:sldId id="291" r:id="rId35"/>
    <p:sldId id="353" r:id="rId36"/>
    <p:sldId id="292" r:id="rId37"/>
    <p:sldId id="335" r:id="rId38"/>
    <p:sldId id="296" r:id="rId39"/>
    <p:sldId id="297" r:id="rId40"/>
    <p:sldId id="414" r:id="rId41"/>
    <p:sldId id="300" r:id="rId42"/>
    <p:sldId id="301" r:id="rId43"/>
    <p:sldId id="302" r:id="rId44"/>
    <p:sldId id="367" r:id="rId45"/>
    <p:sldId id="306" r:id="rId46"/>
    <p:sldId id="310" r:id="rId47"/>
    <p:sldId id="351" r:id="rId48"/>
    <p:sldId id="315" r:id="rId49"/>
    <p:sldId id="344" r:id="rId50"/>
    <p:sldId id="317" r:id="rId51"/>
    <p:sldId id="318" r:id="rId52"/>
    <p:sldId id="421" r:id="rId53"/>
    <p:sldId id="321" r:id="rId54"/>
    <p:sldId id="322" r:id="rId55"/>
    <p:sldId id="325" r:id="rId56"/>
    <p:sldId id="326" r:id="rId57"/>
    <p:sldId id="354" r:id="rId58"/>
    <p:sldId id="328" r:id="rId59"/>
    <p:sldId id="329" r:id="rId60"/>
    <p:sldId id="402" r:id="rId61"/>
    <p:sldId id="388" r:id="rId62"/>
    <p:sldId id="320" r:id="rId63"/>
    <p:sldId id="327" r:id="rId64"/>
    <p:sldId id="422" r:id="rId65"/>
    <p:sldId id="420" r:id="rId66"/>
    <p:sldId id="405" r:id="rId67"/>
    <p:sldId id="409" r:id="rId68"/>
    <p:sldId id="408" r:id="rId69"/>
    <p:sldId id="419" r:id="rId70"/>
    <p:sldId id="426" r:id="rId71"/>
    <p:sldId id="369" r:id="rId72"/>
    <p:sldId id="394" r:id="rId73"/>
    <p:sldId id="313" r:id="rId74"/>
    <p:sldId id="312" r:id="rId75"/>
  </p:sldIdLst>
  <p:sldSz cx="12192000" cy="6858000"/>
  <p:notesSz cx="6794500" cy="9931400"/>
  <p:embeddedFontLst>
    <p:embeddedFont>
      <p:font typeface="Arial Black" panose="020B0A04020102020204" pitchFamily="34" charset="0"/>
      <p:regular r:id="rId77"/>
      <p:bold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8">
          <p15:clr>
            <a:srgbClr val="A4A3A4"/>
          </p15:clr>
        </p15:guide>
        <p15:guide id="2" pos="2275">
          <p15:clr>
            <a:srgbClr val="A4A3A4"/>
          </p15:clr>
        </p15:guide>
        <p15:guide id="3" pos="4951">
          <p15:clr>
            <a:srgbClr val="A4A3A4"/>
          </p15:clr>
        </p15:guide>
        <p15:guide id="4" orient="horz" pos="409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37E507-8594-1F33-D2A8-B0A38DF44DB8}" name="Ida Rainio" initials="" userId="S::ida.rainio@futurice.com::6ea2d25b-cef9-4eb8-9f71-0c3918403a27" providerId="AD"/>
  <p188:author id="{ADCAFF1C-83B2-D4DA-1C3A-67F29EA503CF}" name="Repo Jasmin" initials="RJ" userId="S::jasmin.repo@hel.fi::a2eda779-b966-4ce7-bedb-2cbf55667c11" providerId="AD"/>
  <p188:author id="{312E9F24-5CC0-F6C4-405C-12A0218E01CF}" name="Lahti Tanja" initials="TL" userId="S::Tanja.Lahti@hel.fi::bda5af05-86ca-4173-a913-19962b2fdef7" providerId="AD"/>
  <p188:author id="{753E6D45-D038-9898-B9F5-D7989A4AD7D1}" name="Sundgren Eva" initials="SE" userId="S::eva.sundgren@hel.fi::116b0fe5-aed3-4c29-af9b-22ac64c80a8e" providerId="AD"/>
  <p188:author id="{33DA2973-8305-F224-1597-F052C9D7E219}" name="Saara Anundi" initials="SA" userId="S::saara.anundi_futurice.com#ext#@helsinginkaupunki.onmicrosoft.com::a37c5c24-a1c9-4ec0-8dcf-270215b74919" providerId="AD"/>
  <p188:author id="{23EAEE82-FB23-72CA-C437-6A4428D9121A}" name="Ida Rainio" initials="IR" userId="S::ida.rainio_futurice.com#ext#@helsinginkaupunki.onmicrosoft.com::811ba162-c6aa-46e5-a652-db9cfd105d1e" providerId="AD"/>
  <p188:author id="{9C717E96-0F23-93F0-E21E-CDB4E66E2303}" name="Saari Seija" initials="SS" userId="S::seija.saari@hel.fi::aaa38199-e21e-4e09-b0c7-fb662cb27cc7" providerId="AD"/>
  <p188:author id="{11000FAF-64EA-DD7F-167B-4A2392691F26}" name="Lilja-Rautio Annastiina" initials="AL" userId="S::annastiina.lilja-rautio@hel.fi::f803f6f7-6dbc-4068-9c52-b53f3ccfe56f" providerId="AD"/>
  <p188:author id="{7EAD26EC-778A-6DF6-6FBF-3B9CBAE2A31C}" name="Saara Anundi" initials="SA" userId="S::saara.anundi@futurice.com::131f3e92-37e6-4129-9493-d08c21a6b785" providerId="AD"/>
  <p188:author id="{78ECE5F4-E776-510C-4B78-AB79DB0E0E60}" name="Lahti Tanja" initials="LT" userId="S::tanja.lahti@hel.fi::bda5af05-86ca-4173-a913-19962b2fdef7" providerId="AD"/>
  <p188:author id="{7FEF5AFE-F4E3-FCA1-99C3-91BB5520B224}" name="Saara Anundi" initials="" userId="S::Saara.Anundi@futurice.com::131f3e92-37e6-4129-9493-d08c21a6b7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C2A251"/>
    <a:srgbClr val="D8C390"/>
    <a:srgbClr val="D1B97D"/>
    <a:srgbClr val="E7E6E6"/>
    <a:srgbClr val="44546A"/>
    <a:srgbClr val="BFDBF2"/>
    <a:srgbClr val="F5F5F5"/>
    <a:srgbClr val="00D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0D14D-F96F-FE2C-1CF6-6EB45E0D8EAE}" v="65" dt="2025-06-18T14:47:13.332"/>
    <p1510:client id="{EAAB2B5A-2065-8790-2420-4D25E0879EAF}" v="78" dt="2025-06-18T15:22:48.384"/>
    <p1510:client id="{EFDBF40F-7A04-FE64-A33B-8459FFA469C6}" v="62" dt="2025-06-18T14:12:49.677"/>
    <p1510:client id="{FFA054D5-5733-4A0D-8AF0-C895C75A6B47}" v="3689" dt="2025-06-19T10:18:13.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88" y="1168"/>
      </p:cViewPr>
      <p:guideLst>
        <p:guide orient="horz" pos="368"/>
        <p:guide pos="2275"/>
        <p:guide pos="4951"/>
        <p:guide orient="horz" pos="40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2.fnt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829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829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107"/>
            <a:ext cx="2944283" cy="4982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indent="0"/>
            <a:endParaRPr lang="en-US"/>
          </a:p>
        </p:txBody>
      </p:sp>
      <p:sp>
        <p:nvSpPr>
          <p:cNvPr id="213" name="Google Shape;213;p1: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a:extLst>
            <a:ext uri="{FF2B5EF4-FFF2-40B4-BE49-F238E27FC236}">
              <a16:creationId xmlns:a16="http://schemas.microsoft.com/office/drawing/2014/main" id="{3E435A31-9DEC-62F6-E817-BB175153315F}"/>
            </a:ext>
          </a:extLst>
        </p:cNvPr>
        <p:cNvGrpSpPr/>
        <p:nvPr/>
      </p:nvGrpSpPr>
      <p:grpSpPr>
        <a:xfrm>
          <a:off x="0" y="0"/>
          <a:ext cx="0" cy="0"/>
          <a:chOff x="0" y="0"/>
          <a:chExt cx="0" cy="0"/>
        </a:xfrm>
      </p:grpSpPr>
      <p:sp>
        <p:nvSpPr>
          <p:cNvPr id="326" name="Google Shape;326;g3522f7cbac7_0_673:notes">
            <a:extLst>
              <a:ext uri="{FF2B5EF4-FFF2-40B4-BE49-F238E27FC236}">
                <a16:creationId xmlns:a16="http://schemas.microsoft.com/office/drawing/2014/main" id="{80BD34F0-1587-8123-3BB9-C9B5C8EE8EF2}"/>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3522f7cbac7_0_673:notes">
            <a:extLst>
              <a:ext uri="{FF2B5EF4-FFF2-40B4-BE49-F238E27FC236}">
                <a16:creationId xmlns:a16="http://schemas.microsoft.com/office/drawing/2014/main" id="{58839FB0-C72D-A233-700C-CF52A080B7A4}"/>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3522f7cbac7_0_673:notes">
            <a:extLst>
              <a:ext uri="{FF2B5EF4-FFF2-40B4-BE49-F238E27FC236}">
                <a16:creationId xmlns:a16="http://schemas.microsoft.com/office/drawing/2014/main" id="{B20E239B-19A3-6B52-1255-2A038322F225}"/>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10</a:t>
            </a:fld>
            <a:endParaRPr/>
          </a:p>
        </p:txBody>
      </p:sp>
    </p:spTree>
    <p:extLst>
      <p:ext uri="{BB962C8B-B14F-4D97-AF65-F5344CB8AC3E}">
        <p14:creationId xmlns:p14="http://schemas.microsoft.com/office/powerpoint/2010/main" val="150059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7: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7: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522f7cbac7_0_718: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3522f7cbac7_0_718: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3522f7cbac7_0_718: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a:extLst>
            <a:ext uri="{FF2B5EF4-FFF2-40B4-BE49-F238E27FC236}">
              <a16:creationId xmlns:a16="http://schemas.microsoft.com/office/drawing/2014/main" id="{70698F81-45F6-3362-324C-C212FC58B396}"/>
            </a:ext>
          </a:extLst>
        </p:cNvPr>
        <p:cNvGrpSpPr/>
        <p:nvPr/>
      </p:nvGrpSpPr>
      <p:grpSpPr>
        <a:xfrm>
          <a:off x="0" y="0"/>
          <a:ext cx="0" cy="0"/>
          <a:chOff x="0" y="0"/>
          <a:chExt cx="0" cy="0"/>
        </a:xfrm>
      </p:grpSpPr>
      <p:sp>
        <p:nvSpPr>
          <p:cNvPr id="667" name="Google Shape;667;g3522f7cbac7_0_4144:notes">
            <a:extLst>
              <a:ext uri="{FF2B5EF4-FFF2-40B4-BE49-F238E27FC236}">
                <a16:creationId xmlns:a16="http://schemas.microsoft.com/office/drawing/2014/main" id="{E8DD8285-0524-69AC-3996-E0DF45DD8A34}"/>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3522f7cbac7_0_4144:notes">
            <a:extLst>
              <a:ext uri="{FF2B5EF4-FFF2-40B4-BE49-F238E27FC236}">
                <a16:creationId xmlns:a16="http://schemas.microsoft.com/office/drawing/2014/main" id="{5325F7F2-BF50-EB98-DD9C-83F3317F0688}"/>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g3522f7cbac7_0_4144:notes">
            <a:extLst>
              <a:ext uri="{FF2B5EF4-FFF2-40B4-BE49-F238E27FC236}">
                <a16:creationId xmlns:a16="http://schemas.microsoft.com/office/drawing/2014/main" id="{863118AC-E3B4-5AC9-859B-0DE7F6C3EF51}"/>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13</a:t>
            </a:fld>
            <a:endParaRPr/>
          </a:p>
        </p:txBody>
      </p:sp>
    </p:spTree>
    <p:extLst>
      <p:ext uri="{BB962C8B-B14F-4D97-AF65-F5344CB8AC3E}">
        <p14:creationId xmlns:p14="http://schemas.microsoft.com/office/powerpoint/2010/main" val="3020501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a:extLst>
            <a:ext uri="{FF2B5EF4-FFF2-40B4-BE49-F238E27FC236}">
              <a16:creationId xmlns:a16="http://schemas.microsoft.com/office/drawing/2014/main" id="{8806FCEC-B0CA-1437-CA32-336CB08AF017}"/>
            </a:ext>
          </a:extLst>
        </p:cNvPr>
        <p:cNvGrpSpPr/>
        <p:nvPr/>
      </p:nvGrpSpPr>
      <p:grpSpPr>
        <a:xfrm>
          <a:off x="0" y="0"/>
          <a:ext cx="0" cy="0"/>
          <a:chOff x="0" y="0"/>
          <a:chExt cx="0" cy="0"/>
        </a:xfrm>
      </p:grpSpPr>
      <p:sp>
        <p:nvSpPr>
          <p:cNvPr id="688" name="Google Shape;688;g3522f7cbac7_0_763:notes">
            <a:extLst>
              <a:ext uri="{FF2B5EF4-FFF2-40B4-BE49-F238E27FC236}">
                <a16:creationId xmlns:a16="http://schemas.microsoft.com/office/drawing/2014/main" id="{BC938CAB-3595-B453-D8C7-5B71C939ACCE}"/>
              </a:ext>
            </a:extLst>
          </p:cNvPr>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g3522f7cbac7_0_763:notes">
            <a:extLst>
              <a:ext uri="{FF2B5EF4-FFF2-40B4-BE49-F238E27FC236}">
                <a16:creationId xmlns:a16="http://schemas.microsoft.com/office/drawing/2014/main" id="{F18AB272-4EFC-991E-D832-F23837AEA307}"/>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021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522f7cbac7_0_763:notes"/>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g3522f7cbac7_0_763: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522f7cbac7_0_821:notes"/>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g3522f7cbac7_0_82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3522f7cbac7_0_843: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g3522f7cbac7_0_843: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a:spcBef>
                <a:spcPts val="0"/>
              </a:spcBef>
              <a:spcAft>
                <a:spcPts val="0"/>
              </a:spcAft>
              <a:buNone/>
            </a:pPr>
            <a:endParaRPr lang="en-US"/>
          </a:p>
        </p:txBody>
      </p:sp>
      <p:sp>
        <p:nvSpPr>
          <p:cNvPr id="724" name="Google Shape;724;g3522f7cbac7_0_843: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3522f7cbac7_0_246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g3522f7cbac7_0_2462: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g3522f7cbac7_0_2462: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522f7cbac7_0_2478: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g3522f7cbac7_0_2478: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g3522f7cbac7_0_2478: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4: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3522f7cbac7_0_2526: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g3522f7cbac7_0_2526: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g3522f7cbac7_0_2526: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3522f7cbac7_0_2623: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g3522f7cbac7_0_2623: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indent="0"/>
            <a:endParaRPr lang="en-US"/>
          </a:p>
        </p:txBody>
      </p:sp>
      <p:sp>
        <p:nvSpPr>
          <p:cNvPr id="818" name="Google Shape;818;g3522f7cbac7_0_2623: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a:extLst>
            <a:ext uri="{FF2B5EF4-FFF2-40B4-BE49-F238E27FC236}">
              <a16:creationId xmlns:a16="http://schemas.microsoft.com/office/drawing/2014/main" id="{7C95E750-D085-827B-7B36-93D9ED9311FC}"/>
            </a:ext>
          </a:extLst>
        </p:cNvPr>
        <p:cNvGrpSpPr/>
        <p:nvPr/>
      </p:nvGrpSpPr>
      <p:grpSpPr>
        <a:xfrm>
          <a:off x="0" y="0"/>
          <a:ext cx="0" cy="0"/>
          <a:chOff x="0" y="0"/>
          <a:chExt cx="0" cy="0"/>
        </a:xfrm>
      </p:grpSpPr>
      <p:sp>
        <p:nvSpPr>
          <p:cNvPr id="816" name="Google Shape;816;g3522f7cbac7_0_2623:notes">
            <a:extLst>
              <a:ext uri="{FF2B5EF4-FFF2-40B4-BE49-F238E27FC236}">
                <a16:creationId xmlns:a16="http://schemas.microsoft.com/office/drawing/2014/main" id="{6262E428-FCF6-7492-2742-6A7ECEBAFD43}"/>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g3522f7cbac7_0_2623:notes">
            <a:extLst>
              <a:ext uri="{FF2B5EF4-FFF2-40B4-BE49-F238E27FC236}">
                <a16:creationId xmlns:a16="http://schemas.microsoft.com/office/drawing/2014/main" id="{D3846092-4B7B-B28A-2165-A947581B49CB}"/>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g3522f7cbac7_0_2623:notes">
            <a:extLst>
              <a:ext uri="{FF2B5EF4-FFF2-40B4-BE49-F238E27FC236}">
                <a16:creationId xmlns:a16="http://schemas.microsoft.com/office/drawing/2014/main" id="{CF8F0D06-576A-C1B1-530E-134D33C8A7FF}"/>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22</a:t>
            </a:fld>
            <a:endParaRPr/>
          </a:p>
        </p:txBody>
      </p:sp>
    </p:spTree>
    <p:extLst>
      <p:ext uri="{BB962C8B-B14F-4D97-AF65-F5344CB8AC3E}">
        <p14:creationId xmlns:p14="http://schemas.microsoft.com/office/powerpoint/2010/main" val="530933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a:extLst>
            <a:ext uri="{FF2B5EF4-FFF2-40B4-BE49-F238E27FC236}">
              <a16:creationId xmlns:a16="http://schemas.microsoft.com/office/drawing/2014/main" id="{59F40699-D29A-A748-A2E8-718F125948FF}"/>
            </a:ext>
          </a:extLst>
        </p:cNvPr>
        <p:cNvGrpSpPr/>
        <p:nvPr/>
      </p:nvGrpSpPr>
      <p:grpSpPr>
        <a:xfrm>
          <a:off x="0" y="0"/>
          <a:ext cx="0" cy="0"/>
          <a:chOff x="0" y="0"/>
          <a:chExt cx="0" cy="0"/>
        </a:xfrm>
      </p:grpSpPr>
      <p:sp>
        <p:nvSpPr>
          <p:cNvPr id="703" name="Google Shape;703;g3522f7cbac7_0_821:notes">
            <a:extLst>
              <a:ext uri="{FF2B5EF4-FFF2-40B4-BE49-F238E27FC236}">
                <a16:creationId xmlns:a16="http://schemas.microsoft.com/office/drawing/2014/main" id="{1E53BD67-C075-74A0-AD96-A27BA7D6CC7C}"/>
              </a:ext>
            </a:extLst>
          </p:cNvPr>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g3522f7cbac7_0_821:notes">
            <a:extLst>
              <a:ext uri="{FF2B5EF4-FFF2-40B4-BE49-F238E27FC236}">
                <a16:creationId xmlns:a16="http://schemas.microsoft.com/office/drawing/2014/main" id="{28CF259E-96EA-EB63-B9A1-0F5FAC1F8CDA}"/>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688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a:extLst>
            <a:ext uri="{FF2B5EF4-FFF2-40B4-BE49-F238E27FC236}">
              <a16:creationId xmlns:a16="http://schemas.microsoft.com/office/drawing/2014/main" id="{3AF4EE80-A76E-665B-A82E-622C953A58CB}"/>
            </a:ext>
          </a:extLst>
        </p:cNvPr>
        <p:cNvGrpSpPr/>
        <p:nvPr/>
      </p:nvGrpSpPr>
      <p:grpSpPr>
        <a:xfrm>
          <a:off x="0" y="0"/>
          <a:ext cx="0" cy="0"/>
          <a:chOff x="0" y="0"/>
          <a:chExt cx="0" cy="0"/>
        </a:xfrm>
      </p:grpSpPr>
      <p:sp>
        <p:nvSpPr>
          <p:cNvPr id="898" name="Google Shape;898;g3522f7cbac7_0_3279:notes">
            <a:extLst>
              <a:ext uri="{FF2B5EF4-FFF2-40B4-BE49-F238E27FC236}">
                <a16:creationId xmlns:a16="http://schemas.microsoft.com/office/drawing/2014/main" id="{B72B4265-779C-EB6C-AA43-14929D6595D8}"/>
              </a:ext>
            </a:extLst>
          </p:cNvPr>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9" name="Google Shape;899;g3522f7cbac7_0_3279:notes">
            <a:extLst>
              <a:ext uri="{FF2B5EF4-FFF2-40B4-BE49-F238E27FC236}">
                <a16:creationId xmlns:a16="http://schemas.microsoft.com/office/drawing/2014/main" id="{A1F97A5E-72B6-522E-266C-7241D75BB371}"/>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592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a:extLst>
            <a:ext uri="{FF2B5EF4-FFF2-40B4-BE49-F238E27FC236}">
              <a16:creationId xmlns:a16="http://schemas.microsoft.com/office/drawing/2014/main" id="{112EC018-826F-9CBA-99DA-6ABF9745C3F1}"/>
            </a:ext>
          </a:extLst>
        </p:cNvPr>
        <p:cNvGrpSpPr/>
        <p:nvPr/>
      </p:nvGrpSpPr>
      <p:grpSpPr>
        <a:xfrm>
          <a:off x="0" y="0"/>
          <a:ext cx="0" cy="0"/>
          <a:chOff x="0" y="0"/>
          <a:chExt cx="0" cy="0"/>
        </a:xfrm>
      </p:grpSpPr>
      <p:sp>
        <p:nvSpPr>
          <p:cNvPr id="898" name="Google Shape;898;g3522f7cbac7_0_3279:notes">
            <a:extLst>
              <a:ext uri="{FF2B5EF4-FFF2-40B4-BE49-F238E27FC236}">
                <a16:creationId xmlns:a16="http://schemas.microsoft.com/office/drawing/2014/main" id="{CD1457F9-7DC4-2794-43E8-79D93309B9FA}"/>
              </a:ext>
            </a:extLst>
          </p:cNvPr>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endParaRPr lang="en-US"/>
          </a:p>
        </p:txBody>
      </p:sp>
      <p:sp>
        <p:nvSpPr>
          <p:cNvPr id="899" name="Google Shape;899;g3522f7cbac7_0_3279:notes">
            <a:extLst>
              <a:ext uri="{FF2B5EF4-FFF2-40B4-BE49-F238E27FC236}">
                <a16:creationId xmlns:a16="http://schemas.microsoft.com/office/drawing/2014/main" id="{C9E2511C-9BD0-3826-11D8-C31DA18AA824}"/>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906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23: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23: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3522f7cbac7_0_2777: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g3522f7cbac7_0_2777: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g3522f7cbac7_0_2777: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3522f7cbac7_0_281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g3522f7cbac7_0_2812: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4" name="Google Shape;964;g3522f7cbac7_0_2812: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3522f7cbac7_0_2844: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g3522f7cbac7_0_2844: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0" name="Google Shape;980;g3522f7cbac7_0_2844: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70B87873-3828-0785-EE2E-46D7418E74CC}"/>
            </a:ext>
          </a:extLst>
        </p:cNvPr>
        <p:cNvGrpSpPr/>
        <p:nvPr/>
      </p:nvGrpSpPr>
      <p:grpSpPr>
        <a:xfrm>
          <a:off x="0" y="0"/>
          <a:ext cx="0" cy="0"/>
          <a:chOff x="0" y="0"/>
          <a:chExt cx="0" cy="0"/>
        </a:xfrm>
      </p:grpSpPr>
      <p:sp>
        <p:nvSpPr>
          <p:cNvPr id="238" name="Google Shape;238;p3:notes">
            <a:extLst>
              <a:ext uri="{FF2B5EF4-FFF2-40B4-BE49-F238E27FC236}">
                <a16:creationId xmlns:a16="http://schemas.microsoft.com/office/drawing/2014/main" id="{82A30BE6-2460-0282-AC92-6BD2929C564D}"/>
              </a:ext>
            </a:extLst>
          </p:cNvPr>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notes">
            <a:extLst>
              <a:ext uri="{FF2B5EF4-FFF2-40B4-BE49-F238E27FC236}">
                <a16:creationId xmlns:a16="http://schemas.microsoft.com/office/drawing/2014/main" id="{BFBA6552-A87C-C4CF-C79D-DAC3C2C859C7}"/>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7992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3522f7cbac7_0_2880: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g3522f7cbac7_0_2880: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indent="0"/>
            <a:endParaRPr/>
          </a:p>
        </p:txBody>
      </p:sp>
      <p:sp>
        <p:nvSpPr>
          <p:cNvPr id="1012" name="Google Shape;1012;g3522f7cbac7_0_2880: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3522f7cbac7_0_291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6" name="Google Shape;1086;g3522f7cbac7_0_2911: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indent="0"/>
            <a:endParaRPr lang="en-US"/>
          </a:p>
        </p:txBody>
      </p:sp>
      <p:sp>
        <p:nvSpPr>
          <p:cNvPr id="1087" name="Google Shape;1087;g3522f7cbac7_0_2911: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a:extLst>
            <a:ext uri="{FF2B5EF4-FFF2-40B4-BE49-F238E27FC236}">
              <a16:creationId xmlns:a16="http://schemas.microsoft.com/office/drawing/2014/main" id="{56746D30-D38A-49EF-06DB-ABE0F5DDCD1B}"/>
            </a:ext>
          </a:extLst>
        </p:cNvPr>
        <p:cNvGrpSpPr/>
        <p:nvPr/>
      </p:nvGrpSpPr>
      <p:grpSpPr>
        <a:xfrm>
          <a:off x="0" y="0"/>
          <a:ext cx="0" cy="0"/>
          <a:chOff x="0" y="0"/>
          <a:chExt cx="0" cy="0"/>
        </a:xfrm>
      </p:grpSpPr>
      <p:sp>
        <p:nvSpPr>
          <p:cNvPr id="816" name="Google Shape;816;g3522f7cbac7_0_2623:notes">
            <a:extLst>
              <a:ext uri="{FF2B5EF4-FFF2-40B4-BE49-F238E27FC236}">
                <a16:creationId xmlns:a16="http://schemas.microsoft.com/office/drawing/2014/main" id="{B2CD2B22-EE4E-C762-DF5C-7CBE53A5DFCB}"/>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g3522f7cbac7_0_2623:notes">
            <a:extLst>
              <a:ext uri="{FF2B5EF4-FFF2-40B4-BE49-F238E27FC236}">
                <a16:creationId xmlns:a16="http://schemas.microsoft.com/office/drawing/2014/main" id="{642BD91C-2A6A-A895-9229-19C1F9C3D96F}"/>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indent="0"/>
            <a:r>
              <a:rPr lang="en-US" err="1"/>
              <a:t>Riskien</a:t>
            </a:r>
            <a:r>
              <a:rPr lang="en-US"/>
              <a:t> </a:t>
            </a:r>
          </a:p>
        </p:txBody>
      </p:sp>
      <p:sp>
        <p:nvSpPr>
          <p:cNvPr id="818" name="Google Shape;818;g3522f7cbac7_0_2623:notes">
            <a:extLst>
              <a:ext uri="{FF2B5EF4-FFF2-40B4-BE49-F238E27FC236}">
                <a16:creationId xmlns:a16="http://schemas.microsoft.com/office/drawing/2014/main" id="{EAA2B470-4A79-6E00-8602-EEF5690E19F9}"/>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32</a:t>
            </a:fld>
            <a:endParaRPr/>
          </a:p>
        </p:txBody>
      </p:sp>
    </p:spTree>
    <p:extLst>
      <p:ext uri="{BB962C8B-B14F-4D97-AF65-F5344CB8AC3E}">
        <p14:creationId xmlns:p14="http://schemas.microsoft.com/office/powerpoint/2010/main" val="3144283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3522f7cbac7_0_2947: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2" name="Google Shape;1122;g3522f7cbac7_0_2947: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3" name="Google Shape;1123;g3522f7cbac7_0_2947: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a:extLst>
            <a:ext uri="{FF2B5EF4-FFF2-40B4-BE49-F238E27FC236}">
              <a16:creationId xmlns:a16="http://schemas.microsoft.com/office/drawing/2014/main" id="{9FF7444C-B457-8F81-E175-B360ABDEDE69}"/>
            </a:ext>
          </a:extLst>
        </p:cNvPr>
        <p:cNvGrpSpPr/>
        <p:nvPr/>
      </p:nvGrpSpPr>
      <p:grpSpPr>
        <a:xfrm>
          <a:off x="0" y="0"/>
          <a:ext cx="0" cy="0"/>
          <a:chOff x="0" y="0"/>
          <a:chExt cx="0" cy="0"/>
        </a:xfrm>
      </p:grpSpPr>
      <p:sp>
        <p:nvSpPr>
          <p:cNvPr id="688" name="Google Shape;688;g3522f7cbac7_0_763:notes">
            <a:extLst>
              <a:ext uri="{FF2B5EF4-FFF2-40B4-BE49-F238E27FC236}">
                <a16:creationId xmlns:a16="http://schemas.microsoft.com/office/drawing/2014/main" id="{A46ED7FD-8C39-1220-17FA-29D2E6D5F06A}"/>
              </a:ext>
            </a:extLst>
          </p:cNvPr>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g3522f7cbac7_0_763:notes">
            <a:extLst>
              <a:ext uri="{FF2B5EF4-FFF2-40B4-BE49-F238E27FC236}">
                <a16:creationId xmlns:a16="http://schemas.microsoft.com/office/drawing/2014/main" id="{0D27D131-44B6-1E6C-C856-A6F64F5E4AB9}"/>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3540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3522f7cbac7_0_3224:notes"/>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171450" indent="-171450">
              <a:buChar char="•"/>
            </a:pPr>
            <a:endParaRPr lang="en-US">
              <a:solidFill>
                <a:srgbClr val="222222"/>
              </a:solidFill>
            </a:endParaRPr>
          </a:p>
        </p:txBody>
      </p:sp>
      <p:sp>
        <p:nvSpPr>
          <p:cNvPr id="1202" name="Google Shape;1202;g3522f7cbac7_0_3224: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3522f7cbac7_0_3330:notes"/>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7" name="Google Shape;1217;g3522f7cbac7_0_3330: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a:extLst>
            <a:ext uri="{FF2B5EF4-FFF2-40B4-BE49-F238E27FC236}">
              <a16:creationId xmlns:a16="http://schemas.microsoft.com/office/drawing/2014/main" id="{7AA5BB45-6A43-18D8-C152-64F64FC156E5}"/>
            </a:ext>
          </a:extLst>
        </p:cNvPr>
        <p:cNvGrpSpPr/>
        <p:nvPr/>
      </p:nvGrpSpPr>
      <p:grpSpPr>
        <a:xfrm>
          <a:off x="0" y="0"/>
          <a:ext cx="0" cy="0"/>
          <a:chOff x="0" y="0"/>
          <a:chExt cx="0" cy="0"/>
        </a:xfrm>
      </p:grpSpPr>
      <p:sp>
        <p:nvSpPr>
          <p:cNvPr id="1237" name="Google Shape;1237;g3522f7cbac7_0_3353:notes">
            <a:extLst>
              <a:ext uri="{FF2B5EF4-FFF2-40B4-BE49-F238E27FC236}">
                <a16:creationId xmlns:a16="http://schemas.microsoft.com/office/drawing/2014/main" id="{0E667D21-5059-20E6-2E44-DAC5D7F2EDEA}"/>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8" name="Google Shape;1238;g3522f7cbac7_0_3353:notes">
            <a:extLst>
              <a:ext uri="{FF2B5EF4-FFF2-40B4-BE49-F238E27FC236}">
                <a16:creationId xmlns:a16="http://schemas.microsoft.com/office/drawing/2014/main" id="{E018FE18-8FDF-897F-60AF-EDE8C4C73C7D}"/>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9" name="Google Shape;1239;g3522f7cbac7_0_3353:notes">
            <a:extLst>
              <a:ext uri="{FF2B5EF4-FFF2-40B4-BE49-F238E27FC236}">
                <a16:creationId xmlns:a16="http://schemas.microsoft.com/office/drawing/2014/main" id="{BAB0B797-48B8-7685-60C0-864A45AAC916}"/>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37</a:t>
            </a:fld>
            <a:endParaRPr/>
          </a:p>
        </p:txBody>
      </p:sp>
    </p:spTree>
    <p:extLst>
      <p:ext uri="{BB962C8B-B14F-4D97-AF65-F5344CB8AC3E}">
        <p14:creationId xmlns:p14="http://schemas.microsoft.com/office/powerpoint/2010/main" val="3396476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3522f7cbac7_0_3466: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2" name="Google Shape;1322;g3522f7cbac7_0_3466: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3" name="Google Shape;1323;g3522f7cbac7_0_3466: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3522f7cbac7_0_347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4" name="Google Shape;1384;g3522f7cbac7_0_3472: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5" name="Google Shape;1385;g3522f7cbac7_0_3472: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9"/>
        <p:cNvGrpSpPr/>
        <p:nvPr/>
      </p:nvGrpSpPr>
      <p:grpSpPr>
        <a:xfrm>
          <a:off x="0" y="0"/>
          <a:ext cx="0" cy="0"/>
          <a:chOff x="0" y="0"/>
          <a:chExt cx="0" cy="0"/>
        </a:xfrm>
      </p:grpSpPr>
      <p:sp>
        <p:nvSpPr>
          <p:cNvPr id="2200" name="Google Shape;2200;p8: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1" name="Google Shape;2201;p8: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2" name="Google Shape;2202;p8: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Tree>
    <p:extLst>
      <p:ext uri="{BB962C8B-B14F-4D97-AF65-F5344CB8AC3E}">
        <p14:creationId xmlns:p14="http://schemas.microsoft.com/office/powerpoint/2010/main" val="2023149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3522f7cbac7_0_3485: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9" name="Google Shape;1399;g3522f7cbac7_0_3485: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0" name="Google Shape;1400;g3522f7cbac7_0_3485: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a:extLst>
            <a:ext uri="{FF2B5EF4-FFF2-40B4-BE49-F238E27FC236}">
              <a16:creationId xmlns:a16="http://schemas.microsoft.com/office/drawing/2014/main" id="{03EDF9FA-7B5C-C79B-0EAF-732BA913C973}"/>
            </a:ext>
          </a:extLst>
        </p:cNvPr>
        <p:cNvGrpSpPr/>
        <p:nvPr/>
      </p:nvGrpSpPr>
      <p:grpSpPr>
        <a:xfrm>
          <a:off x="0" y="0"/>
          <a:ext cx="0" cy="0"/>
          <a:chOff x="0" y="0"/>
          <a:chExt cx="0" cy="0"/>
        </a:xfrm>
      </p:grpSpPr>
      <p:sp>
        <p:nvSpPr>
          <p:cNvPr id="1463" name="Google Shape;1463;g3522f7cbac7_0_4439:notes">
            <a:extLst>
              <a:ext uri="{FF2B5EF4-FFF2-40B4-BE49-F238E27FC236}">
                <a16:creationId xmlns:a16="http://schemas.microsoft.com/office/drawing/2014/main" id="{18B8324B-5612-2E8B-503A-8731624D6C17}"/>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4" name="Google Shape;1464;g3522f7cbac7_0_4439:notes">
            <a:extLst>
              <a:ext uri="{FF2B5EF4-FFF2-40B4-BE49-F238E27FC236}">
                <a16:creationId xmlns:a16="http://schemas.microsoft.com/office/drawing/2014/main" id="{91883537-2EBC-5CDE-BD2E-187DF41F9B3D}"/>
              </a:ext>
            </a:extLst>
          </p:cNvPr>
          <p:cNvSpPr txBox="1">
            <a:spLocks noGrp="1"/>
          </p:cNvSpPr>
          <p:nvPr>
            <p:ph type="body" idx="1"/>
          </p:nvPr>
        </p:nvSpPr>
        <p:spPr>
          <a:xfrm>
            <a:off x="679451" y="4779492"/>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a:solidFill>
                <a:schemeClr val="dk2"/>
              </a:solidFill>
              <a:latin typeface="Arial"/>
              <a:ea typeface="Arial"/>
              <a:cs typeface="Arial"/>
              <a:sym typeface="Arial"/>
            </a:endParaRPr>
          </a:p>
        </p:txBody>
      </p:sp>
      <p:sp>
        <p:nvSpPr>
          <p:cNvPr id="1465" name="Google Shape;1465;g3522f7cbac7_0_4439:notes">
            <a:extLst>
              <a:ext uri="{FF2B5EF4-FFF2-40B4-BE49-F238E27FC236}">
                <a16:creationId xmlns:a16="http://schemas.microsoft.com/office/drawing/2014/main" id="{C24EFBA5-4C52-DE3A-457D-59DA73138915}"/>
              </a:ext>
            </a:extLst>
          </p:cNvPr>
          <p:cNvSpPr txBox="1">
            <a:spLocks noGrp="1"/>
          </p:cNvSpPr>
          <p:nvPr>
            <p:ph type="sldNum" idx="12"/>
          </p:nvPr>
        </p:nvSpPr>
        <p:spPr>
          <a:xfrm>
            <a:off x="3848645" y="9433119"/>
            <a:ext cx="2944283" cy="498199"/>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41</a:t>
            </a:fld>
            <a:endParaRPr/>
          </a:p>
        </p:txBody>
      </p:sp>
    </p:spTree>
    <p:extLst>
      <p:ext uri="{BB962C8B-B14F-4D97-AF65-F5344CB8AC3E}">
        <p14:creationId xmlns:p14="http://schemas.microsoft.com/office/powerpoint/2010/main" val="2568228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3522f7cbac7_0_3770: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8" name="Google Shape;1518;g3522f7cbac7_0_3770: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endParaRPr lang="fi-FI" i="1">
              <a:solidFill>
                <a:srgbClr val="FFFFFF"/>
              </a:solidFill>
            </a:endParaRPr>
          </a:p>
        </p:txBody>
      </p:sp>
      <p:sp>
        <p:nvSpPr>
          <p:cNvPr id="1519" name="Google Shape;1519;g3522f7cbac7_0_3770: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3522f7cbac7_0_5095: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1" name="Google Shape;1621;g3522f7cbac7_0_5095: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indent="0"/>
            <a:endParaRPr lang="en-US"/>
          </a:p>
        </p:txBody>
      </p:sp>
      <p:sp>
        <p:nvSpPr>
          <p:cNvPr id="1622" name="Google Shape;1622;g3522f7cbac7_0_5095: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a:extLst>
            <a:ext uri="{FF2B5EF4-FFF2-40B4-BE49-F238E27FC236}">
              <a16:creationId xmlns:a16="http://schemas.microsoft.com/office/drawing/2014/main" id="{75CFF200-29BE-8B24-ED4D-5429600C5CF2}"/>
            </a:ext>
          </a:extLst>
        </p:cNvPr>
        <p:cNvGrpSpPr/>
        <p:nvPr/>
      </p:nvGrpSpPr>
      <p:grpSpPr>
        <a:xfrm>
          <a:off x="0" y="0"/>
          <a:ext cx="0" cy="0"/>
          <a:chOff x="0" y="0"/>
          <a:chExt cx="0" cy="0"/>
        </a:xfrm>
      </p:grpSpPr>
      <p:sp>
        <p:nvSpPr>
          <p:cNvPr id="816" name="Google Shape;816;g3522f7cbac7_0_2623:notes">
            <a:extLst>
              <a:ext uri="{FF2B5EF4-FFF2-40B4-BE49-F238E27FC236}">
                <a16:creationId xmlns:a16="http://schemas.microsoft.com/office/drawing/2014/main" id="{31DDEC33-1AEF-888A-C04A-DB0226BFA1C3}"/>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g3522f7cbac7_0_2623:notes">
            <a:extLst>
              <a:ext uri="{FF2B5EF4-FFF2-40B4-BE49-F238E27FC236}">
                <a16:creationId xmlns:a16="http://schemas.microsoft.com/office/drawing/2014/main" id="{85D40BE9-0AD0-7CF4-3641-806B0ED5C760}"/>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g3522f7cbac7_0_2623:notes">
            <a:extLst>
              <a:ext uri="{FF2B5EF4-FFF2-40B4-BE49-F238E27FC236}">
                <a16:creationId xmlns:a16="http://schemas.microsoft.com/office/drawing/2014/main" id="{FB2DFBAA-5A1D-4010-6D30-B2B0567C96EE}"/>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44</a:t>
            </a:fld>
            <a:endParaRPr/>
          </a:p>
        </p:txBody>
      </p:sp>
    </p:spTree>
    <p:extLst>
      <p:ext uri="{BB962C8B-B14F-4D97-AF65-F5344CB8AC3E}">
        <p14:creationId xmlns:p14="http://schemas.microsoft.com/office/powerpoint/2010/main" val="3109711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g3522f7cbac7_0_5310: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8" name="Google Shape;1788;g3522f7cbac7_0_5310: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9" name="Google Shape;1789;g3522f7cbac7_0_5310: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a:extLst>
            <a:ext uri="{FF2B5EF4-FFF2-40B4-BE49-F238E27FC236}">
              <a16:creationId xmlns:a16="http://schemas.microsoft.com/office/drawing/2014/main" id="{016E59FA-C5EE-D0D2-2212-EB1E8C04B603}"/>
            </a:ext>
          </a:extLst>
        </p:cNvPr>
        <p:cNvGrpSpPr/>
        <p:nvPr/>
      </p:nvGrpSpPr>
      <p:grpSpPr>
        <a:xfrm>
          <a:off x="0" y="0"/>
          <a:ext cx="0" cy="0"/>
          <a:chOff x="0" y="0"/>
          <a:chExt cx="0" cy="0"/>
        </a:xfrm>
      </p:grpSpPr>
      <p:sp>
        <p:nvSpPr>
          <p:cNvPr id="688" name="Google Shape;688;g3522f7cbac7_0_763:notes">
            <a:extLst>
              <a:ext uri="{FF2B5EF4-FFF2-40B4-BE49-F238E27FC236}">
                <a16:creationId xmlns:a16="http://schemas.microsoft.com/office/drawing/2014/main" id="{5A434E6A-89C1-9BE2-7A63-F43A3846ABC3}"/>
              </a:ext>
            </a:extLst>
          </p:cNvPr>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g3522f7cbac7_0_763:notes">
            <a:extLst>
              <a:ext uri="{FF2B5EF4-FFF2-40B4-BE49-F238E27FC236}">
                <a16:creationId xmlns:a16="http://schemas.microsoft.com/office/drawing/2014/main" id="{43526D91-509E-32CF-A928-567B29BE7808}"/>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7611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3522f7cbac7_0_5456:notes"/>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171450" indent="-171450">
              <a:buChar char="•"/>
            </a:pPr>
            <a:endParaRPr lang="en-US">
              <a:solidFill>
                <a:srgbClr val="222222"/>
              </a:solidFill>
            </a:endParaRPr>
          </a:p>
        </p:txBody>
      </p:sp>
      <p:sp>
        <p:nvSpPr>
          <p:cNvPr id="1848" name="Google Shape;1848;g3522f7cbac7_0_5456: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g3522f7cbac7_0_5519:notes"/>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1" name="Google Shape;1861;g3522f7cbac7_0_5519: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a:extLst>
            <a:ext uri="{FF2B5EF4-FFF2-40B4-BE49-F238E27FC236}">
              <a16:creationId xmlns:a16="http://schemas.microsoft.com/office/drawing/2014/main" id="{E6775734-E0A2-0845-4898-5C986D48FA90}"/>
            </a:ext>
          </a:extLst>
        </p:cNvPr>
        <p:cNvGrpSpPr/>
        <p:nvPr/>
      </p:nvGrpSpPr>
      <p:grpSpPr>
        <a:xfrm>
          <a:off x="0" y="0"/>
          <a:ext cx="0" cy="0"/>
          <a:chOff x="0" y="0"/>
          <a:chExt cx="0" cy="0"/>
        </a:xfrm>
      </p:grpSpPr>
      <p:sp>
        <p:nvSpPr>
          <p:cNvPr id="1881" name="Google Shape;1881;g3522f7cbac7_0_5479:notes">
            <a:extLst>
              <a:ext uri="{FF2B5EF4-FFF2-40B4-BE49-F238E27FC236}">
                <a16:creationId xmlns:a16="http://schemas.microsoft.com/office/drawing/2014/main" id="{63089C84-53E7-18C6-3AD1-A747D05622FA}"/>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2" name="Google Shape;1882;g3522f7cbac7_0_5479:notes">
            <a:extLst>
              <a:ext uri="{FF2B5EF4-FFF2-40B4-BE49-F238E27FC236}">
                <a16:creationId xmlns:a16="http://schemas.microsoft.com/office/drawing/2014/main" id="{57CCEB11-83ED-2E4E-CF5D-3F7EF1395CE0}"/>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indent="0"/>
            <a:endParaRPr lang="en-US"/>
          </a:p>
        </p:txBody>
      </p:sp>
      <p:sp>
        <p:nvSpPr>
          <p:cNvPr id="1883" name="Google Shape;1883;g3522f7cbac7_0_5479:notes">
            <a:extLst>
              <a:ext uri="{FF2B5EF4-FFF2-40B4-BE49-F238E27FC236}">
                <a16:creationId xmlns:a16="http://schemas.microsoft.com/office/drawing/2014/main" id="{27C5D680-08AD-F15A-A617-E343E15DEDE1}"/>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49</a:t>
            </a:fld>
            <a:endParaRPr/>
          </a:p>
        </p:txBody>
      </p:sp>
    </p:spTree>
    <p:extLst>
      <p:ext uri="{BB962C8B-B14F-4D97-AF65-F5344CB8AC3E}">
        <p14:creationId xmlns:p14="http://schemas.microsoft.com/office/powerpoint/2010/main" val="420744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a:extLst>
            <a:ext uri="{FF2B5EF4-FFF2-40B4-BE49-F238E27FC236}">
              <a16:creationId xmlns:a16="http://schemas.microsoft.com/office/drawing/2014/main" id="{12FB5995-745A-887A-67DB-4B51B3E1560D}"/>
            </a:ext>
          </a:extLst>
        </p:cNvPr>
        <p:cNvGrpSpPr/>
        <p:nvPr/>
      </p:nvGrpSpPr>
      <p:grpSpPr>
        <a:xfrm>
          <a:off x="0" y="0"/>
          <a:ext cx="0" cy="0"/>
          <a:chOff x="0" y="0"/>
          <a:chExt cx="0" cy="0"/>
        </a:xfrm>
      </p:grpSpPr>
      <p:sp>
        <p:nvSpPr>
          <p:cNvPr id="638" name="Google Shape;638;g3522f7cbac7_0_718:notes">
            <a:extLst>
              <a:ext uri="{FF2B5EF4-FFF2-40B4-BE49-F238E27FC236}">
                <a16:creationId xmlns:a16="http://schemas.microsoft.com/office/drawing/2014/main" id="{CECA1A7E-DD03-D770-EB2B-1881C4931DCA}"/>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3522f7cbac7_0_718:notes">
            <a:extLst>
              <a:ext uri="{FF2B5EF4-FFF2-40B4-BE49-F238E27FC236}">
                <a16:creationId xmlns:a16="http://schemas.microsoft.com/office/drawing/2014/main" id="{A420FE22-484E-E1BC-1EC4-417C71545F6F}"/>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3522f7cbac7_0_718:notes">
            <a:extLst>
              <a:ext uri="{FF2B5EF4-FFF2-40B4-BE49-F238E27FC236}">
                <a16:creationId xmlns:a16="http://schemas.microsoft.com/office/drawing/2014/main" id="{733BFF91-9418-BAD6-A9C9-49572CA587E3}"/>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a:t>
            </a:fld>
            <a:endParaRPr/>
          </a:p>
        </p:txBody>
      </p:sp>
    </p:spTree>
    <p:extLst>
      <p:ext uri="{BB962C8B-B14F-4D97-AF65-F5344CB8AC3E}">
        <p14:creationId xmlns:p14="http://schemas.microsoft.com/office/powerpoint/2010/main" val="3530926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p69: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4" name="Google Shape;1944;p69: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5" name="Google Shape;1945;p69: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3522f7cbac7_0_5628: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8" name="Google Shape;1978;g3522f7cbac7_0_5628: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9" name="Google Shape;1979;g3522f7cbac7_0_5628: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p63: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7" name="Google Shape;2047;p63: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8" name="Google Shape;2048;p63: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3"/>
        <p:cNvGrpSpPr/>
        <p:nvPr/>
      </p:nvGrpSpPr>
      <p:grpSpPr>
        <a:xfrm>
          <a:off x="0" y="0"/>
          <a:ext cx="0" cy="0"/>
          <a:chOff x="0" y="0"/>
          <a:chExt cx="0" cy="0"/>
        </a:xfrm>
      </p:grpSpPr>
      <p:sp>
        <p:nvSpPr>
          <p:cNvPr id="2084" name="Google Shape;2084;p60: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5" name="Google Shape;2085;p60: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indent="0"/>
            <a:endParaRPr lang="en-US"/>
          </a:p>
        </p:txBody>
      </p:sp>
      <p:sp>
        <p:nvSpPr>
          <p:cNvPr id="2086" name="Google Shape;2086;p60: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a:extLst>
            <a:ext uri="{FF2B5EF4-FFF2-40B4-BE49-F238E27FC236}">
              <a16:creationId xmlns:a16="http://schemas.microsoft.com/office/drawing/2014/main" id="{4F564FAE-F973-3B8C-2F54-A328CAC80204}"/>
            </a:ext>
          </a:extLst>
        </p:cNvPr>
        <p:cNvGrpSpPr/>
        <p:nvPr/>
      </p:nvGrpSpPr>
      <p:grpSpPr>
        <a:xfrm>
          <a:off x="0" y="0"/>
          <a:ext cx="0" cy="0"/>
          <a:chOff x="0" y="0"/>
          <a:chExt cx="0" cy="0"/>
        </a:xfrm>
      </p:grpSpPr>
      <p:sp>
        <p:nvSpPr>
          <p:cNvPr id="816" name="Google Shape;816;g3522f7cbac7_0_2623:notes">
            <a:extLst>
              <a:ext uri="{FF2B5EF4-FFF2-40B4-BE49-F238E27FC236}">
                <a16:creationId xmlns:a16="http://schemas.microsoft.com/office/drawing/2014/main" id="{3B8521C5-AA37-A880-0A21-837B95CABBCD}"/>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g3522f7cbac7_0_2623:notes">
            <a:extLst>
              <a:ext uri="{FF2B5EF4-FFF2-40B4-BE49-F238E27FC236}">
                <a16:creationId xmlns:a16="http://schemas.microsoft.com/office/drawing/2014/main" id="{001D995D-1573-C673-FB34-D2B1BBBFA566}"/>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i-FI"/>
          </a:p>
        </p:txBody>
      </p:sp>
      <p:sp>
        <p:nvSpPr>
          <p:cNvPr id="818" name="Google Shape;818;g3522f7cbac7_0_2623:notes">
            <a:extLst>
              <a:ext uri="{FF2B5EF4-FFF2-40B4-BE49-F238E27FC236}">
                <a16:creationId xmlns:a16="http://schemas.microsoft.com/office/drawing/2014/main" id="{213D7E91-199D-EFE4-22D2-D589812D4B44}"/>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54</a:t>
            </a:fld>
            <a:endParaRPr/>
          </a:p>
        </p:txBody>
      </p:sp>
    </p:spTree>
    <p:extLst>
      <p:ext uri="{BB962C8B-B14F-4D97-AF65-F5344CB8AC3E}">
        <p14:creationId xmlns:p14="http://schemas.microsoft.com/office/powerpoint/2010/main" val="1639864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p77: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2" name="Google Shape;2162;p77: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3" name="Google Shape;2163;p77: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1"/>
        <p:cNvGrpSpPr/>
        <p:nvPr/>
      </p:nvGrpSpPr>
      <p:grpSpPr>
        <a:xfrm>
          <a:off x="0" y="0"/>
          <a:ext cx="0" cy="0"/>
          <a:chOff x="0" y="0"/>
          <a:chExt cx="0" cy="0"/>
        </a:xfrm>
      </p:grpSpPr>
      <p:sp>
        <p:nvSpPr>
          <p:cNvPr id="2172" name="Google Shape;2172;g3522f7cbac7_0_649: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3" name="Google Shape;2173;g3522f7cbac7_0_649: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4" name="Google Shape;2174;g3522f7cbac7_0_649: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a:extLst>
            <a:ext uri="{FF2B5EF4-FFF2-40B4-BE49-F238E27FC236}">
              <a16:creationId xmlns:a16="http://schemas.microsoft.com/office/drawing/2014/main" id="{A05DD14E-469A-C113-891D-4DEFE7C426D1}"/>
            </a:ext>
          </a:extLst>
        </p:cNvPr>
        <p:cNvGrpSpPr/>
        <p:nvPr/>
      </p:nvGrpSpPr>
      <p:grpSpPr>
        <a:xfrm>
          <a:off x="0" y="0"/>
          <a:ext cx="0" cy="0"/>
          <a:chOff x="0" y="0"/>
          <a:chExt cx="0" cy="0"/>
        </a:xfrm>
      </p:grpSpPr>
      <p:sp>
        <p:nvSpPr>
          <p:cNvPr id="638" name="Google Shape;638;g3522f7cbac7_0_718:notes">
            <a:extLst>
              <a:ext uri="{FF2B5EF4-FFF2-40B4-BE49-F238E27FC236}">
                <a16:creationId xmlns:a16="http://schemas.microsoft.com/office/drawing/2014/main" id="{E84262FC-F958-1208-09AA-D22211140674}"/>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3522f7cbac7_0_718:notes">
            <a:extLst>
              <a:ext uri="{FF2B5EF4-FFF2-40B4-BE49-F238E27FC236}">
                <a16:creationId xmlns:a16="http://schemas.microsoft.com/office/drawing/2014/main" id="{3F849B5B-8A2F-FABC-0E34-80C54C2360C3}"/>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3522f7cbac7_0_718:notes">
            <a:extLst>
              <a:ext uri="{FF2B5EF4-FFF2-40B4-BE49-F238E27FC236}">
                <a16:creationId xmlns:a16="http://schemas.microsoft.com/office/drawing/2014/main" id="{45234AE5-F73A-C43D-0889-EDB19A2E097D}"/>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57</a:t>
            </a:fld>
            <a:endParaRPr/>
          </a:p>
        </p:txBody>
      </p:sp>
    </p:spTree>
    <p:extLst>
      <p:ext uri="{BB962C8B-B14F-4D97-AF65-F5344CB8AC3E}">
        <p14:creationId xmlns:p14="http://schemas.microsoft.com/office/powerpoint/2010/main" val="29171422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a:extLst>
            <a:ext uri="{FF2B5EF4-FFF2-40B4-BE49-F238E27FC236}">
              <a16:creationId xmlns:a16="http://schemas.microsoft.com/office/drawing/2014/main" id="{9A650B66-7207-694D-1669-99ABA9E70B49}"/>
            </a:ext>
          </a:extLst>
        </p:cNvPr>
        <p:cNvGrpSpPr/>
        <p:nvPr/>
      </p:nvGrpSpPr>
      <p:grpSpPr>
        <a:xfrm>
          <a:off x="0" y="0"/>
          <a:ext cx="0" cy="0"/>
          <a:chOff x="0" y="0"/>
          <a:chExt cx="0" cy="0"/>
        </a:xfrm>
      </p:grpSpPr>
      <p:sp>
        <p:nvSpPr>
          <p:cNvPr id="1037" name="Google Shape;1037;g3522f7cbac7_0_5974:notes">
            <a:extLst>
              <a:ext uri="{FF2B5EF4-FFF2-40B4-BE49-F238E27FC236}">
                <a16:creationId xmlns:a16="http://schemas.microsoft.com/office/drawing/2014/main" id="{651873DF-794C-D896-F8BA-CF105CB051AD}"/>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g3522f7cbac7_0_5974:notes">
            <a:extLst>
              <a:ext uri="{FF2B5EF4-FFF2-40B4-BE49-F238E27FC236}">
                <a16:creationId xmlns:a16="http://schemas.microsoft.com/office/drawing/2014/main" id="{7ED13E5B-ED25-5E6A-358B-D022643BA529}"/>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9" name="Google Shape;1039;g3522f7cbac7_0_5974:notes">
            <a:extLst>
              <a:ext uri="{FF2B5EF4-FFF2-40B4-BE49-F238E27FC236}">
                <a16:creationId xmlns:a16="http://schemas.microsoft.com/office/drawing/2014/main" id="{B1AC674F-4C36-ABC3-3978-D0714CAAE80F}"/>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58</a:t>
            </a:fld>
            <a:endParaRPr/>
          </a:p>
        </p:txBody>
      </p:sp>
    </p:spTree>
    <p:extLst>
      <p:ext uri="{BB962C8B-B14F-4D97-AF65-F5344CB8AC3E}">
        <p14:creationId xmlns:p14="http://schemas.microsoft.com/office/powerpoint/2010/main" val="5897696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p54:notes"/>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6" name="Google Shape;1896;p54: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0784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a:extLst>
            <a:ext uri="{FF2B5EF4-FFF2-40B4-BE49-F238E27FC236}">
              <a16:creationId xmlns:a16="http://schemas.microsoft.com/office/drawing/2014/main" id="{256E9FE4-1338-2C95-A418-4A47430FE875}"/>
            </a:ext>
          </a:extLst>
        </p:cNvPr>
        <p:cNvGrpSpPr/>
        <p:nvPr/>
      </p:nvGrpSpPr>
      <p:grpSpPr>
        <a:xfrm>
          <a:off x="0" y="0"/>
          <a:ext cx="0" cy="0"/>
          <a:chOff x="0" y="0"/>
          <a:chExt cx="0" cy="0"/>
        </a:xfrm>
      </p:grpSpPr>
      <p:sp>
        <p:nvSpPr>
          <p:cNvPr id="722" name="Google Shape;722;g3522f7cbac7_0_843:notes">
            <a:extLst>
              <a:ext uri="{FF2B5EF4-FFF2-40B4-BE49-F238E27FC236}">
                <a16:creationId xmlns:a16="http://schemas.microsoft.com/office/drawing/2014/main" id="{096B8ADD-32FE-B1D2-DACB-36B9A9637153}"/>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g3522f7cbac7_0_843:notes">
            <a:extLst>
              <a:ext uri="{FF2B5EF4-FFF2-40B4-BE49-F238E27FC236}">
                <a16:creationId xmlns:a16="http://schemas.microsoft.com/office/drawing/2014/main" id="{4B32E06F-11B1-D638-58C9-E0B3A1E24960}"/>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g3522f7cbac7_0_843:notes">
            <a:extLst>
              <a:ext uri="{FF2B5EF4-FFF2-40B4-BE49-F238E27FC236}">
                <a16:creationId xmlns:a16="http://schemas.microsoft.com/office/drawing/2014/main" id="{D299BD64-B0CA-AC0A-075E-0411B8D2C1AA}"/>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a:t>
            </a:fld>
            <a:endParaRPr/>
          </a:p>
        </p:txBody>
      </p:sp>
    </p:spTree>
    <p:extLst>
      <p:ext uri="{BB962C8B-B14F-4D97-AF65-F5344CB8AC3E}">
        <p14:creationId xmlns:p14="http://schemas.microsoft.com/office/powerpoint/2010/main" val="12751768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p6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3" name="Google Shape;2123;p61: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4" name="Google Shape;2124;p61: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60</a:t>
            </a:fld>
            <a:endParaRPr/>
          </a:p>
        </p:txBody>
      </p:sp>
    </p:spTree>
    <p:extLst>
      <p:ext uri="{BB962C8B-B14F-4D97-AF65-F5344CB8AC3E}">
        <p14:creationId xmlns:p14="http://schemas.microsoft.com/office/powerpoint/2010/main" val="29376075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a:extLst>
            <a:ext uri="{FF2B5EF4-FFF2-40B4-BE49-F238E27FC236}">
              <a16:creationId xmlns:a16="http://schemas.microsoft.com/office/drawing/2014/main" id="{4902F98D-98AB-87ED-0D59-21B3985A5289}"/>
            </a:ext>
          </a:extLst>
        </p:cNvPr>
        <p:cNvGrpSpPr/>
        <p:nvPr/>
      </p:nvGrpSpPr>
      <p:grpSpPr>
        <a:xfrm>
          <a:off x="0" y="0"/>
          <a:ext cx="0" cy="0"/>
          <a:chOff x="0" y="0"/>
          <a:chExt cx="0" cy="0"/>
        </a:xfrm>
      </p:grpSpPr>
      <p:sp>
        <p:nvSpPr>
          <p:cNvPr id="816" name="Google Shape;816;g3522f7cbac7_0_2623:notes">
            <a:extLst>
              <a:ext uri="{FF2B5EF4-FFF2-40B4-BE49-F238E27FC236}">
                <a16:creationId xmlns:a16="http://schemas.microsoft.com/office/drawing/2014/main" id="{19B757C8-AC4E-10E7-33A6-C5DBDBE1F3A1}"/>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g3522f7cbac7_0_2623:notes">
            <a:extLst>
              <a:ext uri="{FF2B5EF4-FFF2-40B4-BE49-F238E27FC236}">
                <a16:creationId xmlns:a16="http://schemas.microsoft.com/office/drawing/2014/main" id="{E3619F1D-1476-42E1-456D-052ABD1982D3}"/>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i-FI"/>
          </a:p>
        </p:txBody>
      </p:sp>
      <p:sp>
        <p:nvSpPr>
          <p:cNvPr id="818" name="Google Shape;818;g3522f7cbac7_0_2623:notes">
            <a:extLst>
              <a:ext uri="{FF2B5EF4-FFF2-40B4-BE49-F238E27FC236}">
                <a16:creationId xmlns:a16="http://schemas.microsoft.com/office/drawing/2014/main" id="{B14CC5F6-5050-ABD1-2805-312DC25220BD}"/>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61</a:t>
            </a:fld>
            <a:endParaRPr/>
          </a:p>
        </p:txBody>
      </p:sp>
    </p:spTree>
    <p:extLst>
      <p:ext uri="{BB962C8B-B14F-4D97-AF65-F5344CB8AC3E}">
        <p14:creationId xmlns:p14="http://schemas.microsoft.com/office/powerpoint/2010/main" val="1229639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a:extLst>
            <a:ext uri="{FF2B5EF4-FFF2-40B4-BE49-F238E27FC236}">
              <a16:creationId xmlns:a16="http://schemas.microsoft.com/office/drawing/2014/main" id="{9A64DB37-9028-A619-29A7-6CE797E113F9}"/>
            </a:ext>
          </a:extLst>
        </p:cNvPr>
        <p:cNvGrpSpPr/>
        <p:nvPr/>
      </p:nvGrpSpPr>
      <p:grpSpPr>
        <a:xfrm>
          <a:off x="0" y="0"/>
          <a:ext cx="0" cy="0"/>
          <a:chOff x="0" y="0"/>
          <a:chExt cx="0" cy="0"/>
        </a:xfrm>
      </p:grpSpPr>
      <p:sp>
        <p:nvSpPr>
          <p:cNvPr id="638" name="Google Shape;638;g3522f7cbac7_0_718:notes">
            <a:extLst>
              <a:ext uri="{FF2B5EF4-FFF2-40B4-BE49-F238E27FC236}">
                <a16:creationId xmlns:a16="http://schemas.microsoft.com/office/drawing/2014/main" id="{2E882166-857C-3AD4-7653-578C1BB4EAEB}"/>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3522f7cbac7_0_718:notes">
            <a:extLst>
              <a:ext uri="{FF2B5EF4-FFF2-40B4-BE49-F238E27FC236}">
                <a16:creationId xmlns:a16="http://schemas.microsoft.com/office/drawing/2014/main" id="{78B033F0-2140-9BDB-8047-E0AA61DCE1AE}"/>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3522f7cbac7_0_718:notes">
            <a:extLst>
              <a:ext uri="{FF2B5EF4-FFF2-40B4-BE49-F238E27FC236}">
                <a16:creationId xmlns:a16="http://schemas.microsoft.com/office/drawing/2014/main" id="{FE2F4E98-B80D-31AF-F346-AC1115C9BCC9}"/>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62</a:t>
            </a:fld>
            <a:endParaRPr/>
          </a:p>
        </p:txBody>
      </p:sp>
    </p:spTree>
    <p:extLst>
      <p:ext uri="{BB962C8B-B14F-4D97-AF65-F5344CB8AC3E}">
        <p14:creationId xmlns:p14="http://schemas.microsoft.com/office/powerpoint/2010/main" val="283456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a:extLst>
            <a:ext uri="{FF2B5EF4-FFF2-40B4-BE49-F238E27FC236}">
              <a16:creationId xmlns:a16="http://schemas.microsoft.com/office/drawing/2014/main" id="{0425995D-2BA1-3370-1D42-0B66280DFFDC}"/>
            </a:ext>
          </a:extLst>
        </p:cNvPr>
        <p:cNvGrpSpPr/>
        <p:nvPr/>
      </p:nvGrpSpPr>
      <p:grpSpPr>
        <a:xfrm>
          <a:off x="0" y="0"/>
          <a:ext cx="0" cy="0"/>
          <a:chOff x="0" y="0"/>
          <a:chExt cx="0" cy="0"/>
        </a:xfrm>
      </p:grpSpPr>
      <p:sp>
        <p:nvSpPr>
          <p:cNvPr id="2122" name="Google Shape;2122;p61:notes">
            <a:extLst>
              <a:ext uri="{FF2B5EF4-FFF2-40B4-BE49-F238E27FC236}">
                <a16:creationId xmlns:a16="http://schemas.microsoft.com/office/drawing/2014/main" id="{5708A8C6-EC3F-17C3-31DB-A9E1E5E944C3}"/>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3" name="Google Shape;2123;p61:notes">
            <a:extLst>
              <a:ext uri="{FF2B5EF4-FFF2-40B4-BE49-F238E27FC236}">
                <a16:creationId xmlns:a16="http://schemas.microsoft.com/office/drawing/2014/main" id="{50D5F4C9-74A7-FECF-4270-6D81770286D4}"/>
              </a:ext>
            </a:extLst>
          </p:cNvPr>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endParaRPr lang="en-US"/>
          </a:p>
        </p:txBody>
      </p:sp>
      <p:sp>
        <p:nvSpPr>
          <p:cNvPr id="2124" name="Google Shape;2124;p61:notes">
            <a:extLst>
              <a:ext uri="{FF2B5EF4-FFF2-40B4-BE49-F238E27FC236}">
                <a16:creationId xmlns:a16="http://schemas.microsoft.com/office/drawing/2014/main" id="{F669A979-C681-F991-A003-59D9DC8C953B}"/>
              </a:ext>
            </a:extLst>
          </p:cNvPr>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63</a:t>
            </a:fld>
            <a:endParaRPr/>
          </a:p>
        </p:txBody>
      </p:sp>
    </p:spTree>
    <p:extLst>
      <p:ext uri="{BB962C8B-B14F-4D97-AF65-F5344CB8AC3E}">
        <p14:creationId xmlns:p14="http://schemas.microsoft.com/office/powerpoint/2010/main" val="8168878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a:extLst>
            <a:ext uri="{FF2B5EF4-FFF2-40B4-BE49-F238E27FC236}">
              <a16:creationId xmlns:a16="http://schemas.microsoft.com/office/drawing/2014/main" id="{CE609EB1-9E06-A42E-ED61-630903D4F065}"/>
            </a:ext>
          </a:extLst>
        </p:cNvPr>
        <p:cNvGrpSpPr/>
        <p:nvPr/>
      </p:nvGrpSpPr>
      <p:grpSpPr>
        <a:xfrm>
          <a:off x="0" y="0"/>
          <a:ext cx="0" cy="0"/>
          <a:chOff x="0" y="0"/>
          <a:chExt cx="0" cy="0"/>
        </a:xfrm>
      </p:grpSpPr>
      <p:sp>
        <p:nvSpPr>
          <p:cNvPr id="2122" name="Google Shape;2122;p61:notes">
            <a:extLst>
              <a:ext uri="{FF2B5EF4-FFF2-40B4-BE49-F238E27FC236}">
                <a16:creationId xmlns:a16="http://schemas.microsoft.com/office/drawing/2014/main" id="{1D0D22A9-F7EE-C06C-81A7-EA7FC89BF193}"/>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3" name="Google Shape;2123;p61:notes">
            <a:extLst>
              <a:ext uri="{FF2B5EF4-FFF2-40B4-BE49-F238E27FC236}">
                <a16:creationId xmlns:a16="http://schemas.microsoft.com/office/drawing/2014/main" id="{9C3AFA09-D621-5340-22C3-EC33641A3AE0}"/>
              </a:ext>
            </a:extLst>
          </p:cNvPr>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4" name="Google Shape;2124;p61:notes">
            <a:extLst>
              <a:ext uri="{FF2B5EF4-FFF2-40B4-BE49-F238E27FC236}">
                <a16:creationId xmlns:a16="http://schemas.microsoft.com/office/drawing/2014/main" id="{9BD102FF-37BD-E5E0-90AD-F6A6ED54694A}"/>
              </a:ext>
            </a:extLst>
          </p:cNvPr>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64</a:t>
            </a:fld>
            <a:endParaRPr/>
          </a:p>
        </p:txBody>
      </p:sp>
    </p:spTree>
    <p:extLst>
      <p:ext uri="{BB962C8B-B14F-4D97-AF65-F5344CB8AC3E}">
        <p14:creationId xmlns:p14="http://schemas.microsoft.com/office/powerpoint/2010/main" val="26703972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a:extLst>
            <a:ext uri="{FF2B5EF4-FFF2-40B4-BE49-F238E27FC236}">
              <a16:creationId xmlns:a16="http://schemas.microsoft.com/office/drawing/2014/main" id="{EACD0833-412E-6E10-E555-3A6938ADA0F3}"/>
            </a:ext>
          </a:extLst>
        </p:cNvPr>
        <p:cNvGrpSpPr/>
        <p:nvPr/>
      </p:nvGrpSpPr>
      <p:grpSpPr>
        <a:xfrm>
          <a:off x="0" y="0"/>
          <a:ext cx="0" cy="0"/>
          <a:chOff x="0" y="0"/>
          <a:chExt cx="0" cy="0"/>
        </a:xfrm>
      </p:grpSpPr>
      <p:sp>
        <p:nvSpPr>
          <p:cNvPr id="2122" name="Google Shape;2122;p61:notes">
            <a:extLst>
              <a:ext uri="{FF2B5EF4-FFF2-40B4-BE49-F238E27FC236}">
                <a16:creationId xmlns:a16="http://schemas.microsoft.com/office/drawing/2014/main" id="{DB8701DA-3908-4455-E479-71F49D521378}"/>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3" name="Google Shape;2123;p61:notes">
            <a:extLst>
              <a:ext uri="{FF2B5EF4-FFF2-40B4-BE49-F238E27FC236}">
                <a16:creationId xmlns:a16="http://schemas.microsoft.com/office/drawing/2014/main" id="{7667EF13-A744-0C0D-E130-5C54ADC464A4}"/>
              </a:ext>
            </a:extLst>
          </p:cNvPr>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4" name="Google Shape;2124;p61:notes">
            <a:extLst>
              <a:ext uri="{FF2B5EF4-FFF2-40B4-BE49-F238E27FC236}">
                <a16:creationId xmlns:a16="http://schemas.microsoft.com/office/drawing/2014/main" id="{65219972-F921-4FE7-82E2-45F2E6976A10}"/>
              </a:ext>
            </a:extLst>
          </p:cNvPr>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65</a:t>
            </a:fld>
            <a:endParaRPr/>
          </a:p>
        </p:txBody>
      </p:sp>
    </p:spTree>
    <p:extLst>
      <p:ext uri="{BB962C8B-B14F-4D97-AF65-F5344CB8AC3E}">
        <p14:creationId xmlns:p14="http://schemas.microsoft.com/office/powerpoint/2010/main" val="11339661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a:extLst>
            <a:ext uri="{FF2B5EF4-FFF2-40B4-BE49-F238E27FC236}">
              <a16:creationId xmlns:a16="http://schemas.microsoft.com/office/drawing/2014/main" id="{A12F839B-2778-14F3-98B0-BE18B0ED8213}"/>
            </a:ext>
          </a:extLst>
        </p:cNvPr>
        <p:cNvGrpSpPr/>
        <p:nvPr/>
      </p:nvGrpSpPr>
      <p:grpSpPr>
        <a:xfrm>
          <a:off x="0" y="0"/>
          <a:ext cx="0" cy="0"/>
          <a:chOff x="0" y="0"/>
          <a:chExt cx="0" cy="0"/>
        </a:xfrm>
      </p:grpSpPr>
      <p:sp>
        <p:nvSpPr>
          <p:cNvPr id="638" name="Google Shape;638;g3522f7cbac7_0_718:notes">
            <a:extLst>
              <a:ext uri="{FF2B5EF4-FFF2-40B4-BE49-F238E27FC236}">
                <a16:creationId xmlns:a16="http://schemas.microsoft.com/office/drawing/2014/main" id="{5734F70F-43E4-49F6-F8B6-AAA3D3ADA46D}"/>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3522f7cbac7_0_718:notes">
            <a:extLst>
              <a:ext uri="{FF2B5EF4-FFF2-40B4-BE49-F238E27FC236}">
                <a16:creationId xmlns:a16="http://schemas.microsoft.com/office/drawing/2014/main" id="{D04D5A7B-E9D8-921F-92EA-D4E1ADE96740}"/>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3522f7cbac7_0_718:notes">
            <a:extLst>
              <a:ext uri="{FF2B5EF4-FFF2-40B4-BE49-F238E27FC236}">
                <a16:creationId xmlns:a16="http://schemas.microsoft.com/office/drawing/2014/main" id="{1128C9C0-10C7-AA60-09B2-A75089193AC7}"/>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66</a:t>
            </a:fld>
            <a:endParaRPr/>
          </a:p>
        </p:txBody>
      </p:sp>
    </p:spTree>
    <p:extLst>
      <p:ext uri="{BB962C8B-B14F-4D97-AF65-F5344CB8AC3E}">
        <p14:creationId xmlns:p14="http://schemas.microsoft.com/office/powerpoint/2010/main" val="22077976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a:extLst>
            <a:ext uri="{FF2B5EF4-FFF2-40B4-BE49-F238E27FC236}">
              <a16:creationId xmlns:a16="http://schemas.microsoft.com/office/drawing/2014/main" id="{DE9C1A06-5794-EBE9-E83A-D3ABC19E20FB}"/>
            </a:ext>
          </a:extLst>
        </p:cNvPr>
        <p:cNvGrpSpPr/>
        <p:nvPr/>
      </p:nvGrpSpPr>
      <p:grpSpPr>
        <a:xfrm>
          <a:off x="0" y="0"/>
          <a:ext cx="0" cy="0"/>
          <a:chOff x="0" y="0"/>
          <a:chExt cx="0" cy="0"/>
        </a:xfrm>
      </p:grpSpPr>
      <p:sp>
        <p:nvSpPr>
          <p:cNvPr id="667" name="Google Shape;667;g3522f7cbac7_0_4144:notes">
            <a:extLst>
              <a:ext uri="{FF2B5EF4-FFF2-40B4-BE49-F238E27FC236}">
                <a16:creationId xmlns:a16="http://schemas.microsoft.com/office/drawing/2014/main" id="{58BB201C-7045-081E-826C-C8D4CB4B59EA}"/>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3522f7cbac7_0_4144:notes">
            <a:extLst>
              <a:ext uri="{FF2B5EF4-FFF2-40B4-BE49-F238E27FC236}">
                <a16:creationId xmlns:a16="http://schemas.microsoft.com/office/drawing/2014/main" id="{CA8C3901-F9BD-2044-F8FE-B1D7956DA348}"/>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indent="0"/>
            <a:r>
              <a:rPr lang="en-US"/>
              <a:t>https://pelikirja.hel.fi/</a:t>
            </a:r>
          </a:p>
        </p:txBody>
      </p:sp>
      <p:sp>
        <p:nvSpPr>
          <p:cNvPr id="669" name="Google Shape;669;g3522f7cbac7_0_4144:notes">
            <a:extLst>
              <a:ext uri="{FF2B5EF4-FFF2-40B4-BE49-F238E27FC236}">
                <a16:creationId xmlns:a16="http://schemas.microsoft.com/office/drawing/2014/main" id="{03F130C8-DF61-72C2-4862-39BEBA66A874}"/>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67</a:t>
            </a:fld>
            <a:endParaRPr/>
          </a:p>
        </p:txBody>
      </p:sp>
    </p:spTree>
    <p:extLst>
      <p:ext uri="{BB962C8B-B14F-4D97-AF65-F5344CB8AC3E}">
        <p14:creationId xmlns:p14="http://schemas.microsoft.com/office/powerpoint/2010/main" val="42219702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3522f7cbac7_0_4875:notes"/>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9" name="Google Shape;1669;g3522f7cbac7_0_4875: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67415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a:extLst>
            <a:ext uri="{FF2B5EF4-FFF2-40B4-BE49-F238E27FC236}">
              <a16:creationId xmlns:a16="http://schemas.microsoft.com/office/drawing/2014/main" id="{FEA025E9-8909-C7D2-DE41-AC3A982B7C0E}"/>
            </a:ext>
          </a:extLst>
        </p:cNvPr>
        <p:cNvGrpSpPr/>
        <p:nvPr/>
      </p:nvGrpSpPr>
      <p:grpSpPr>
        <a:xfrm>
          <a:off x="0" y="0"/>
          <a:ext cx="0" cy="0"/>
          <a:chOff x="0" y="0"/>
          <a:chExt cx="0" cy="0"/>
        </a:xfrm>
      </p:grpSpPr>
      <p:sp>
        <p:nvSpPr>
          <p:cNvPr id="1668" name="Google Shape;1668;g3522f7cbac7_0_4875:notes">
            <a:extLst>
              <a:ext uri="{FF2B5EF4-FFF2-40B4-BE49-F238E27FC236}">
                <a16:creationId xmlns:a16="http://schemas.microsoft.com/office/drawing/2014/main" id="{02D7E1DE-7EEA-49D7-5ACD-6BCB5A285EFA}"/>
              </a:ext>
            </a:extLst>
          </p:cNvPr>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9" name="Google Shape;1669;g3522f7cbac7_0_4875:notes">
            <a:extLst>
              <a:ext uri="{FF2B5EF4-FFF2-40B4-BE49-F238E27FC236}">
                <a16:creationId xmlns:a16="http://schemas.microsoft.com/office/drawing/2014/main" id="{5F7D2ABF-03B0-932E-91D4-F751F09A5528}"/>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95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a:extLst>
            <a:ext uri="{FF2B5EF4-FFF2-40B4-BE49-F238E27FC236}">
              <a16:creationId xmlns:a16="http://schemas.microsoft.com/office/drawing/2014/main" id="{A7FA486B-260B-5355-134C-4A89165339A1}"/>
            </a:ext>
          </a:extLst>
        </p:cNvPr>
        <p:cNvGrpSpPr/>
        <p:nvPr/>
      </p:nvGrpSpPr>
      <p:grpSpPr>
        <a:xfrm>
          <a:off x="0" y="0"/>
          <a:ext cx="0" cy="0"/>
          <a:chOff x="0" y="0"/>
          <a:chExt cx="0" cy="0"/>
        </a:xfrm>
      </p:grpSpPr>
      <p:sp>
        <p:nvSpPr>
          <p:cNvPr id="722" name="Google Shape;722;g3522f7cbac7_0_843:notes">
            <a:extLst>
              <a:ext uri="{FF2B5EF4-FFF2-40B4-BE49-F238E27FC236}">
                <a16:creationId xmlns:a16="http://schemas.microsoft.com/office/drawing/2014/main" id="{3F43D1CA-45F6-F1C9-EF35-506761E52BC2}"/>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g3522f7cbac7_0_843:notes">
            <a:extLst>
              <a:ext uri="{FF2B5EF4-FFF2-40B4-BE49-F238E27FC236}">
                <a16:creationId xmlns:a16="http://schemas.microsoft.com/office/drawing/2014/main" id="{9990BCD9-75B2-41AF-E72C-8ED25328284F}"/>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g3522f7cbac7_0_843:notes">
            <a:extLst>
              <a:ext uri="{FF2B5EF4-FFF2-40B4-BE49-F238E27FC236}">
                <a16:creationId xmlns:a16="http://schemas.microsoft.com/office/drawing/2014/main" id="{95EB1C9A-26CE-714F-C117-B0A15AC09BF8}"/>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7</a:t>
            </a:fld>
            <a:endParaRPr/>
          </a:p>
        </p:txBody>
      </p:sp>
    </p:spTree>
    <p:extLst>
      <p:ext uri="{BB962C8B-B14F-4D97-AF65-F5344CB8AC3E}">
        <p14:creationId xmlns:p14="http://schemas.microsoft.com/office/powerpoint/2010/main" val="17979692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p62:notes"/>
          <p:cNvSpPr txBox="1">
            <a:spLocks noGrp="1"/>
          </p:cNvSpPr>
          <p:nvPr>
            <p:ph type="body" idx="1"/>
          </p:nvPr>
        </p:nvSpPr>
        <p:spPr>
          <a:xfrm>
            <a:off x="679450" y="4779486"/>
            <a:ext cx="5435600" cy="391065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200"/>
              <a:buFont typeface="Arial"/>
              <a:buNone/>
            </a:pPr>
            <a:endParaRPr/>
          </a:p>
        </p:txBody>
      </p:sp>
      <p:sp>
        <p:nvSpPr>
          <p:cNvPr id="1703" name="Google Shape;1703;p6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54179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3522f7cbac7_0_4875:notes"/>
          <p:cNvSpPr txBox="1">
            <a:spLocks noGrp="1"/>
          </p:cNvSpPr>
          <p:nvPr>
            <p:ph type="body" idx="1"/>
          </p:nvPr>
        </p:nvSpPr>
        <p:spPr>
          <a:xfrm>
            <a:off x="679450" y="4779486"/>
            <a:ext cx="5435600" cy="391065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9" name="Google Shape;1669;g3522f7cbac7_0_4875: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17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a:extLst>
            <a:ext uri="{FF2B5EF4-FFF2-40B4-BE49-F238E27FC236}">
              <a16:creationId xmlns:a16="http://schemas.microsoft.com/office/drawing/2014/main" id="{0AE0B0A4-E1F8-55FB-6755-3CDAE2A05646}"/>
            </a:ext>
          </a:extLst>
        </p:cNvPr>
        <p:cNvGrpSpPr/>
        <p:nvPr/>
      </p:nvGrpSpPr>
      <p:grpSpPr>
        <a:xfrm>
          <a:off x="0" y="0"/>
          <a:ext cx="0" cy="0"/>
          <a:chOff x="0" y="0"/>
          <a:chExt cx="0" cy="0"/>
        </a:xfrm>
      </p:grpSpPr>
      <p:sp>
        <p:nvSpPr>
          <p:cNvPr id="722" name="Google Shape;722;g3522f7cbac7_0_843:notes">
            <a:extLst>
              <a:ext uri="{FF2B5EF4-FFF2-40B4-BE49-F238E27FC236}">
                <a16:creationId xmlns:a16="http://schemas.microsoft.com/office/drawing/2014/main" id="{48BE0107-D72D-604C-EA8E-15DB5EF85501}"/>
              </a:ext>
            </a:extLst>
          </p:cNvPr>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g3522f7cbac7_0_843:notes">
            <a:extLst>
              <a:ext uri="{FF2B5EF4-FFF2-40B4-BE49-F238E27FC236}">
                <a16:creationId xmlns:a16="http://schemas.microsoft.com/office/drawing/2014/main" id="{3E3F36A3-F695-8375-C804-576AEC59CFE1}"/>
              </a:ext>
            </a:extLst>
          </p:cNvPr>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g3522f7cbac7_0_843:notes">
            <a:extLst>
              <a:ext uri="{FF2B5EF4-FFF2-40B4-BE49-F238E27FC236}">
                <a16:creationId xmlns:a16="http://schemas.microsoft.com/office/drawing/2014/main" id="{F48315C6-065E-247A-71F0-CB8FB8AF5CA2}"/>
              </a:ext>
            </a:extLst>
          </p:cNvPr>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8</a:t>
            </a:fld>
            <a:endParaRPr/>
          </a:p>
        </p:txBody>
      </p:sp>
    </p:spTree>
    <p:extLst>
      <p:ext uri="{BB962C8B-B14F-4D97-AF65-F5344CB8AC3E}">
        <p14:creationId xmlns:p14="http://schemas.microsoft.com/office/powerpoint/2010/main" val="385226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22f7cbac7_0_5893: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3522f7cbac7_0_5893:notes"/>
          <p:cNvSpPr txBox="1">
            <a:spLocks noGrp="1"/>
          </p:cNvSpPr>
          <p:nvPr>
            <p:ph type="body" idx="1"/>
          </p:nvPr>
        </p:nvSpPr>
        <p:spPr>
          <a:xfrm>
            <a:off x="679450" y="4779486"/>
            <a:ext cx="5435600" cy="3910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g3522f7cbac7_0_5893:notes"/>
          <p:cNvSpPr txBox="1">
            <a:spLocks noGrp="1"/>
          </p:cNvSpPr>
          <p:nvPr>
            <p:ph type="sldNum" idx="12"/>
          </p:nvPr>
        </p:nvSpPr>
        <p:spPr>
          <a:xfrm>
            <a:off x="3848645" y="9433106"/>
            <a:ext cx="2944283" cy="49819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Otsikko ja sisältö B">
  <p:cSld name="2_Otsikko ja sisältö B">
    <p:spTree>
      <p:nvGrpSpPr>
        <p:cNvPr id="1" name="Shape 16"/>
        <p:cNvGrpSpPr/>
        <p:nvPr/>
      </p:nvGrpSpPr>
      <p:grpSpPr>
        <a:xfrm>
          <a:off x="0" y="0"/>
          <a:ext cx="0" cy="0"/>
          <a:chOff x="0" y="0"/>
          <a:chExt cx="0" cy="0"/>
        </a:xfrm>
      </p:grpSpPr>
      <p:sp>
        <p:nvSpPr>
          <p:cNvPr id="17" name="Google Shape;17;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Kansi 2">
  <p:cSld name="Kansi 2">
    <p:bg>
      <p:bgPr>
        <a:solidFill>
          <a:srgbClr val="9FC9EB"/>
        </a:solidFill>
        <a:effectLst/>
      </p:bgPr>
    </p:bg>
    <p:spTree>
      <p:nvGrpSpPr>
        <p:cNvPr id="1" name="Shape 139"/>
        <p:cNvGrpSpPr/>
        <p:nvPr/>
      </p:nvGrpSpPr>
      <p:grpSpPr>
        <a:xfrm>
          <a:off x="0" y="0"/>
          <a:ext cx="0" cy="0"/>
          <a:chOff x="0" y="0"/>
          <a:chExt cx="0" cy="0"/>
        </a:xfrm>
      </p:grpSpPr>
      <p:sp>
        <p:nvSpPr>
          <p:cNvPr id="140" name="Google Shape;140;p14"/>
          <p:cNvSpPr/>
          <p:nvPr/>
        </p:nvSpPr>
        <p:spPr>
          <a:xfrm>
            <a:off x="0" y="0"/>
            <a:ext cx="12192000" cy="3887788"/>
          </a:xfrm>
          <a:custGeom>
            <a:avLst/>
            <a:gdLst/>
            <a:ahLst/>
            <a:cxnLst/>
            <a:rect l="l" t="t" r="r" b="b"/>
            <a:pathLst>
              <a:path w="25400" h="8063" extrusionOk="0">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1" name="Google Shape;141;p14"/>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2" name="Google Shape;142;p14"/>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3" name="Google Shape;143;p14"/>
          <p:cNvPicPr preferRelativeResize="0"/>
          <p:nvPr/>
        </p:nvPicPr>
        <p:blipFill rotWithShape="1">
          <a:blip r:embed="rId2">
            <a:alphaModFix/>
          </a:blip>
          <a:srcRect/>
          <a:stretch/>
        </p:blipFill>
        <p:spPr>
          <a:xfrm>
            <a:off x="408563" y="5808617"/>
            <a:ext cx="1220411" cy="6056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Kansi 2 B">
  <p:cSld name="Kansi 2 B">
    <p:bg>
      <p:bgPr>
        <a:solidFill>
          <a:srgbClr val="9FC9EB"/>
        </a:solidFill>
        <a:effectLst/>
      </p:bgPr>
    </p:bg>
    <p:spTree>
      <p:nvGrpSpPr>
        <p:cNvPr id="1" name="Shape 144"/>
        <p:cNvGrpSpPr/>
        <p:nvPr/>
      </p:nvGrpSpPr>
      <p:grpSpPr>
        <a:xfrm>
          <a:off x="0" y="0"/>
          <a:ext cx="0" cy="0"/>
          <a:chOff x="0" y="0"/>
          <a:chExt cx="0" cy="0"/>
        </a:xfrm>
      </p:grpSpPr>
      <p:sp>
        <p:nvSpPr>
          <p:cNvPr id="145" name="Google Shape;145;p15"/>
          <p:cNvSpPr/>
          <p:nvPr/>
        </p:nvSpPr>
        <p:spPr>
          <a:xfrm>
            <a:off x="0" y="0"/>
            <a:ext cx="12193588" cy="5572125"/>
          </a:xfrm>
          <a:custGeom>
            <a:avLst/>
            <a:gdLst/>
            <a:ahLst/>
            <a:cxnLst/>
            <a:rect l="l" t="t" r="r" b="b"/>
            <a:pathLst>
              <a:path w="25400" h="11590" extrusionOk="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6" name="Google Shape;146;p15"/>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7" name="Google Shape;147;p15"/>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8" name="Google Shape;148;p15"/>
          <p:cNvPicPr preferRelativeResize="0"/>
          <p:nvPr/>
        </p:nvPicPr>
        <p:blipFill rotWithShape="1">
          <a:blip r:embed="rId2">
            <a:alphaModFix/>
          </a:blip>
          <a:srcRect/>
          <a:stretch/>
        </p:blipFill>
        <p:spPr>
          <a:xfrm>
            <a:off x="408563" y="5808617"/>
            <a:ext cx="1220411" cy="60563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ansi 3">
  <p:cSld name="Kansi 3">
    <p:bg>
      <p:bgPr>
        <a:solidFill>
          <a:srgbClr val="FFC61E"/>
        </a:solidFill>
        <a:effectLst/>
      </p:bgPr>
    </p:bg>
    <p:spTree>
      <p:nvGrpSpPr>
        <p:cNvPr id="1" name="Shape 149"/>
        <p:cNvGrpSpPr/>
        <p:nvPr/>
      </p:nvGrpSpPr>
      <p:grpSpPr>
        <a:xfrm>
          <a:off x="0" y="0"/>
          <a:ext cx="0" cy="0"/>
          <a:chOff x="0" y="0"/>
          <a:chExt cx="0" cy="0"/>
        </a:xfrm>
      </p:grpSpPr>
      <p:sp>
        <p:nvSpPr>
          <p:cNvPr id="150" name="Google Shape;150;p16"/>
          <p:cNvSpPr/>
          <p:nvPr/>
        </p:nvSpPr>
        <p:spPr>
          <a:xfrm>
            <a:off x="0" y="0"/>
            <a:ext cx="7305675" cy="6858000"/>
          </a:xfrm>
          <a:custGeom>
            <a:avLst/>
            <a:gdLst/>
            <a:ahLst/>
            <a:cxnLst/>
            <a:rect l="l" t="t" r="r" b="b"/>
            <a:pathLst>
              <a:path w="15203" h="14300" extrusionOk="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1" name="Google Shape;151;p16"/>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2" name="Google Shape;152;p16"/>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3" name="Google Shape;153;p16"/>
          <p:cNvPicPr preferRelativeResize="0"/>
          <p:nvPr/>
        </p:nvPicPr>
        <p:blipFill rotWithShape="1">
          <a:blip r:embed="rId2">
            <a:alphaModFix/>
          </a:blip>
          <a:srcRect/>
          <a:stretch/>
        </p:blipFill>
        <p:spPr>
          <a:xfrm>
            <a:off x="408563" y="5808617"/>
            <a:ext cx="1220411" cy="6056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ansi 3 B">
  <p:cSld name="Kansi 3 B">
    <p:bg>
      <p:bgPr>
        <a:solidFill>
          <a:srgbClr val="FFC61E"/>
        </a:solidFill>
        <a:effectLst/>
      </p:bgPr>
    </p:bg>
    <p:spTree>
      <p:nvGrpSpPr>
        <p:cNvPr id="1" name="Shape 154"/>
        <p:cNvGrpSpPr/>
        <p:nvPr/>
      </p:nvGrpSpPr>
      <p:grpSpPr>
        <a:xfrm>
          <a:off x="0" y="0"/>
          <a:ext cx="0" cy="0"/>
          <a:chOff x="0" y="0"/>
          <a:chExt cx="0" cy="0"/>
        </a:xfrm>
      </p:grpSpPr>
      <p:sp>
        <p:nvSpPr>
          <p:cNvPr id="155" name="Google Shape;155;p17"/>
          <p:cNvSpPr/>
          <p:nvPr/>
        </p:nvSpPr>
        <p:spPr>
          <a:xfrm>
            <a:off x="0" y="0"/>
            <a:ext cx="9678988" cy="6858000"/>
          </a:xfrm>
          <a:custGeom>
            <a:avLst/>
            <a:gdLst/>
            <a:ahLst/>
            <a:cxnLst/>
            <a:rect l="l" t="t" r="r" b="b"/>
            <a:pathLst>
              <a:path w="20142" h="14300" extrusionOk="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6" name="Google Shape;156;p17"/>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7" name="Google Shape;157;p17"/>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8" name="Google Shape;158;p17"/>
          <p:cNvPicPr preferRelativeResize="0"/>
          <p:nvPr/>
        </p:nvPicPr>
        <p:blipFill rotWithShape="1">
          <a:blip r:embed="rId2">
            <a:alphaModFix/>
          </a:blip>
          <a:srcRect/>
          <a:stretch/>
        </p:blipFill>
        <p:spPr>
          <a:xfrm>
            <a:off x="408563" y="5808617"/>
            <a:ext cx="1220411" cy="60563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ansi 4">
  <p:cSld name="Kansi 4">
    <p:bg>
      <p:bgPr>
        <a:solidFill>
          <a:srgbClr val="00D7A7"/>
        </a:solidFill>
        <a:effectLst/>
      </p:bgPr>
    </p:bg>
    <p:spTree>
      <p:nvGrpSpPr>
        <p:cNvPr id="1" name="Shape 159"/>
        <p:cNvGrpSpPr/>
        <p:nvPr/>
      </p:nvGrpSpPr>
      <p:grpSpPr>
        <a:xfrm>
          <a:off x="0" y="0"/>
          <a:ext cx="0" cy="0"/>
          <a:chOff x="0" y="0"/>
          <a:chExt cx="0" cy="0"/>
        </a:xfrm>
      </p:grpSpPr>
      <p:sp>
        <p:nvSpPr>
          <p:cNvPr id="160" name="Google Shape;160;p18"/>
          <p:cNvSpPr/>
          <p:nvPr/>
        </p:nvSpPr>
        <p:spPr>
          <a:xfrm>
            <a:off x="0" y="0"/>
            <a:ext cx="9815513" cy="6858000"/>
          </a:xfrm>
          <a:custGeom>
            <a:avLst/>
            <a:gdLst/>
            <a:ahLst/>
            <a:cxnLst/>
            <a:rect l="l" t="t" r="r" b="b"/>
            <a:pathLst>
              <a:path w="20470" h="14293" extrusionOk="0">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Google Shape;161;p18"/>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2" name="Google Shape;162;p18"/>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3" name="Google Shape;163;p18"/>
          <p:cNvPicPr preferRelativeResize="0"/>
          <p:nvPr/>
        </p:nvPicPr>
        <p:blipFill rotWithShape="1">
          <a:blip r:embed="rId2">
            <a:alphaModFix/>
          </a:blip>
          <a:srcRect/>
          <a:stretch/>
        </p:blipFill>
        <p:spPr>
          <a:xfrm>
            <a:off x="408563" y="5808617"/>
            <a:ext cx="1220411" cy="60563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ansi 4 B">
  <p:cSld name="Kansi 4 B">
    <p:bg>
      <p:bgPr>
        <a:solidFill>
          <a:srgbClr val="00D7A7"/>
        </a:solidFill>
        <a:effectLst/>
      </p:bgPr>
    </p:bg>
    <p:spTree>
      <p:nvGrpSpPr>
        <p:cNvPr id="1" name="Shape 164"/>
        <p:cNvGrpSpPr/>
        <p:nvPr/>
      </p:nvGrpSpPr>
      <p:grpSpPr>
        <a:xfrm>
          <a:off x="0" y="0"/>
          <a:ext cx="0" cy="0"/>
          <a:chOff x="0" y="0"/>
          <a:chExt cx="0" cy="0"/>
        </a:xfrm>
      </p:grpSpPr>
      <p:sp>
        <p:nvSpPr>
          <p:cNvPr id="165" name="Google Shape;165;p19"/>
          <p:cNvSpPr/>
          <p:nvPr/>
        </p:nvSpPr>
        <p:spPr>
          <a:xfrm>
            <a:off x="0" y="0"/>
            <a:ext cx="12193588" cy="6858000"/>
          </a:xfrm>
          <a:custGeom>
            <a:avLst/>
            <a:gdLst/>
            <a:ahLst/>
            <a:cxnLst/>
            <a:rect l="l" t="t" r="r" b="b"/>
            <a:pathLst>
              <a:path w="25400" h="14293" extrusionOk="0">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 name="Google Shape;166;p19"/>
          <p:cNvSpPr txBox="1">
            <a:spLocks noGrp="1"/>
          </p:cNvSpPr>
          <p:nvPr>
            <p:ph type="ctrTitle"/>
          </p:nvPr>
        </p:nvSpPr>
        <p:spPr>
          <a:xfrm>
            <a:off x="408563" y="457200"/>
            <a:ext cx="10739336" cy="2071991"/>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solidFill>
                  <a:srgbClr val="FFFF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7" name="Google Shape;167;p19"/>
          <p:cNvSpPr txBox="1">
            <a:spLocks noGrp="1"/>
          </p:cNvSpPr>
          <p:nvPr>
            <p:ph type="body" idx="1"/>
          </p:nvPr>
        </p:nvSpPr>
        <p:spPr>
          <a:xfrm>
            <a:off x="447472" y="2665378"/>
            <a:ext cx="10709478" cy="972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8" name="Google Shape;168;p19"/>
          <p:cNvPicPr preferRelativeResize="0"/>
          <p:nvPr/>
        </p:nvPicPr>
        <p:blipFill rotWithShape="1">
          <a:blip r:embed="rId2">
            <a:alphaModFix/>
          </a:blip>
          <a:srcRect/>
          <a:stretch/>
        </p:blipFill>
        <p:spPr>
          <a:xfrm>
            <a:off x="408563" y="5808617"/>
            <a:ext cx="1220411" cy="60563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169"/>
        <p:cNvGrpSpPr/>
        <p:nvPr/>
      </p:nvGrpSpPr>
      <p:grpSpPr>
        <a:xfrm>
          <a:off x="0" y="0"/>
          <a:ext cx="0" cy="0"/>
          <a:chOff x="0" y="0"/>
          <a:chExt cx="0" cy="0"/>
        </a:xfrm>
      </p:grpSpPr>
      <p:sp>
        <p:nvSpPr>
          <p:cNvPr id="170" name="Google Shape;170;p20"/>
          <p:cNvSpPr txBox="1">
            <a:spLocks noGrp="1"/>
          </p:cNvSpPr>
          <p:nvPr>
            <p:ph type="ctrTitle"/>
          </p:nvPr>
        </p:nvSpPr>
        <p:spPr>
          <a:xfrm>
            <a:off x="486383" y="457200"/>
            <a:ext cx="10661515" cy="513620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1400"/>
              <a:buNone/>
              <a:defRPr sz="700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1" name="Google Shape;171;p20"/>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0"/>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0"/>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1300" b="1">
                <a:solidFill>
                  <a:srgbClr val="000000"/>
                </a:solidFill>
                <a:latin typeface="Arial"/>
                <a:ea typeface="Arial"/>
                <a:cs typeface="Arial"/>
                <a:sym typeface="Arial"/>
              </a:defRPr>
            </a:lvl1pPr>
            <a:lvl2pPr marL="0" marR="0" lvl="1" indent="0" algn="r">
              <a:spcBef>
                <a:spcPts val="0"/>
              </a:spcBef>
              <a:spcAft>
                <a:spcPts val="0"/>
              </a:spcAft>
              <a:buNone/>
              <a:defRPr sz="1300" b="1">
                <a:solidFill>
                  <a:srgbClr val="000000"/>
                </a:solidFill>
                <a:latin typeface="Arial"/>
                <a:ea typeface="Arial"/>
                <a:cs typeface="Arial"/>
                <a:sym typeface="Arial"/>
              </a:defRPr>
            </a:lvl2pPr>
            <a:lvl3pPr marL="0" marR="0" lvl="2" indent="0" algn="r">
              <a:spcBef>
                <a:spcPts val="0"/>
              </a:spcBef>
              <a:spcAft>
                <a:spcPts val="0"/>
              </a:spcAft>
              <a:buNone/>
              <a:defRPr sz="1300" b="1">
                <a:solidFill>
                  <a:srgbClr val="000000"/>
                </a:solidFill>
                <a:latin typeface="Arial"/>
                <a:ea typeface="Arial"/>
                <a:cs typeface="Arial"/>
                <a:sym typeface="Arial"/>
              </a:defRPr>
            </a:lvl3pPr>
            <a:lvl4pPr marL="0" marR="0" lvl="3" indent="0" algn="r">
              <a:spcBef>
                <a:spcPts val="0"/>
              </a:spcBef>
              <a:spcAft>
                <a:spcPts val="0"/>
              </a:spcAft>
              <a:buNone/>
              <a:defRPr sz="1300" b="1">
                <a:solidFill>
                  <a:srgbClr val="000000"/>
                </a:solidFill>
                <a:latin typeface="Arial"/>
                <a:ea typeface="Arial"/>
                <a:cs typeface="Arial"/>
                <a:sym typeface="Arial"/>
              </a:defRPr>
            </a:lvl4pPr>
            <a:lvl5pPr marL="0" marR="0" lvl="4" indent="0" algn="r">
              <a:spcBef>
                <a:spcPts val="0"/>
              </a:spcBef>
              <a:spcAft>
                <a:spcPts val="0"/>
              </a:spcAft>
              <a:buNone/>
              <a:defRPr sz="1300" b="1">
                <a:solidFill>
                  <a:srgbClr val="000000"/>
                </a:solidFill>
                <a:latin typeface="Arial"/>
                <a:ea typeface="Arial"/>
                <a:cs typeface="Arial"/>
                <a:sym typeface="Arial"/>
              </a:defRPr>
            </a:lvl5pPr>
            <a:lvl6pPr marL="0" marR="0" lvl="5" indent="0" algn="r">
              <a:spcBef>
                <a:spcPts val="0"/>
              </a:spcBef>
              <a:spcAft>
                <a:spcPts val="0"/>
              </a:spcAft>
              <a:buNone/>
              <a:defRPr sz="1300" b="1">
                <a:solidFill>
                  <a:srgbClr val="000000"/>
                </a:solidFill>
                <a:latin typeface="Arial"/>
                <a:ea typeface="Arial"/>
                <a:cs typeface="Arial"/>
                <a:sym typeface="Arial"/>
              </a:defRPr>
            </a:lvl6pPr>
            <a:lvl7pPr marL="0" marR="0" lvl="6" indent="0" algn="r">
              <a:spcBef>
                <a:spcPts val="0"/>
              </a:spcBef>
              <a:spcAft>
                <a:spcPts val="0"/>
              </a:spcAft>
              <a:buNone/>
              <a:defRPr sz="1300" b="1">
                <a:solidFill>
                  <a:srgbClr val="000000"/>
                </a:solidFill>
                <a:latin typeface="Arial"/>
                <a:ea typeface="Arial"/>
                <a:cs typeface="Arial"/>
                <a:sym typeface="Arial"/>
              </a:defRPr>
            </a:lvl7pPr>
            <a:lvl8pPr marL="0" marR="0" lvl="7" indent="0" algn="r">
              <a:spcBef>
                <a:spcPts val="0"/>
              </a:spcBef>
              <a:spcAft>
                <a:spcPts val="0"/>
              </a:spcAft>
              <a:buNone/>
              <a:defRPr sz="1300" b="1">
                <a:solidFill>
                  <a:srgbClr val="000000"/>
                </a:solidFill>
                <a:latin typeface="Arial"/>
                <a:ea typeface="Arial"/>
                <a:cs typeface="Arial"/>
                <a:sym typeface="Arial"/>
              </a:defRPr>
            </a:lvl8pPr>
            <a:lvl9pPr marL="0" marR="0" lvl="8" indent="0" algn="r">
              <a:spcBef>
                <a:spcPts val="0"/>
              </a:spcBef>
              <a:spcAft>
                <a:spcPts val="0"/>
              </a:spcAft>
              <a:buNone/>
              <a:defRPr sz="1300" b="1">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Otsikko ja sisältö D">
  <p:cSld name="1_Otsikko ja sisältö D">
    <p:spTree>
      <p:nvGrpSpPr>
        <p:cNvPr id="1" name="Shape 174"/>
        <p:cNvGrpSpPr/>
        <p:nvPr/>
      </p:nvGrpSpPr>
      <p:grpSpPr>
        <a:xfrm>
          <a:off x="0" y="0"/>
          <a:ext cx="0" cy="0"/>
          <a:chOff x="0" y="0"/>
          <a:chExt cx="0" cy="0"/>
        </a:xfrm>
      </p:grpSpPr>
      <p:sp>
        <p:nvSpPr>
          <p:cNvPr id="175" name="Google Shape;175;p21"/>
          <p:cNvSpPr/>
          <p:nvPr/>
        </p:nvSpPr>
        <p:spPr>
          <a:xfrm>
            <a:off x="10964863" y="0"/>
            <a:ext cx="1228725" cy="6858000"/>
          </a:xfrm>
          <a:custGeom>
            <a:avLst/>
            <a:gdLst/>
            <a:ahLst/>
            <a:cxnLst/>
            <a:rect l="l" t="t" r="r" b="b"/>
            <a:pathLst>
              <a:path w="2539" h="14300" extrusionOk="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21"/>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7" name="Google Shape;177;p21"/>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1"/>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1"/>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1"/>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1300" b="1">
                <a:solidFill>
                  <a:srgbClr val="000000"/>
                </a:solidFill>
                <a:latin typeface="Arial"/>
                <a:ea typeface="Arial"/>
                <a:cs typeface="Arial"/>
                <a:sym typeface="Arial"/>
              </a:defRPr>
            </a:lvl1pPr>
            <a:lvl2pPr marL="0" marR="0" lvl="1" indent="0" algn="r">
              <a:spcBef>
                <a:spcPts val="0"/>
              </a:spcBef>
              <a:spcAft>
                <a:spcPts val="0"/>
              </a:spcAft>
              <a:buNone/>
              <a:defRPr sz="1300" b="1">
                <a:solidFill>
                  <a:srgbClr val="000000"/>
                </a:solidFill>
                <a:latin typeface="Arial"/>
                <a:ea typeface="Arial"/>
                <a:cs typeface="Arial"/>
                <a:sym typeface="Arial"/>
              </a:defRPr>
            </a:lvl2pPr>
            <a:lvl3pPr marL="0" marR="0" lvl="2" indent="0" algn="r">
              <a:spcBef>
                <a:spcPts val="0"/>
              </a:spcBef>
              <a:spcAft>
                <a:spcPts val="0"/>
              </a:spcAft>
              <a:buNone/>
              <a:defRPr sz="1300" b="1">
                <a:solidFill>
                  <a:srgbClr val="000000"/>
                </a:solidFill>
                <a:latin typeface="Arial"/>
                <a:ea typeface="Arial"/>
                <a:cs typeface="Arial"/>
                <a:sym typeface="Arial"/>
              </a:defRPr>
            </a:lvl3pPr>
            <a:lvl4pPr marL="0" marR="0" lvl="3" indent="0" algn="r">
              <a:spcBef>
                <a:spcPts val="0"/>
              </a:spcBef>
              <a:spcAft>
                <a:spcPts val="0"/>
              </a:spcAft>
              <a:buNone/>
              <a:defRPr sz="1300" b="1">
                <a:solidFill>
                  <a:srgbClr val="000000"/>
                </a:solidFill>
                <a:latin typeface="Arial"/>
                <a:ea typeface="Arial"/>
                <a:cs typeface="Arial"/>
                <a:sym typeface="Arial"/>
              </a:defRPr>
            </a:lvl4pPr>
            <a:lvl5pPr marL="0" marR="0" lvl="4" indent="0" algn="r">
              <a:spcBef>
                <a:spcPts val="0"/>
              </a:spcBef>
              <a:spcAft>
                <a:spcPts val="0"/>
              </a:spcAft>
              <a:buNone/>
              <a:defRPr sz="1300" b="1">
                <a:solidFill>
                  <a:srgbClr val="000000"/>
                </a:solidFill>
                <a:latin typeface="Arial"/>
                <a:ea typeface="Arial"/>
                <a:cs typeface="Arial"/>
                <a:sym typeface="Arial"/>
              </a:defRPr>
            </a:lvl5pPr>
            <a:lvl6pPr marL="0" marR="0" lvl="5" indent="0" algn="r">
              <a:spcBef>
                <a:spcPts val="0"/>
              </a:spcBef>
              <a:spcAft>
                <a:spcPts val="0"/>
              </a:spcAft>
              <a:buNone/>
              <a:defRPr sz="1300" b="1">
                <a:solidFill>
                  <a:srgbClr val="000000"/>
                </a:solidFill>
                <a:latin typeface="Arial"/>
                <a:ea typeface="Arial"/>
                <a:cs typeface="Arial"/>
                <a:sym typeface="Arial"/>
              </a:defRPr>
            </a:lvl6pPr>
            <a:lvl7pPr marL="0" marR="0" lvl="6" indent="0" algn="r">
              <a:spcBef>
                <a:spcPts val="0"/>
              </a:spcBef>
              <a:spcAft>
                <a:spcPts val="0"/>
              </a:spcAft>
              <a:buNone/>
              <a:defRPr sz="1300" b="1">
                <a:solidFill>
                  <a:srgbClr val="000000"/>
                </a:solidFill>
                <a:latin typeface="Arial"/>
                <a:ea typeface="Arial"/>
                <a:cs typeface="Arial"/>
                <a:sym typeface="Arial"/>
              </a:defRPr>
            </a:lvl7pPr>
            <a:lvl8pPr marL="0" marR="0" lvl="7" indent="0" algn="r">
              <a:spcBef>
                <a:spcPts val="0"/>
              </a:spcBef>
              <a:spcAft>
                <a:spcPts val="0"/>
              </a:spcAft>
              <a:buNone/>
              <a:defRPr sz="1300" b="1">
                <a:solidFill>
                  <a:srgbClr val="000000"/>
                </a:solidFill>
                <a:latin typeface="Arial"/>
                <a:ea typeface="Arial"/>
                <a:cs typeface="Arial"/>
                <a:sym typeface="Arial"/>
              </a:defRPr>
            </a:lvl8pPr>
            <a:lvl9pPr marL="0" marR="0" lvl="8" indent="0" algn="r">
              <a:spcBef>
                <a:spcPts val="0"/>
              </a:spcBef>
              <a:spcAft>
                <a:spcPts val="0"/>
              </a:spcAft>
              <a:buNone/>
              <a:defRPr sz="1300" b="1">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tsikko ja sisältö  F">
  <p:cSld name="Otsikko ja sisältö  F">
    <p:spTree>
      <p:nvGrpSpPr>
        <p:cNvPr id="1" name="Shape 181"/>
        <p:cNvGrpSpPr/>
        <p:nvPr/>
      </p:nvGrpSpPr>
      <p:grpSpPr>
        <a:xfrm>
          <a:off x="0" y="0"/>
          <a:ext cx="0" cy="0"/>
          <a:chOff x="0" y="0"/>
          <a:chExt cx="0" cy="0"/>
        </a:xfrm>
      </p:grpSpPr>
      <p:sp>
        <p:nvSpPr>
          <p:cNvPr id="182" name="Google Shape;182;p22"/>
          <p:cNvSpPr/>
          <p:nvPr/>
        </p:nvSpPr>
        <p:spPr>
          <a:xfrm>
            <a:off x="10887075" y="0"/>
            <a:ext cx="1304925" cy="6858000"/>
          </a:xfrm>
          <a:custGeom>
            <a:avLst/>
            <a:gdLst/>
            <a:ahLst/>
            <a:cxnLst/>
            <a:rect l="l" t="t" r="r" b="b"/>
            <a:pathLst>
              <a:path w="2700" h="14300" extrusionOk="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22"/>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4" name="Google Shape;184;p22"/>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22"/>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2"/>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2"/>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1300" b="1">
                <a:solidFill>
                  <a:srgbClr val="000000"/>
                </a:solidFill>
                <a:latin typeface="Arial"/>
                <a:ea typeface="Arial"/>
                <a:cs typeface="Arial"/>
                <a:sym typeface="Arial"/>
              </a:defRPr>
            </a:lvl1pPr>
            <a:lvl2pPr marL="0" marR="0" lvl="1" indent="0" algn="r">
              <a:spcBef>
                <a:spcPts val="0"/>
              </a:spcBef>
              <a:spcAft>
                <a:spcPts val="0"/>
              </a:spcAft>
              <a:buNone/>
              <a:defRPr sz="1300" b="1">
                <a:solidFill>
                  <a:srgbClr val="000000"/>
                </a:solidFill>
                <a:latin typeface="Arial"/>
                <a:ea typeface="Arial"/>
                <a:cs typeface="Arial"/>
                <a:sym typeface="Arial"/>
              </a:defRPr>
            </a:lvl2pPr>
            <a:lvl3pPr marL="0" marR="0" lvl="2" indent="0" algn="r">
              <a:spcBef>
                <a:spcPts val="0"/>
              </a:spcBef>
              <a:spcAft>
                <a:spcPts val="0"/>
              </a:spcAft>
              <a:buNone/>
              <a:defRPr sz="1300" b="1">
                <a:solidFill>
                  <a:srgbClr val="000000"/>
                </a:solidFill>
                <a:latin typeface="Arial"/>
                <a:ea typeface="Arial"/>
                <a:cs typeface="Arial"/>
                <a:sym typeface="Arial"/>
              </a:defRPr>
            </a:lvl3pPr>
            <a:lvl4pPr marL="0" marR="0" lvl="3" indent="0" algn="r">
              <a:spcBef>
                <a:spcPts val="0"/>
              </a:spcBef>
              <a:spcAft>
                <a:spcPts val="0"/>
              </a:spcAft>
              <a:buNone/>
              <a:defRPr sz="1300" b="1">
                <a:solidFill>
                  <a:srgbClr val="000000"/>
                </a:solidFill>
                <a:latin typeface="Arial"/>
                <a:ea typeface="Arial"/>
                <a:cs typeface="Arial"/>
                <a:sym typeface="Arial"/>
              </a:defRPr>
            </a:lvl4pPr>
            <a:lvl5pPr marL="0" marR="0" lvl="4" indent="0" algn="r">
              <a:spcBef>
                <a:spcPts val="0"/>
              </a:spcBef>
              <a:spcAft>
                <a:spcPts val="0"/>
              </a:spcAft>
              <a:buNone/>
              <a:defRPr sz="1300" b="1">
                <a:solidFill>
                  <a:srgbClr val="000000"/>
                </a:solidFill>
                <a:latin typeface="Arial"/>
                <a:ea typeface="Arial"/>
                <a:cs typeface="Arial"/>
                <a:sym typeface="Arial"/>
              </a:defRPr>
            </a:lvl5pPr>
            <a:lvl6pPr marL="0" marR="0" lvl="5" indent="0" algn="r">
              <a:spcBef>
                <a:spcPts val="0"/>
              </a:spcBef>
              <a:spcAft>
                <a:spcPts val="0"/>
              </a:spcAft>
              <a:buNone/>
              <a:defRPr sz="1300" b="1">
                <a:solidFill>
                  <a:srgbClr val="000000"/>
                </a:solidFill>
                <a:latin typeface="Arial"/>
                <a:ea typeface="Arial"/>
                <a:cs typeface="Arial"/>
                <a:sym typeface="Arial"/>
              </a:defRPr>
            </a:lvl6pPr>
            <a:lvl7pPr marL="0" marR="0" lvl="6" indent="0" algn="r">
              <a:spcBef>
                <a:spcPts val="0"/>
              </a:spcBef>
              <a:spcAft>
                <a:spcPts val="0"/>
              </a:spcAft>
              <a:buNone/>
              <a:defRPr sz="1300" b="1">
                <a:solidFill>
                  <a:srgbClr val="000000"/>
                </a:solidFill>
                <a:latin typeface="Arial"/>
                <a:ea typeface="Arial"/>
                <a:cs typeface="Arial"/>
                <a:sym typeface="Arial"/>
              </a:defRPr>
            </a:lvl7pPr>
            <a:lvl8pPr marL="0" marR="0" lvl="7" indent="0" algn="r">
              <a:spcBef>
                <a:spcPts val="0"/>
              </a:spcBef>
              <a:spcAft>
                <a:spcPts val="0"/>
              </a:spcAft>
              <a:buNone/>
              <a:defRPr sz="1300" b="1">
                <a:solidFill>
                  <a:srgbClr val="000000"/>
                </a:solidFill>
                <a:latin typeface="Arial"/>
                <a:ea typeface="Arial"/>
                <a:cs typeface="Arial"/>
                <a:sym typeface="Arial"/>
              </a:defRPr>
            </a:lvl8pPr>
            <a:lvl9pPr marL="0" marR="0" lvl="8" indent="0" algn="r">
              <a:spcBef>
                <a:spcPts val="0"/>
              </a:spcBef>
              <a:spcAft>
                <a:spcPts val="0"/>
              </a:spcAft>
              <a:buNone/>
              <a:defRPr sz="1300" b="1">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tsikko ja sisältö G">
  <p:cSld name="Otsikko ja sisältö G">
    <p:spTree>
      <p:nvGrpSpPr>
        <p:cNvPr id="1" name="Shape 188"/>
        <p:cNvGrpSpPr/>
        <p:nvPr/>
      </p:nvGrpSpPr>
      <p:grpSpPr>
        <a:xfrm>
          <a:off x="0" y="0"/>
          <a:ext cx="0" cy="0"/>
          <a:chOff x="0" y="0"/>
          <a:chExt cx="0" cy="0"/>
        </a:xfrm>
      </p:grpSpPr>
      <p:sp>
        <p:nvSpPr>
          <p:cNvPr id="189" name="Google Shape;189;p23"/>
          <p:cNvSpPr/>
          <p:nvPr/>
        </p:nvSpPr>
        <p:spPr>
          <a:xfrm>
            <a:off x="10902950" y="0"/>
            <a:ext cx="1290638" cy="6858000"/>
          </a:xfrm>
          <a:custGeom>
            <a:avLst/>
            <a:gdLst/>
            <a:ahLst/>
            <a:cxnLst/>
            <a:rect l="l" t="t" r="r" b="b"/>
            <a:pathLst>
              <a:path w="2658" h="14271" extrusionOk="0">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0" name="Google Shape;190;p23"/>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1" name="Google Shape;191;p23"/>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23"/>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3"/>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3"/>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1300" b="1">
                <a:solidFill>
                  <a:srgbClr val="000000"/>
                </a:solidFill>
                <a:latin typeface="Arial"/>
                <a:ea typeface="Arial"/>
                <a:cs typeface="Arial"/>
                <a:sym typeface="Arial"/>
              </a:defRPr>
            </a:lvl1pPr>
            <a:lvl2pPr marL="0" marR="0" lvl="1" indent="0" algn="r">
              <a:spcBef>
                <a:spcPts val="0"/>
              </a:spcBef>
              <a:spcAft>
                <a:spcPts val="0"/>
              </a:spcAft>
              <a:buNone/>
              <a:defRPr sz="1300" b="1">
                <a:solidFill>
                  <a:srgbClr val="000000"/>
                </a:solidFill>
                <a:latin typeface="Arial"/>
                <a:ea typeface="Arial"/>
                <a:cs typeface="Arial"/>
                <a:sym typeface="Arial"/>
              </a:defRPr>
            </a:lvl2pPr>
            <a:lvl3pPr marL="0" marR="0" lvl="2" indent="0" algn="r">
              <a:spcBef>
                <a:spcPts val="0"/>
              </a:spcBef>
              <a:spcAft>
                <a:spcPts val="0"/>
              </a:spcAft>
              <a:buNone/>
              <a:defRPr sz="1300" b="1">
                <a:solidFill>
                  <a:srgbClr val="000000"/>
                </a:solidFill>
                <a:latin typeface="Arial"/>
                <a:ea typeface="Arial"/>
                <a:cs typeface="Arial"/>
                <a:sym typeface="Arial"/>
              </a:defRPr>
            </a:lvl3pPr>
            <a:lvl4pPr marL="0" marR="0" lvl="3" indent="0" algn="r">
              <a:spcBef>
                <a:spcPts val="0"/>
              </a:spcBef>
              <a:spcAft>
                <a:spcPts val="0"/>
              </a:spcAft>
              <a:buNone/>
              <a:defRPr sz="1300" b="1">
                <a:solidFill>
                  <a:srgbClr val="000000"/>
                </a:solidFill>
                <a:latin typeface="Arial"/>
                <a:ea typeface="Arial"/>
                <a:cs typeface="Arial"/>
                <a:sym typeface="Arial"/>
              </a:defRPr>
            </a:lvl4pPr>
            <a:lvl5pPr marL="0" marR="0" lvl="4" indent="0" algn="r">
              <a:spcBef>
                <a:spcPts val="0"/>
              </a:spcBef>
              <a:spcAft>
                <a:spcPts val="0"/>
              </a:spcAft>
              <a:buNone/>
              <a:defRPr sz="1300" b="1">
                <a:solidFill>
                  <a:srgbClr val="000000"/>
                </a:solidFill>
                <a:latin typeface="Arial"/>
                <a:ea typeface="Arial"/>
                <a:cs typeface="Arial"/>
                <a:sym typeface="Arial"/>
              </a:defRPr>
            </a:lvl5pPr>
            <a:lvl6pPr marL="0" marR="0" lvl="5" indent="0" algn="r">
              <a:spcBef>
                <a:spcPts val="0"/>
              </a:spcBef>
              <a:spcAft>
                <a:spcPts val="0"/>
              </a:spcAft>
              <a:buNone/>
              <a:defRPr sz="1300" b="1">
                <a:solidFill>
                  <a:srgbClr val="000000"/>
                </a:solidFill>
                <a:latin typeface="Arial"/>
                <a:ea typeface="Arial"/>
                <a:cs typeface="Arial"/>
                <a:sym typeface="Arial"/>
              </a:defRPr>
            </a:lvl6pPr>
            <a:lvl7pPr marL="0" marR="0" lvl="6" indent="0" algn="r">
              <a:spcBef>
                <a:spcPts val="0"/>
              </a:spcBef>
              <a:spcAft>
                <a:spcPts val="0"/>
              </a:spcAft>
              <a:buNone/>
              <a:defRPr sz="1300" b="1">
                <a:solidFill>
                  <a:srgbClr val="000000"/>
                </a:solidFill>
                <a:latin typeface="Arial"/>
                <a:ea typeface="Arial"/>
                <a:cs typeface="Arial"/>
                <a:sym typeface="Arial"/>
              </a:defRPr>
            </a:lvl7pPr>
            <a:lvl8pPr marL="0" marR="0" lvl="7" indent="0" algn="r">
              <a:spcBef>
                <a:spcPts val="0"/>
              </a:spcBef>
              <a:spcAft>
                <a:spcPts val="0"/>
              </a:spcAft>
              <a:buNone/>
              <a:defRPr sz="1300" b="1">
                <a:solidFill>
                  <a:srgbClr val="000000"/>
                </a:solidFill>
                <a:latin typeface="Arial"/>
                <a:ea typeface="Arial"/>
                <a:cs typeface="Arial"/>
                <a:sym typeface="Arial"/>
              </a:defRPr>
            </a:lvl8pPr>
            <a:lvl9pPr marL="0" marR="0" lvl="8" indent="0" algn="r">
              <a:spcBef>
                <a:spcPts val="0"/>
              </a:spcBef>
              <a:spcAft>
                <a:spcPts val="0"/>
              </a:spcAft>
              <a:buNone/>
              <a:defRPr sz="1300" b="1">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B">
  <p:cSld name="Otsikko ja sisältö B">
    <p:spTree>
      <p:nvGrpSpPr>
        <p:cNvPr id="1" name="Shape 18"/>
        <p:cNvGrpSpPr/>
        <p:nvPr/>
      </p:nvGrpSpPr>
      <p:grpSpPr>
        <a:xfrm>
          <a:off x="0" y="0"/>
          <a:ext cx="0" cy="0"/>
          <a:chOff x="0" y="0"/>
          <a:chExt cx="0" cy="0"/>
        </a:xfrm>
      </p:grpSpPr>
      <p:sp>
        <p:nvSpPr>
          <p:cNvPr id="19" name="Google Shape;1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0" name="Google Shape;20;p3"/>
          <p:cNvGrpSpPr/>
          <p:nvPr/>
        </p:nvGrpSpPr>
        <p:grpSpPr>
          <a:xfrm>
            <a:off x="396241" y="6235498"/>
            <a:ext cx="724415" cy="336434"/>
            <a:chOff x="228601" y="704851"/>
            <a:chExt cx="11734800" cy="5449888"/>
          </a:xfrm>
        </p:grpSpPr>
        <p:sp>
          <p:nvSpPr>
            <p:cNvPr id="21" name="Google Shape;21;p3"/>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 name="Google Shape;22;p3"/>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 name="Google Shape;23;p3"/>
            <p:cNvSpPr/>
            <p:nvPr/>
          </p:nvSpPr>
          <p:spPr>
            <a:xfrm>
              <a:off x="9986963" y="2789238"/>
              <a:ext cx="327025" cy="1162050"/>
            </a:xfrm>
            <a:prstGeom prst="rect">
              <a:avLst/>
            </a:pr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4" name="Google Shape;24;p3"/>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5" name="Google Shape;25;p3"/>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6" name="Google Shape;26;p3"/>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7" name="Google Shape;27;p3"/>
            <p:cNvSpPr/>
            <p:nvPr/>
          </p:nvSpPr>
          <p:spPr>
            <a:xfrm>
              <a:off x="6689726" y="2789238"/>
              <a:ext cx="327025" cy="1162050"/>
            </a:xfrm>
            <a:prstGeom prst="rect">
              <a:avLst/>
            </a:pr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8" name="Google Shape;28;p3"/>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9" name="Google Shape;29;p3"/>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0" name="Google Shape;30;p3"/>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1" name="Google Shape;31;p3"/>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32" name="Google Shape;32;p3"/>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b="0" i="0" u="none" strike="noStrike" cap="none">
                <a:solidFill>
                  <a:schemeClr val="dk1"/>
                </a:solidFill>
                <a:latin typeface="Arial Black"/>
                <a:ea typeface="Arial Black"/>
                <a:cs typeface="Arial Black"/>
                <a:sym typeface="Arial Black"/>
              </a:rPr>
              <a:t>‹#›</a:t>
            </a:fld>
            <a:endParaRPr sz="18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uva aaltokuviolla">
  <p:cSld name="Kuva aaltokuviolla">
    <p:bg>
      <p:bgPr>
        <a:solidFill>
          <a:srgbClr val="D9D9D9"/>
        </a:solidFill>
        <a:effectLst/>
      </p:bgPr>
    </p:bg>
    <p:spTree>
      <p:nvGrpSpPr>
        <p:cNvPr id="1" name="Shape 195"/>
        <p:cNvGrpSpPr/>
        <p:nvPr/>
      </p:nvGrpSpPr>
      <p:grpSpPr>
        <a:xfrm>
          <a:off x="0" y="0"/>
          <a:ext cx="0" cy="0"/>
          <a:chOff x="0" y="0"/>
          <a:chExt cx="0" cy="0"/>
        </a:xfrm>
      </p:grpSpPr>
      <p:sp>
        <p:nvSpPr>
          <p:cNvPr id="196" name="Google Shape;196;p24"/>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4"/>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4"/>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1300" b="1">
                <a:solidFill>
                  <a:srgbClr val="000000"/>
                </a:solidFill>
                <a:latin typeface="Arial"/>
                <a:ea typeface="Arial"/>
                <a:cs typeface="Arial"/>
                <a:sym typeface="Arial"/>
              </a:defRPr>
            </a:lvl1pPr>
            <a:lvl2pPr marL="0" marR="0" lvl="1" indent="0" algn="r">
              <a:spcBef>
                <a:spcPts val="0"/>
              </a:spcBef>
              <a:spcAft>
                <a:spcPts val="0"/>
              </a:spcAft>
              <a:buNone/>
              <a:defRPr sz="1300" b="1">
                <a:solidFill>
                  <a:srgbClr val="000000"/>
                </a:solidFill>
                <a:latin typeface="Arial"/>
                <a:ea typeface="Arial"/>
                <a:cs typeface="Arial"/>
                <a:sym typeface="Arial"/>
              </a:defRPr>
            </a:lvl2pPr>
            <a:lvl3pPr marL="0" marR="0" lvl="2" indent="0" algn="r">
              <a:spcBef>
                <a:spcPts val="0"/>
              </a:spcBef>
              <a:spcAft>
                <a:spcPts val="0"/>
              </a:spcAft>
              <a:buNone/>
              <a:defRPr sz="1300" b="1">
                <a:solidFill>
                  <a:srgbClr val="000000"/>
                </a:solidFill>
                <a:latin typeface="Arial"/>
                <a:ea typeface="Arial"/>
                <a:cs typeface="Arial"/>
                <a:sym typeface="Arial"/>
              </a:defRPr>
            </a:lvl3pPr>
            <a:lvl4pPr marL="0" marR="0" lvl="3" indent="0" algn="r">
              <a:spcBef>
                <a:spcPts val="0"/>
              </a:spcBef>
              <a:spcAft>
                <a:spcPts val="0"/>
              </a:spcAft>
              <a:buNone/>
              <a:defRPr sz="1300" b="1">
                <a:solidFill>
                  <a:srgbClr val="000000"/>
                </a:solidFill>
                <a:latin typeface="Arial"/>
                <a:ea typeface="Arial"/>
                <a:cs typeface="Arial"/>
                <a:sym typeface="Arial"/>
              </a:defRPr>
            </a:lvl4pPr>
            <a:lvl5pPr marL="0" marR="0" lvl="4" indent="0" algn="r">
              <a:spcBef>
                <a:spcPts val="0"/>
              </a:spcBef>
              <a:spcAft>
                <a:spcPts val="0"/>
              </a:spcAft>
              <a:buNone/>
              <a:defRPr sz="1300" b="1">
                <a:solidFill>
                  <a:srgbClr val="000000"/>
                </a:solidFill>
                <a:latin typeface="Arial"/>
                <a:ea typeface="Arial"/>
                <a:cs typeface="Arial"/>
                <a:sym typeface="Arial"/>
              </a:defRPr>
            </a:lvl5pPr>
            <a:lvl6pPr marL="0" marR="0" lvl="5" indent="0" algn="r">
              <a:spcBef>
                <a:spcPts val="0"/>
              </a:spcBef>
              <a:spcAft>
                <a:spcPts val="0"/>
              </a:spcAft>
              <a:buNone/>
              <a:defRPr sz="1300" b="1">
                <a:solidFill>
                  <a:srgbClr val="000000"/>
                </a:solidFill>
                <a:latin typeface="Arial"/>
                <a:ea typeface="Arial"/>
                <a:cs typeface="Arial"/>
                <a:sym typeface="Arial"/>
              </a:defRPr>
            </a:lvl6pPr>
            <a:lvl7pPr marL="0" marR="0" lvl="6" indent="0" algn="r">
              <a:spcBef>
                <a:spcPts val="0"/>
              </a:spcBef>
              <a:spcAft>
                <a:spcPts val="0"/>
              </a:spcAft>
              <a:buNone/>
              <a:defRPr sz="1300" b="1">
                <a:solidFill>
                  <a:srgbClr val="000000"/>
                </a:solidFill>
                <a:latin typeface="Arial"/>
                <a:ea typeface="Arial"/>
                <a:cs typeface="Arial"/>
                <a:sym typeface="Arial"/>
              </a:defRPr>
            </a:lvl7pPr>
            <a:lvl8pPr marL="0" marR="0" lvl="7" indent="0" algn="r">
              <a:spcBef>
                <a:spcPts val="0"/>
              </a:spcBef>
              <a:spcAft>
                <a:spcPts val="0"/>
              </a:spcAft>
              <a:buNone/>
              <a:defRPr sz="1300" b="1">
                <a:solidFill>
                  <a:srgbClr val="000000"/>
                </a:solidFill>
                <a:latin typeface="Arial"/>
                <a:ea typeface="Arial"/>
                <a:cs typeface="Arial"/>
                <a:sym typeface="Arial"/>
              </a:defRPr>
            </a:lvl8pPr>
            <a:lvl9pPr marL="0" marR="0" lvl="8" indent="0" algn="r">
              <a:spcBef>
                <a:spcPts val="0"/>
              </a:spcBef>
              <a:spcAft>
                <a:spcPts val="0"/>
              </a:spcAft>
              <a:buNone/>
              <a:defRPr sz="1300" b="1">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yhjä 1">
  <p:cSld name="Tyhjä 1">
    <p:spTree>
      <p:nvGrpSpPr>
        <p:cNvPr id="1" name="Shape 206"/>
        <p:cNvGrpSpPr/>
        <p:nvPr/>
      </p:nvGrpSpPr>
      <p:grpSpPr>
        <a:xfrm>
          <a:off x="0" y="0"/>
          <a:ext cx="0" cy="0"/>
          <a:chOff x="0" y="0"/>
          <a:chExt cx="0" cy="0"/>
        </a:xfrm>
      </p:grpSpPr>
      <p:sp>
        <p:nvSpPr>
          <p:cNvPr id="207" name="Google Shape;207;p26"/>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26"/>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2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2094161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tsikko ja sisältö" type="obj">
  <p:cSld name="Otsikko ja sisältö">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1300" b="1">
                <a:solidFill>
                  <a:srgbClr val="000000"/>
                </a:solidFill>
                <a:latin typeface="Arial"/>
                <a:ea typeface="Arial"/>
                <a:cs typeface="Arial"/>
                <a:sym typeface="Arial"/>
              </a:defRPr>
            </a:lvl1pPr>
            <a:lvl2pPr marL="0" marR="0" lvl="1" indent="0" algn="r">
              <a:spcBef>
                <a:spcPts val="0"/>
              </a:spcBef>
              <a:spcAft>
                <a:spcPts val="0"/>
              </a:spcAft>
              <a:buNone/>
              <a:defRPr sz="1300" b="1">
                <a:solidFill>
                  <a:srgbClr val="000000"/>
                </a:solidFill>
                <a:latin typeface="Arial"/>
                <a:ea typeface="Arial"/>
                <a:cs typeface="Arial"/>
                <a:sym typeface="Arial"/>
              </a:defRPr>
            </a:lvl2pPr>
            <a:lvl3pPr marL="0" marR="0" lvl="2" indent="0" algn="r">
              <a:spcBef>
                <a:spcPts val="0"/>
              </a:spcBef>
              <a:spcAft>
                <a:spcPts val="0"/>
              </a:spcAft>
              <a:buNone/>
              <a:defRPr sz="1300" b="1">
                <a:solidFill>
                  <a:srgbClr val="000000"/>
                </a:solidFill>
                <a:latin typeface="Arial"/>
                <a:ea typeface="Arial"/>
                <a:cs typeface="Arial"/>
                <a:sym typeface="Arial"/>
              </a:defRPr>
            </a:lvl3pPr>
            <a:lvl4pPr marL="0" marR="0" lvl="3" indent="0" algn="r">
              <a:spcBef>
                <a:spcPts val="0"/>
              </a:spcBef>
              <a:spcAft>
                <a:spcPts val="0"/>
              </a:spcAft>
              <a:buNone/>
              <a:defRPr sz="1300" b="1">
                <a:solidFill>
                  <a:srgbClr val="000000"/>
                </a:solidFill>
                <a:latin typeface="Arial"/>
                <a:ea typeface="Arial"/>
                <a:cs typeface="Arial"/>
                <a:sym typeface="Arial"/>
              </a:defRPr>
            </a:lvl4pPr>
            <a:lvl5pPr marL="0" marR="0" lvl="4" indent="0" algn="r">
              <a:spcBef>
                <a:spcPts val="0"/>
              </a:spcBef>
              <a:spcAft>
                <a:spcPts val="0"/>
              </a:spcAft>
              <a:buNone/>
              <a:defRPr sz="1300" b="1">
                <a:solidFill>
                  <a:srgbClr val="000000"/>
                </a:solidFill>
                <a:latin typeface="Arial"/>
                <a:ea typeface="Arial"/>
                <a:cs typeface="Arial"/>
                <a:sym typeface="Arial"/>
              </a:defRPr>
            </a:lvl5pPr>
            <a:lvl6pPr marL="0" marR="0" lvl="5" indent="0" algn="r">
              <a:spcBef>
                <a:spcPts val="0"/>
              </a:spcBef>
              <a:spcAft>
                <a:spcPts val="0"/>
              </a:spcAft>
              <a:buNone/>
              <a:defRPr sz="1300" b="1">
                <a:solidFill>
                  <a:srgbClr val="000000"/>
                </a:solidFill>
                <a:latin typeface="Arial"/>
                <a:ea typeface="Arial"/>
                <a:cs typeface="Arial"/>
                <a:sym typeface="Arial"/>
              </a:defRPr>
            </a:lvl6pPr>
            <a:lvl7pPr marL="0" marR="0" lvl="6" indent="0" algn="r">
              <a:spcBef>
                <a:spcPts val="0"/>
              </a:spcBef>
              <a:spcAft>
                <a:spcPts val="0"/>
              </a:spcAft>
              <a:buNone/>
              <a:defRPr sz="1300" b="1">
                <a:solidFill>
                  <a:srgbClr val="000000"/>
                </a:solidFill>
                <a:latin typeface="Arial"/>
                <a:ea typeface="Arial"/>
                <a:cs typeface="Arial"/>
                <a:sym typeface="Arial"/>
              </a:defRPr>
            </a:lvl7pPr>
            <a:lvl8pPr marL="0" marR="0" lvl="7" indent="0" algn="r">
              <a:spcBef>
                <a:spcPts val="0"/>
              </a:spcBef>
              <a:spcAft>
                <a:spcPts val="0"/>
              </a:spcAft>
              <a:buNone/>
              <a:defRPr sz="1300" b="1">
                <a:solidFill>
                  <a:srgbClr val="000000"/>
                </a:solidFill>
                <a:latin typeface="Arial"/>
                <a:ea typeface="Arial"/>
                <a:cs typeface="Arial"/>
                <a:sym typeface="Arial"/>
              </a:defRPr>
            </a:lvl8pPr>
            <a:lvl9pPr marL="0" marR="0" lvl="8" indent="0" algn="r">
              <a:spcBef>
                <a:spcPts val="0"/>
              </a:spcBef>
              <a:spcAft>
                <a:spcPts val="0"/>
              </a:spcAft>
              <a:buNone/>
              <a:defRPr sz="1300" b="1">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175730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Otsikko ja sisältö B">
  <p:cSld name="4_Otsikko ja sisältö B">
    <p:spTree>
      <p:nvGrpSpPr>
        <p:cNvPr id="1" name="Shape 33"/>
        <p:cNvGrpSpPr/>
        <p:nvPr/>
      </p:nvGrpSpPr>
      <p:grpSpPr>
        <a:xfrm>
          <a:off x="0" y="0"/>
          <a:ext cx="0" cy="0"/>
          <a:chOff x="0" y="0"/>
          <a:chExt cx="0" cy="0"/>
        </a:xfrm>
      </p:grpSpPr>
      <p:sp>
        <p:nvSpPr>
          <p:cNvPr id="34" name="Google Shape;34;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4"/>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a:t>
            </a:fld>
            <a:endParaRPr sz="1800">
              <a:solidFill>
                <a:schemeClr val="dk1"/>
              </a:solidFill>
              <a:latin typeface="Arial Black"/>
              <a:ea typeface="Arial Black"/>
              <a:cs typeface="Arial Black"/>
              <a:sym typeface="Arial Blac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Otsikko ja sisältö B">
  <p:cSld name="3_Otsikko ja sisältö B">
    <p:spTree>
      <p:nvGrpSpPr>
        <p:cNvPr id="1" name="Shape 36"/>
        <p:cNvGrpSpPr/>
        <p:nvPr/>
      </p:nvGrpSpPr>
      <p:grpSpPr>
        <a:xfrm>
          <a:off x="0" y="0"/>
          <a:ext cx="0" cy="0"/>
          <a:chOff x="0" y="0"/>
          <a:chExt cx="0" cy="0"/>
        </a:xfrm>
      </p:grpSpPr>
      <p:sp>
        <p:nvSpPr>
          <p:cNvPr id="37" name="Google Shape;37;p5"/>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8" name="Google Shape;38;p5"/>
          <p:cNvGrpSpPr/>
          <p:nvPr/>
        </p:nvGrpSpPr>
        <p:grpSpPr>
          <a:xfrm>
            <a:off x="396241" y="6235498"/>
            <a:ext cx="724415" cy="336434"/>
            <a:chOff x="228601" y="704851"/>
            <a:chExt cx="11734800" cy="5449888"/>
          </a:xfrm>
        </p:grpSpPr>
        <p:sp>
          <p:nvSpPr>
            <p:cNvPr id="39" name="Google Shape;39;p5"/>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 name="Google Shape;40;p5"/>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41;p5"/>
            <p:cNvSpPr/>
            <p:nvPr/>
          </p:nvSpPr>
          <p:spPr>
            <a:xfrm>
              <a:off x="9986963"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42;p5"/>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43;p5"/>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44;p5"/>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45;p5"/>
            <p:cNvSpPr/>
            <p:nvPr/>
          </p:nvSpPr>
          <p:spPr>
            <a:xfrm>
              <a:off x="6689726" y="2789238"/>
              <a:ext cx="327025" cy="1162050"/>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46;p5"/>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47;p5"/>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48;p5"/>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5"/>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0" name="Google Shape;50;p5"/>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lt1"/>
                </a:solidFill>
                <a:latin typeface="Arial Black"/>
                <a:ea typeface="Arial Black"/>
                <a:cs typeface="Arial Black"/>
                <a:sym typeface="Arial Black"/>
              </a:rPr>
              <a:t>‹#›</a:t>
            </a:fld>
            <a:endParaRPr sz="1800">
              <a:solidFill>
                <a:schemeClr val="lt1"/>
              </a:solidFill>
              <a:latin typeface="Arial Black"/>
              <a:ea typeface="Arial Black"/>
              <a:cs typeface="Arial Black"/>
              <a:sym typeface="Arial Blac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57"/>
        <p:cNvGrpSpPr/>
        <p:nvPr/>
      </p:nvGrpSpPr>
      <p:grpSpPr>
        <a:xfrm>
          <a:off x="0" y="0"/>
          <a:ext cx="0" cy="0"/>
          <a:chOff x="0" y="0"/>
          <a:chExt cx="0" cy="0"/>
        </a:xfrm>
      </p:grpSpPr>
      <p:sp>
        <p:nvSpPr>
          <p:cNvPr id="58" name="Google Shape;58;p7"/>
          <p:cNvSpPr txBox="1">
            <a:spLocks noGrp="1"/>
          </p:cNvSpPr>
          <p:nvPr>
            <p:ph type="dt" idx="10"/>
          </p:nvPr>
        </p:nvSpPr>
        <p:spPr>
          <a:xfrm>
            <a:off x="1663700" y="6269039"/>
            <a:ext cx="1305200" cy="258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59" name="Google Shape;59;p7"/>
          <p:cNvSpPr txBox="1">
            <a:spLocks noGrp="1"/>
          </p:cNvSpPr>
          <p:nvPr>
            <p:ph type="ftr" idx="11"/>
          </p:nvPr>
        </p:nvSpPr>
        <p:spPr>
          <a:xfrm>
            <a:off x="3201988" y="6269039"/>
            <a:ext cx="4114800" cy="258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60" name="Google Shape;60;p7"/>
          <p:cNvSpPr txBox="1">
            <a:spLocks noGrp="1"/>
          </p:cNvSpPr>
          <p:nvPr>
            <p:ph type="sldNum" idx="12"/>
          </p:nvPr>
        </p:nvSpPr>
        <p:spPr>
          <a:xfrm>
            <a:off x="10437813" y="6269039"/>
            <a:ext cx="1236800" cy="258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333"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Väliotsikko kupari">
  <p:cSld name="Väliotsikko kupari">
    <p:bg>
      <p:bgPr>
        <a:solidFill>
          <a:srgbClr val="00D7A6"/>
        </a:solidFill>
        <a:effectLst/>
      </p:bgPr>
    </p:bg>
    <p:spTree>
      <p:nvGrpSpPr>
        <p:cNvPr id="1" name="Shape 61"/>
        <p:cNvGrpSpPr/>
        <p:nvPr/>
      </p:nvGrpSpPr>
      <p:grpSpPr>
        <a:xfrm>
          <a:off x="0" y="0"/>
          <a:ext cx="0" cy="0"/>
          <a:chOff x="0" y="0"/>
          <a:chExt cx="0" cy="0"/>
        </a:xfrm>
      </p:grpSpPr>
      <p:grpSp>
        <p:nvGrpSpPr>
          <p:cNvPr id="62" name="Google Shape;62;p8"/>
          <p:cNvGrpSpPr/>
          <p:nvPr/>
        </p:nvGrpSpPr>
        <p:grpSpPr>
          <a:xfrm>
            <a:off x="465665" y="6222020"/>
            <a:ext cx="804227" cy="373499"/>
            <a:chOff x="228601" y="704851"/>
            <a:chExt cx="11734830" cy="5449885"/>
          </a:xfrm>
        </p:grpSpPr>
        <p:sp>
          <p:nvSpPr>
            <p:cNvPr id="63" name="Google Shape;63;p8"/>
            <p:cNvSpPr/>
            <p:nvPr/>
          </p:nvSpPr>
          <p:spPr>
            <a:xfrm>
              <a:off x="228601" y="704851"/>
              <a:ext cx="11734830" cy="5449885"/>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64" name="Google Shape;64;p8"/>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65" name="Google Shape;65;p8"/>
            <p:cNvSpPr/>
            <p:nvPr/>
          </p:nvSpPr>
          <p:spPr>
            <a:xfrm>
              <a:off x="9986963" y="2789238"/>
              <a:ext cx="327000" cy="11622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66" name="Google Shape;66;p8"/>
            <p:cNvSpPr/>
            <p:nvPr/>
          </p:nvSpPr>
          <p:spPr>
            <a:xfrm>
              <a:off x="8709026" y="2282826"/>
              <a:ext cx="1119189" cy="1668469"/>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67" name="Google Shape;67;p8"/>
            <p:cNvSpPr/>
            <p:nvPr/>
          </p:nvSpPr>
          <p:spPr>
            <a:xfrm>
              <a:off x="7353301" y="2762251"/>
              <a:ext cx="1027112" cy="1189040"/>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68" name="Google Shape;68;p8"/>
            <p:cNvSpPr/>
            <p:nvPr/>
          </p:nvSpPr>
          <p:spPr>
            <a:xfrm>
              <a:off x="6664326" y="2287588"/>
              <a:ext cx="377826"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69" name="Google Shape;69;p8"/>
            <p:cNvSpPr/>
            <p:nvPr/>
          </p:nvSpPr>
          <p:spPr>
            <a:xfrm>
              <a:off x="6689726" y="2789238"/>
              <a:ext cx="327000" cy="11622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70" name="Google Shape;70;p8"/>
            <p:cNvSpPr/>
            <p:nvPr/>
          </p:nvSpPr>
          <p:spPr>
            <a:xfrm>
              <a:off x="5399088" y="2762251"/>
              <a:ext cx="1047748" cy="1216026"/>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71" name="Google Shape;71;p8"/>
            <p:cNvSpPr/>
            <p:nvPr/>
          </p:nvSpPr>
          <p:spPr>
            <a:xfrm>
              <a:off x="4770438" y="2295526"/>
              <a:ext cx="563564" cy="1677987"/>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72" name="Google Shape;72;p8"/>
            <p:cNvSpPr/>
            <p:nvPr/>
          </p:nvSpPr>
          <p:spPr>
            <a:xfrm>
              <a:off x="3455988" y="2762251"/>
              <a:ext cx="1073149" cy="1216026"/>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73" name="Google Shape;73;p8"/>
            <p:cNvSpPr/>
            <p:nvPr/>
          </p:nvSpPr>
          <p:spPr>
            <a:xfrm>
              <a:off x="1879601" y="2357438"/>
              <a:ext cx="1311279" cy="1593852"/>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grpSp>
      <p:sp>
        <p:nvSpPr>
          <p:cNvPr id="74" name="Google Shape;74;p8"/>
          <p:cNvSpPr txBox="1">
            <a:spLocks noGrp="1"/>
          </p:cNvSpPr>
          <p:nvPr>
            <p:ph type="ctrTitle"/>
          </p:nvPr>
        </p:nvSpPr>
        <p:spPr>
          <a:xfrm>
            <a:off x="486383" y="457200"/>
            <a:ext cx="10661600" cy="5136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rgbClr val="FFFFFF"/>
              </a:buClr>
              <a:buSzPts val="1100"/>
              <a:buFont typeface="Arial"/>
              <a:buNone/>
              <a:defRPr sz="7066">
                <a:solidFill>
                  <a:srgbClr val="FFFFFF"/>
                </a:solidFill>
                <a:latin typeface="Arial"/>
                <a:ea typeface="Arial"/>
                <a:cs typeface="Arial"/>
                <a:sym typeface="Arial"/>
              </a:defRPr>
            </a:lvl1pPr>
            <a:lvl2pPr lvl="1" algn="l">
              <a:lnSpc>
                <a:spcPct val="90000"/>
              </a:lnSpc>
              <a:spcBef>
                <a:spcPts val="0"/>
              </a:spcBef>
              <a:spcAft>
                <a:spcPts val="0"/>
              </a:spcAft>
              <a:buClr>
                <a:schemeClr val="dk1"/>
              </a:buClr>
              <a:buSzPts val="1100"/>
              <a:buFont typeface="Arial Black"/>
              <a:buNone/>
              <a:defRPr/>
            </a:lvl2pPr>
            <a:lvl3pPr lvl="2" algn="l">
              <a:lnSpc>
                <a:spcPct val="90000"/>
              </a:lnSpc>
              <a:spcBef>
                <a:spcPts val="0"/>
              </a:spcBef>
              <a:spcAft>
                <a:spcPts val="0"/>
              </a:spcAft>
              <a:buClr>
                <a:schemeClr val="dk1"/>
              </a:buClr>
              <a:buSzPts val="1100"/>
              <a:buFont typeface="Arial Black"/>
              <a:buNone/>
              <a:defRPr/>
            </a:lvl3pPr>
            <a:lvl4pPr lvl="3" algn="l">
              <a:lnSpc>
                <a:spcPct val="90000"/>
              </a:lnSpc>
              <a:spcBef>
                <a:spcPts val="0"/>
              </a:spcBef>
              <a:spcAft>
                <a:spcPts val="0"/>
              </a:spcAft>
              <a:buClr>
                <a:schemeClr val="dk1"/>
              </a:buClr>
              <a:buSzPts val="1100"/>
              <a:buFont typeface="Arial Black"/>
              <a:buNone/>
              <a:defRPr/>
            </a:lvl4pPr>
            <a:lvl5pPr lvl="4" algn="l">
              <a:lnSpc>
                <a:spcPct val="90000"/>
              </a:lnSpc>
              <a:spcBef>
                <a:spcPts val="0"/>
              </a:spcBef>
              <a:spcAft>
                <a:spcPts val="0"/>
              </a:spcAft>
              <a:buClr>
                <a:schemeClr val="dk1"/>
              </a:buClr>
              <a:buSzPts val="1100"/>
              <a:buFont typeface="Arial Black"/>
              <a:buNone/>
              <a:defRPr/>
            </a:lvl5pPr>
            <a:lvl6pPr lvl="5" algn="l">
              <a:lnSpc>
                <a:spcPct val="90000"/>
              </a:lnSpc>
              <a:spcBef>
                <a:spcPts val="0"/>
              </a:spcBef>
              <a:spcAft>
                <a:spcPts val="0"/>
              </a:spcAft>
              <a:buClr>
                <a:schemeClr val="dk1"/>
              </a:buClr>
              <a:buSzPts val="1100"/>
              <a:buFont typeface="Arial Black"/>
              <a:buNone/>
              <a:defRPr/>
            </a:lvl6pPr>
            <a:lvl7pPr lvl="6" algn="l">
              <a:lnSpc>
                <a:spcPct val="90000"/>
              </a:lnSpc>
              <a:spcBef>
                <a:spcPts val="0"/>
              </a:spcBef>
              <a:spcAft>
                <a:spcPts val="0"/>
              </a:spcAft>
              <a:buClr>
                <a:schemeClr val="dk1"/>
              </a:buClr>
              <a:buSzPts val="1100"/>
              <a:buFont typeface="Arial Black"/>
              <a:buNone/>
              <a:defRPr/>
            </a:lvl7pPr>
            <a:lvl8pPr lvl="7" algn="l">
              <a:lnSpc>
                <a:spcPct val="90000"/>
              </a:lnSpc>
              <a:spcBef>
                <a:spcPts val="0"/>
              </a:spcBef>
              <a:spcAft>
                <a:spcPts val="0"/>
              </a:spcAft>
              <a:buClr>
                <a:schemeClr val="dk1"/>
              </a:buClr>
              <a:buSzPts val="1100"/>
              <a:buFont typeface="Arial Black"/>
              <a:buNone/>
              <a:defRPr/>
            </a:lvl8pPr>
            <a:lvl9pPr lvl="8" algn="l">
              <a:lnSpc>
                <a:spcPct val="90000"/>
              </a:lnSpc>
              <a:spcBef>
                <a:spcPts val="0"/>
              </a:spcBef>
              <a:spcAft>
                <a:spcPts val="0"/>
              </a:spcAft>
              <a:buClr>
                <a:schemeClr val="dk1"/>
              </a:buClr>
              <a:buSzPts val="1100"/>
              <a:buFont typeface="Arial Black"/>
              <a:buNone/>
              <a:defRPr/>
            </a:lvl9pPr>
          </a:lstStyle>
          <a:p>
            <a:endParaRPr/>
          </a:p>
        </p:txBody>
      </p:sp>
      <p:sp>
        <p:nvSpPr>
          <p:cNvPr id="75" name="Google Shape;75;p8"/>
          <p:cNvSpPr txBox="1">
            <a:spLocks noGrp="1"/>
          </p:cNvSpPr>
          <p:nvPr>
            <p:ph type="dt" idx="10"/>
          </p:nvPr>
        </p:nvSpPr>
        <p:spPr>
          <a:xfrm>
            <a:off x="1663700" y="6269039"/>
            <a:ext cx="1305200" cy="258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867" b="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76" name="Google Shape;76;p8"/>
          <p:cNvSpPr txBox="1">
            <a:spLocks noGrp="1"/>
          </p:cNvSpPr>
          <p:nvPr>
            <p:ph type="ftr" idx="11"/>
          </p:nvPr>
        </p:nvSpPr>
        <p:spPr>
          <a:xfrm>
            <a:off x="3201988" y="6269039"/>
            <a:ext cx="4114800" cy="258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867" b="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77" name="Google Shape;77;p8"/>
          <p:cNvSpPr txBox="1">
            <a:spLocks noGrp="1"/>
          </p:cNvSpPr>
          <p:nvPr>
            <p:ph type="sldNum" idx="12"/>
          </p:nvPr>
        </p:nvSpPr>
        <p:spPr>
          <a:xfrm>
            <a:off x="10437813" y="6269039"/>
            <a:ext cx="1236800" cy="258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äliotsikko metro">
  <p:cSld name="Väliotsikko metro">
    <p:bg>
      <p:bgPr>
        <a:solidFill>
          <a:schemeClr val="accent2"/>
        </a:solidFill>
        <a:effectLst/>
      </p:bgPr>
    </p:bg>
    <p:spTree>
      <p:nvGrpSpPr>
        <p:cNvPr id="1" name="Shape 78"/>
        <p:cNvGrpSpPr/>
        <p:nvPr/>
      </p:nvGrpSpPr>
      <p:grpSpPr>
        <a:xfrm>
          <a:off x="0" y="0"/>
          <a:ext cx="0" cy="0"/>
          <a:chOff x="0" y="0"/>
          <a:chExt cx="0" cy="0"/>
        </a:xfrm>
      </p:grpSpPr>
      <p:grpSp>
        <p:nvGrpSpPr>
          <p:cNvPr id="79" name="Google Shape;79;p9"/>
          <p:cNvGrpSpPr/>
          <p:nvPr/>
        </p:nvGrpSpPr>
        <p:grpSpPr>
          <a:xfrm>
            <a:off x="465665" y="6222020"/>
            <a:ext cx="804227" cy="373499"/>
            <a:chOff x="228601" y="704851"/>
            <a:chExt cx="11734830" cy="5449885"/>
          </a:xfrm>
        </p:grpSpPr>
        <p:sp>
          <p:nvSpPr>
            <p:cNvPr id="80" name="Google Shape;80;p9"/>
            <p:cNvSpPr/>
            <p:nvPr/>
          </p:nvSpPr>
          <p:spPr>
            <a:xfrm>
              <a:off x="228601" y="704851"/>
              <a:ext cx="11734830" cy="5449885"/>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81" name="Google Shape;81;p9"/>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82" name="Google Shape;82;p9"/>
            <p:cNvSpPr/>
            <p:nvPr/>
          </p:nvSpPr>
          <p:spPr>
            <a:xfrm>
              <a:off x="9986963" y="2789238"/>
              <a:ext cx="327000" cy="11622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83" name="Google Shape;83;p9"/>
            <p:cNvSpPr/>
            <p:nvPr/>
          </p:nvSpPr>
          <p:spPr>
            <a:xfrm>
              <a:off x="8709026" y="2282826"/>
              <a:ext cx="1119189" cy="1668469"/>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84" name="Google Shape;84;p9"/>
            <p:cNvSpPr/>
            <p:nvPr/>
          </p:nvSpPr>
          <p:spPr>
            <a:xfrm>
              <a:off x="7353301" y="2762251"/>
              <a:ext cx="1027112" cy="1189040"/>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85" name="Google Shape;85;p9"/>
            <p:cNvSpPr/>
            <p:nvPr/>
          </p:nvSpPr>
          <p:spPr>
            <a:xfrm>
              <a:off x="6664326" y="2287588"/>
              <a:ext cx="377826"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86" name="Google Shape;86;p9"/>
            <p:cNvSpPr/>
            <p:nvPr/>
          </p:nvSpPr>
          <p:spPr>
            <a:xfrm>
              <a:off x="6689726" y="2789238"/>
              <a:ext cx="327000" cy="11622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87" name="Google Shape;87;p9"/>
            <p:cNvSpPr/>
            <p:nvPr/>
          </p:nvSpPr>
          <p:spPr>
            <a:xfrm>
              <a:off x="5399088" y="2762251"/>
              <a:ext cx="1047748" cy="1216026"/>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88" name="Google Shape;88;p9"/>
            <p:cNvSpPr/>
            <p:nvPr/>
          </p:nvSpPr>
          <p:spPr>
            <a:xfrm>
              <a:off x="4770438" y="2295526"/>
              <a:ext cx="563564" cy="1677987"/>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89" name="Google Shape;89;p9"/>
            <p:cNvSpPr/>
            <p:nvPr/>
          </p:nvSpPr>
          <p:spPr>
            <a:xfrm>
              <a:off x="3455988" y="2762251"/>
              <a:ext cx="1073149" cy="1216026"/>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90" name="Google Shape;90;p9"/>
            <p:cNvSpPr/>
            <p:nvPr/>
          </p:nvSpPr>
          <p:spPr>
            <a:xfrm>
              <a:off x="1879601" y="2357438"/>
              <a:ext cx="1311279" cy="1593852"/>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grpSp>
      <p:sp>
        <p:nvSpPr>
          <p:cNvPr id="91" name="Google Shape;91;p9"/>
          <p:cNvSpPr txBox="1">
            <a:spLocks noGrp="1"/>
          </p:cNvSpPr>
          <p:nvPr>
            <p:ph type="ctrTitle"/>
          </p:nvPr>
        </p:nvSpPr>
        <p:spPr>
          <a:xfrm>
            <a:off x="486383" y="457200"/>
            <a:ext cx="10661600" cy="5136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rgbClr val="FFFFFF"/>
              </a:buClr>
              <a:buSzPts val="1100"/>
              <a:buFont typeface="Arial"/>
              <a:buNone/>
              <a:defRPr sz="7066">
                <a:solidFill>
                  <a:srgbClr val="FFFFFF"/>
                </a:solidFill>
                <a:latin typeface="Arial"/>
                <a:ea typeface="Arial"/>
                <a:cs typeface="Arial"/>
                <a:sym typeface="Arial"/>
              </a:defRPr>
            </a:lvl1pPr>
            <a:lvl2pPr lvl="1" algn="l">
              <a:lnSpc>
                <a:spcPct val="90000"/>
              </a:lnSpc>
              <a:spcBef>
                <a:spcPts val="0"/>
              </a:spcBef>
              <a:spcAft>
                <a:spcPts val="0"/>
              </a:spcAft>
              <a:buClr>
                <a:schemeClr val="dk1"/>
              </a:buClr>
              <a:buSzPts val="1100"/>
              <a:buFont typeface="Arial Black"/>
              <a:buNone/>
              <a:defRPr/>
            </a:lvl2pPr>
            <a:lvl3pPr lvl="2" algn="l">
              <a:lnSpc>
                <a:spcPct val="90000"/>
              </a:lnSpc>
              <a:spcBef>
                <a:spcPts val="0"/>
              </a:spcBef>
              <a:spcAft>
                <a:spcPts val="0"/>
              </a:spcAft>
              <a:buClr>
                <a:schemeClr val="dk1"/>
              </a:buClr>
              <a:buSzPts val="1100"/>
              <a:buFont typeface="Arial Black"/>
              <a:buNone/>
              <a:defRPr/>
            </a:lvl3pPr>
            <a:lvl4pPr lvl="3" algn="l">
              <a:lnSpc>
                <a:spcPct val="90000"/>
              </a:lnSpc>
              <a:spcBef>
                <a:spcPts val="0"/>
              </a:spcBef>
              <a:spcAft>
                <a:spcPts val="0"/>
              </a:spcAft>
              <a:buClr>
                <a:schemeClr val="dk1"/>
              </a:buClr>
              <a:buSzPts val="1100"/>
              <a:buFont typeface="Arial Black"/>
              <a:buNone/>
              <a:defRPr/>
            </a:lvl4pPr>
            <a:lvl5pPr lvl="4" algn="l">
              <a:lnSpc>
                <a:spcPct val="90000"/>
              </a:lnSpc>
              <a:spcBef>
                <a:spcPts val="0"/>
              </a:spcBef>
              <a:spcAft>
                <a:spcPts val="0"/>
              </a:spcAft>
              <a:buClr>
                <a:schemeClr val="dk1"/>
              </a:buClr>
              <a:buSzPts val="1100"/>
              <a:buFont typeface="Arial Black"/>
              <a:buNone/>
              <a:defRPr/>
            </a:lvl5pPr>
            <a:lvl6pPr lvl="5" algn="l">
              <a:lnSpc>
                <a:spcPct val="90000"/>
              </a:lnSpc>
              <a:spcBef>
                <a:spcPts val="0"/>
              </a:spcBef>
              <a:spcAft>
                <a:spcPts val="0"/>
              </a:spcAft>
              <a:buClr>
                <a:schemeClr val="dk1"/>
              </a:buClr>
              <a:buSzPts val="1100"/>
              <a:buFont typeface="Arial Black"/>
              <a:buNone/>
              <a:defRPr/>
            </a:lvl6pPr>
            <a:lvl7pPr lvl="6" algn="l">
              <a:lnSpc>
                <a:spcPct val="90000"/>
              </a:lnSpc>
              <a:spcBef>
                <a:spcPts val="0"/>
              </a:spcBef>
              <a:spcAft>
                <a:spcPts val="0"/>
              </a:spcAft>
              <a:buClr>
                <a:schemeClr val="dk1"/>
              </a:buClr>
              <a:buSzPts val="1100"/>
              <a:buFont typeface="Arial Black"/>
              <a:buNone/>
              <a:defRPr/>
            </a:lvl7pPr>
            <a:lvl8pPr lvl="7" algn="l">
              <a:lnSpc>
                <a:spcPct val="90000"/>
              </a:lnSpc>
              <a:spcBef>
                <a:spcPts val="0"/>
              </a:spcBef>
              <a:spcAft>
                <a:spcPts val="0"/>
              </a:spcAft>
              <a:buClr>
                <a:schemeClr val="dk1"/>
              </a:buClr>
              <a:buSzPts val="1100"/>
              <a:buFont typeface="Arial Black"/>
              <a:buNone/>
              <a:defRPr/>
            </a:lvl8pPr>
            <a:lvl9pPr lvl="8" algn="l">
              <a:lnSpc>
                <a:spcPct val="90000"/>
              </a:lnSpc>
              <a:spcBef>
                <a:spcPts val="0"/>
              </a:spcBef>
              <a:spcAft>
                <a:spcPts val="0"/>
              </a:spcAft>
              <a:buClr>
                <a:schemeClr val="dk1"/>
              </a:buClr>
              <a:buSzPts val="1100"/>
              <a:buFont typeface="Arial Black"/>
              <a:buNone/>
              <a:defRPr/>
            </a:lvl9pPr>
          </a:lstStyle>
          <a:p>
            <a:endParaRPr/>
          </a:p>
        </p:txBody>
      </p:sp>
      <p:sp>
        <p:nvSpPr>
          <p:cNvPr id="92" name="Google Shape;92;p9"/>
          <p:cNvSpPr txBox="1">
            <a:spLocks noGrp="1"/>
          </p:cNvSpPr>
          <p:nvPr>
            <p:ph type="dt" idx="10"/>
          </p:nvPr>
        </p:nvSpPr>
        <p:spPr>
          <a:xfrm>
            <a:off x="1663700" y="6269039"/>
            <a:ext cx="1305200" cy="258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867" b="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93" name="Google Shape;93;p9"/>
          <p:cNvSpPr txBox="1">
            <a:spLocks noGrp="1"/>
          </p:cNvSpPr>
          <p:nvPr>
            <p:ph type="ftr" idx="11"/>
          </p:nvPr>
        </p:nvSpPr>
        <p:spPr>
          <a:xfrm>
            <a:off x="3201988" y="6269039"/>
            <a:ext cx="4114800" cy="258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867" b="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94" name="Google Shape;94;p9"/>
          <p:cNvSpPr txBox="1">
            <a:spLocks noGrp="1"/>
          </p:cNvSpPr>
          <p:nvPr>
            <p:ph type="sldNum" idx="12"/>
          </p:nvPr>
        </p:nvSpPr>
        <p:spPr>
          <a:xfrm>
            <a:off x="10437813" y="6269039"/>
            <a:ext cx="1236800" cy="258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äliotsikko sumu">
  <p:cSld name="Väliotsikko sumu">
    <p:bg>
      <p:bgPr>
        <a:solidFill>
          <a:srgbClr val="9FC9EB"/>
        </a:solidFill>
        <a:effectLst/>
      </p:bgPr>
    </p:bg>
    <p:spTree>
      <p:nvGrpSpPr>
        <p:cNvPr id="1" name="Shape 102"/>
        <p:cNvGrpSpPr/>
        <p:nvPr/>
      </p:nvGrpSpPr>
      <p:grpSpPr>
        <a:xfrm>
          <a:off x="0" y="0"/>
          <a:ext cx="0" cy="0"/>
          <a:chOff x="0" y="0"/>
          <a:chExt cx="0" cy="0"/>
        </a:xfrm>
      </p:grpSpPr>
      <p:grpSp>
        <p:nvGrpSpPr>
          <p:cNvPr id="103" name="Google Shape;103;p11"/>
          <p:cNvGrpSpPr/>
          <p:nvPr/>
        </p:nvGrpSpPr>
        <p:grpSpPr>
          <a:xfrm>
            <a:off x="465665" y="6222020"/>
            <a:ext cx="804227" cy="373499"/>
            <a:chOff x="228601" y="704851"/>
            <a:chExt cx="11734830" cy="5449885"/>
          </a:xfrm>
        </p:grpSpPr>
        <p:sp>
          <p:nvSpPr>
            <p:cNvPr id="104" name="Google Shape;104;p11"/>
            <p:cNvSpPr/>
            <p:nvPr/>
          </p:nvSpPr>
          <p:spPr>
            <a:xfrm>
              <a:off x="228601" y="704851"/>
              <a:ext cx="11734830" cy="5449885"/>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05" name="Google Shape;105;p11"/>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06" name="Google Shape;106;p11"/>
            <p:cNvSpPr/>
            <p:nvPr/>
          </p:nvSpPr>
          <p:spPr>
            <a:xfrm>
              <a:off x="9986963" y="2789238"/>
              <a:ext cx="327000" cy="11622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07" name="Google Shape;107;p11"/>
            <p:cNvSpPr/>
            <p:nvPr/>
          </p:nvSpPr>
          <p:spPr>
            <a:xfrm>
              <a:off x="8709026" y="2282826"/>
              <a:ext cx="1119189" cy="1668469"/>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08" name="Google Shape;108;p11"/>
            <p:cNvSpPr/>
            <p:nvPr/>
          </p:nvSpPr>
          <p:spPr>
            <a:xfrm>
              <a:off x="7353301" y="2762251"/>
              <a:ext cx="1027112" cy="1189040"/>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09" name="Google Shape;109;p11"/>
            <p:cNvSpPr/>
            <p:nvPr/>
          </p:nvSpPr>
          <p:spPr>
            <a:xfrm>
              <a:off x="6664326" y="2287588"/>
              <a:ext cx="377826"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10" name="Google Shape;110;p11"/>
            <p:cNvSpPr/>
            <p:nvPr/>
          </p:nvSpPr>
          <p:spPr>
            <a:xfrm>
              <a:off x="6689726" y="2789238"/>
              <a:ext cx="327000" cy="1162200"/>
            </a:xfrm>
            <a:prstGeom prst="rect">
              <a:avLst/>
            </a:pr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11" name="Google Shape;111;p11"/>
            <p:cNvSpPr/>
            <p:nvPr/>
          </p:nvSpPr>
          <p:spPr>
            <a:xfrm>
              <a:off x="5399088" y="2762251"/>
              <a:ext cx="1047748" cy="1216026"/>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12" name="Google Shape;112;p11"/>
            <p:cNvSpPr/>
            <p:nvPr/>
          </p:nvSpPr>
          <p:spPr>
            <a:xfrm>
              <a:off x="4770438" y="2295526"/>
              <a:ext cx="563564" cy="1677987"/>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13" name="Google Shape;113;p11"/>
            <p:cNvSpPr/>
            <p:nvPr/>
          </p:nvSpPr>
          <p:spPr>
            <a:xfrm>
              <a:off x="3455988" y="2762251"/>
              <a:ext cx="1073149" cy="1216026"/>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sp>
          <p:nvSpPr>
            <p:cNvPr id="114" name="Google Shape;114;p11"/>
            <p:cNvSpPr/>
            <p:nvPr/>
          </p:nvSpPr>
          <p:spPr>
            <a:xfrm>
              <a:off x="1879601" y="2357438"/>
              <a:ext cx="1311279" cy="1593852"/>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Arial"/>
                <a:ea typeface="Arial"/>
                <a:cs typeface="Arial"/>
                <a:sym typeface="Arial"/>
              </a:endParaRPr>
            </a:p>
          </p:txBody>
        </p:sp>
      </p:grpSp>
      <p:sp>
        <p:nvSpPr>
          <p:cNvPr id="115" name="Google Shape;115;p11"/>
          <p:cNvSpPr txBox="1">
            <a:spLocks noGrp="1"/>
          </p:cNvSpPr>
          <p:nvPr>
            <p:ph type="ctrTitle"/>
          </p:nvPr>
        </p:nvSpPr>
        <p:spPr>
          <a:xfrm>
            <a:off x="486383" y="457200"/>
            <a:ext cx="10661600" cy="5136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rgbClr val="FFFFFF"/>
              </a:buClr>
              <a:buSzPts val="1100"/>
              <a:buFont typeface="Arial"/>
              <a:buNone/>
              <a:defRPr sz="7066">
                <a:solidFill>
                  <a:srgbClr val="FFFFFF"/>
                </a:solidFill>
                <a:latin typeface="Arial"/>
                <a:ea typeface="Arial"/>
                <a:cs typeface="Arial"/>
                <a:sym typeface="Arial"/>
              </a:defRPr>
            </a:lvl1pPr>
            <a:lvl2pPr lvl="1" algn="l">
              <a:lnSpc>
                <a:spcPct val="90000"/>
              </a:lnSpc>
              <a:spcBef>
                <a:spcPts val="0"/>
              </a:spcBef>
              <a:spcAft>
                <a:spcPts val="0"/>
              </a:spcAft>
              <a:buClr>
                <a:schemeClr val="dk1"/>
              </a:buClr>
              <a:buSzPts val="1100"/>
              <a:buFont typeface="Arial Black"/>
              <a:buNone/>
              <a:defRPr/>
            </a:lvl2pPr>
            <a:lvl3pPr lvl="2" algn="l">
              <a:lnSpc>
                <a:spcPct val="90000"/>
              </a:lnSpc>
              <a:spcBef>
                <a:spcPts val="0"/>
              </a:spcBef>
              <a:spcAft>
                <a:spcPts val="0"/>
              </a:spcAft>
              <a:buClr>
                <a:schemeClr val="dk1"/>
              </a:buClr>
              <a:buSzPts val="1100"/>
              <a:buFont typeface="Arial Black"/>
              <a:buNone/>
              <a:defRPr/>
            </a:lvl3pPr>
            <a:lvl4pPr lvl="3" algn="l">
              <a:lnSpc>
                <a:spcPct val="90000"/>
              </a:lnSpc>
              <a:spcBef>
                <a:spcPts val="0"/>
              </a:spcBef>
              <a:spcAft>
                <a:spcPts val="0"/>
              </a:spcAft>
              <a:buClr>
                <a:schemeClr val="dk1"/>
              </a:buClr>
              <a:buSzPts val="1100"/>
              <a:buFont typeface="Arial Black"/>
              <a:buNone/>
              <a:defRPr/>
            </a:lvl4pPr>
            <a:lvl5pPr lvl="4" algn="l">
              <a:lnSpc>
                <a:spcPct val="90000"/>
              </a:lnSpc>
              <a:spcBef>
                <a:spcPts val="0"/>
              </a:spcBef>
              <a:spcAft>
                <a:spcPts val="0"/>
              </a:spcAft>
              <a:buClr>
                <a:schemeClr val="dk1"/>
              </a:buClr>
              <a:buSzPts val="1100"/>
              <a:buFont typeface="Arial Black"/>
              <a:buNone/>
              <a:defRPr/>
            </a:lvl5pPr>
            <a:lvl6pPr lvl="5" algn="l">
              <a:lnSpc>
                <a:spcPct val="90000"/>
              </a:lnSpc>
              <a:spcBef>
                <a:spcPts val="0"/>
              </a:spcBef>
              <a:spcAft>
                <a:spcPts val="0"/>
              </a:spcAft>
              <a:buClr>
                <a:schemeClr val="dk1"/>
              </a:buClr>
              <a:buSzPts val="1100"/>
              <a:buFont typeface="Arial Black"/>
              <a:buNone/>
              <a:defRPr/>
            </a:lvl6pPr>
            <a:lvl7pPr lvl="6" algn="l">
              <a:lnSpc>
                <a:spcPct val="90000"/>
              </a:lnSpc>
              <a:spcBef>
                <a:spcPts val="0"/>
              </a:spcBef>
              <a:spcAft>
                <a:spcPts val="0"/>
              </a:spcAft>
              <a:buClr>
                <a:schemeClr val="dk1"/>
              </a:buClr>
              <a:buSzPts val="1100"/>
              <a:buFont typeface="Arial Black"/>
              <a:buNone/>
              <a:defRPr/>
            </a:lvl7pPr>
            <a:lvl8pPr lvl="7" algn="l">
              <a:lnSpc>
                <a:spcPct val="90000"/>
              </a:lnSpc>
              <a:spcBef>
                <a:spcPts val="0"/>
              </a:spcBef>
              <a:spcAft>
                <a:spcPts val="0"/>
              </a:spcAft>
              <a:buClr>
                <a:schemeClr val="dk1"/>
              </a:buClr>
              <a:buSzPts val="1100"/>
              <a:buFont typeface="Arial Black"/>
              <a:buNone/>
              <a:defRPr/>
            </a:lvl8pPr>
            <a:lvl9pPr lvl="8" algn="l">
              <a:lnSpc>
                <a:spcPct val="90000"/>
              </a:lnSpc>
              <a:spcBef>
                <a:spcPts val="0"/>
              </a:spcBef>
              <a:spcAft>
                <a:spcPts val="0"/>
              </a:spcAft>
              <a:buClr>
                <a:schemeClr val="dk1"/>
              </a:buClr>
              <a:buSzPts val="1100"/>
              <a:buFont typeface="Arial Black"/>
              <a:buNone/>
              <a:defRPr/>
            </a:lvl9pPr>
          </a:lstStyle>
          <a:p>
            <a:endParaRPr/>
          </a:p>
        </p:txBody>
      </p:sp>
      <p:sp>
        <p:nvSpPr>
          <p:cNvPr id="116" name="Google Shape;116;p11"/>
          <p:cNvSpPr txBox="1">
            <a:spLocks noGrp="1"/>
          </p:cNvSpPr>
          <p:nvPr>
            <p:ph type="dt" idx="10"/>
          </p:nvPr>
        </p:nvSpPr>
        <p:spPr>
          <a:xfrm>
            <a:off x="1663700" y="6269039"/>
            <a:ext cx="1305200" cy="258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867" b="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117" name="Google Shape;117;p11"/>
          <p:cNvSpPr txBox="1">
            <a:spLocks noGrp="1"/>
          </p:cNvSpPr>
          <p:nvPr>
            <p:ph type="ftr" idx="11"/>
          </p:nvPr>
        </p:nvSpPr>
        <p:spPr>
          <a:xfrm>
            <a:off x="3201988" y="6269039"/>
            <a:ext cx="4114800" cy="258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867" b="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118" name="Google Shape;118;p11"/>
          <p:cNvSpPr txBox="1">
            <a:spLocks noGrp="1"/>
          </p:cNvSpPr>
          <p:nvPr>
            <p:ph type="sldNum" idx="12"/>
          </p:nvPr>
        </p:nvSpPr>
        <p:spPr>
          <a:xfrm>
            <a:off x="10437813" y="6269039"/>
            <a:ext cx="1236800" cy="258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Otsikko ja sisältö B">
  <p:cSld name="1_Otsikko ja sisältö B">
    <p:spTree>
      <p:nvGrpSpPr>
        <p:cNvPr id="1" name="Shape 124"/>
        <p:cNvGrpSpPr/>
        <p:nvPr/>
      </p:nvGrpSpPr>
      <p:grpSpPr>
        <a:xfrm>
          <a:off x="0" y="0"/>
          <a:ext cx="0" cy="0"/>
          <a:chOff x="0" y="0"/>
          <a:chExt cx="0" cy="0"/>
        </a:xfrm>
      </p:grpSpPr>
      <p:sp>
        <p:nvSpPr>
          <p:cNvPr id="125" name="Google Shape;125;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26" name="Google Shape;126;p13"/>
          <p:cNvGrpSpPr/>
          <p:nvPr/>
        </p:nvGrpSpPr>
        <p:grpSpPr>
          <a:xfrm>
            <a:off x="396241" y="6235498"/>
            <a:ext cx="724415" cy="336434"/>
            <a:chOff x="228601" y="704851"/>
            <a:chExt cx="11734800" cy="5449888"/>
          </a:xfrm>
        </p:grpSpPr>
        <p:sp>
          <p:nvSpPr>
            <p:cNvPr id="127" name="Google Shape;127;p13"/>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 name="Google Shape;128;p13"/>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 name="Google Shape;129;p13"/>
            <p:cNvSpPr/>
            <p:nvPr/>
          </p:nvSpPr>
          <p:spPr>
            <a:xfrm>
              <a:off x="9986963" y="2789238"/>
              <a:ext cx="327025" cy="1162050"/>
            </a:xfrm>
            <a:prstGeom prst="rect">
              <a:avLst/>
            </a:pr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 name="Google Shape;130;p13"/>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 name="Google Shape;131;p13"/>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 name="Google Shape;132;p13"/>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 name="Google Shape;133;p13"/>
            <p:cNvSpPr/>
            <p:nvPr/>
          </p:nvSpPr>
          <p:spPr>
            <a:xfrm>
              <a:off x="6689726" y="2789238"/>
              <a:ext cx="327025" cy="1162050"/>
            </a:xfrm>
            <a:prstGeom prst="rect">
              <a:avLst/>
            </a:pr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13"/>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 name="Google Shape;135;p13"/>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13"/>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 name="Google Shape;137;p13"/>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8" name="Google Shape;138;p13"/>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a:t>
            </a:fld>
            <a:endParaRPr sz="1800">
              <a:solidFill>
                <a:schemeClr val="dk1"/>
              </a:solidFill>
              <a:latin typeface="Arial Black"/>
              <a:ea typeface="Arial Black"/>
              <a:cs typeface="Arial Black"/>
              <a:sym typeface="Arial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407988"/>
            <a:ext cx="11234738" cy="787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SzPts val="1400"/>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SzPts val="1400"/>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SzPts val="1400"/>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SzPts val="1400"/>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SzPts val="1400"/>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SzPts val="1400"/>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SzPts val="1400"/>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SzPts val="1400"/>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SzPts val="1400"/>
              <a:buNone/>
              <a:defRPr sz="4200" b="1" i="0" u="none" strike="noStrike" cap="none">
                <a:solidFill>
                  <a:schemeClr val="dk1"/>
                </a:solidFill>
                <a:latin typeface="Arial Black"/>
                <a:ea typeface="Arial Black"/>
                <a:cs typeface="Arial Black"/>
                <a:sym typeface="Arial Black"/>
              </a:defRPr>
            </a:lvl9pPr>
          </a:lstStyle>
          <a:p>
            <a:endParaRPr/>
          </a:p>
        </p:txBody>
      </p:sp>
      <p:sp>
        <p:nvSpPr>
          <p:cNvPr id="11" name="Google Shape;11;p1"/>
          <p:cNvSpPr txBox="1">
            <a:spLocks noGrp="1"/>
          </p:cNvSpPr>
          <p:nvPr>
            <p:ph type="body" idx="1"/>
          </p:nvPr>
        </p:nvSpPr>
        <p:spPr>
          <a:xfrm>
            <a:off x="457200" y="1196975"/>
            <a:ext cx="11234738" cy="4979988"/>
          </a:xfrm>
          <a:prstGeom prst="rect">
            <a:avLst/>
          </a:prstGeom>
          <a:noFill/>
          <a:ln>
            <a:noFill/>
          </a:ln>
        </p:spPr>
        <p:txBody>
          <a:bodyPr spcFirstLastPara="1" wrap="square" lIns="0" tIns="0" rIns="0" bIns="0" anchor="t" anchorCtr="0">
            <a:noAutofit/>
          </a:bodyPr>
          <a:lstStyle>
            <a:lvl1pPr marL="457200" marR="0" lvl="0" indent="-387350" algn="l" rtl="0">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1663700" y="6269038"/>
            <a:ext cx="1304925" cy="258762"/>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201988" y="6269038"/>
            <a:ext cx="4114800" cy="25876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10437813" y="6269038"/>
            <a:ext cx="1236662" cy="258762"/>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300" b="1" i="0" u="none" strike="noStrike" cap="none">
                <a:solidFill>
                  <a:srgbClr val="000000"/>
                </a:solidFill>
                <a:latin typeface="Arial"/>
                <a:ea typeface="Arial"/>
                <a:cs typeface="Arial"/>
                <a:sym typeface="Arial"/>
              </a:defRPr>
            </a:lvl1pPr>
            <a:lvl2pPr marL="0" marR="0" lvl="1" indent="0" algn="r" rtl="0">
              <a:spcBef>
                <a:spcPts val="0"/>
              </a:spcBef>
              <a:spcAft>
                <a:spcPts val="0"/>
              </a:spcAft>
              <a:buNone/>
              <a:defRPr sz="1300" b="1" i="0" u="none" strike="noStrike" cap="none">
                <a:solidFill>
                  <a:srgbClr val="000000"/>
                </a:solidFill>
                <a:latin typeface="Arial"/>
                <a:ea typeface="Arial"/>
                <a:cs typeface="Arial"/>
                <a:sym typeface="Arial"/>
              </a:defRPr>
            </a:lvl2pPr>
            <a:lvl3pPr marL="0" marR="0" lvl="2" indent="0" algn="r" rtl="0">
              <a:spcBef>
                <a:spcPts val="0"/>
              </a:spcBef>
              <a:spcAft>
                <a:spcPts val="0"/>
              </a:spcAft>
              <a:buNone/>
              <a:defRPr sz="1300" b="1" i="0" u="none" strike="noStrike" cap="none">
                <a:solidFill>
                  <a:srgbClr val="000000"/>
                </a:solidFill>
                <a:latin typeface="Arial"/>
                <a:ea typeface="Arial"/>
                <a:cs typeface="Arial"/>
                <a:sym typeface="Arial"/>
              </a:defRPr>
            </a:lvl3pPr>
            <a:lvl4pPr marL="0" marR="0" lvl="3" indent="0" algn="r" rtl="0">
              <a:spcBef>
                <a:spcPts val="0"/>
              </a:spcBef>
              <a:spcAft>
                <a:spcPts val="0"/>
              </a:spcAft>
              <a:buNone/>
              <a:defRPr sz="1300" b="1" i="0" u="none" strike="noStrike" cap="none">
                <a:solidFill>
                  <a:srgbClr val="000000"/>
                </a:solidFill>
                <a:latin typeface="Arial"/>
                <a:ea typeface="Arial"/>
                <a:cs typeface="Arial"/>
                <a:sym typeface="Arial"/>
              </a:defRPr>
            </a:lvl4pPr>
            <a:lvl5pPr marL="0" marR="0" lvl="4" indent="0" algn="r" rtl="0">
              <a:spcBef>
                <a:spcPts val="0"/>
              </a:spcBef>
              <a:spcAft>
                <a:spcPts val="0"/>
              </a:spcAft>
              <a:buNone/>
              <a:defRPr sz="1300" b="1" i="0" u="none" strike="noStrike" cap="none">
                <a:solidFill>
                  <a:srgbClr val="000000"/>
                </a:solidFill>
                <a:latin typeface="Arial"/>
                <a:ea typeface="Arial"/>
                <a:cs typeface="Arial"/>
                <a:sym typeface="Arial"/>
              </a:defRPr>
            </a:lvl5pPr>
            <a:lvl6pPr marL="0" marR="0" lvl="5" indent="0" algn="r" rtl="0">
              <a:spcBef>
                <a:spcPts val="0"/>
              </a:spcBef>
              <a:spcAft>
                <a:spcPts val="0"/>
              </a:spcAft>
              <a:buNone/>
              <a:defRPr sz="1300" b="1" i="0" u="none" strike="noStrike" cap="none">
                <a:solidFill>
                  <a:srgbClr val="000000"/>
                </a:solidFill>
                <a:latin typeface="Arial"/>
                <a:ea typeface="Arial"/>
                <a:cs typeface="Arial"/>
                <a:sym typeface="Arial"/>
              </a:defRPr>
            </a:lvl6pPr>
            <a:lvl7pPr marL="0" marR="0" lvl="6" indent="0" algn="r" rtl="0">
              <a:spcBef>
                <a:spcPts val="0"/>
              </a:spcBef>
              <a:spcAft>
                <a:spcPts val="0"/>
              </a:spcAft>
              <a:buNone/>
              <a:defRPr sz="1300" b="1" i="0" u="none" strike="noStrike" cap="none">
                <a:solidFill>
                  <a:srgbClr val="000000"/>
                </a:solidFill>
                <a:latin typeface="Arial"/>
                <a:ea typeface="Arial"/>
                <a:cs typeface="Arial"/>
                <a:sym typeface="Arial"/>
              </a:defRPr>
            </a:lvl7pPr>
            <a:lvl8pPr marL="0" marR="0" lvl="7" indent="0" algn="r" rtl="0">
              <a:spcBef>
                <a:spcPts val="0"/>
              </a:spcBef>
              <a:spcAft>
                <a:spcPts val="0"/>
              </a:spcAft>
              <a:buNone/>
              <a:defRPr sz="1300" b="1" i="0" u="none" strike="noStrike" cap="none">
                <a:solidFill>
                  <a:srgbClr val="000000"/>
                </a:solidFill>
                <a:latin typeface="Arial"/>
                <a:ea typeface="Arial"/>
                <a:cs typeface="Arial"/>
                <a:sym typeface="Arial"/>
              </a:defRPr>
            </a:lvl8pPr>
            <a:lvl9pPr marL="0" marR="0" lvl="8" indent="0" algn="r" rtl="0">
              <a:spcBef>
                <a:spcPts val="0"/>
              </a:spcBef>
              <a:spcAft>
                <a:spcPts val="0"/>
              </a:spcAft>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5" name="Google Shape;15;p1"/>
          <p:cNvPicPr preferRelativeResize="0"/>
          <p:nvPr/>
        </p:nvPicPr>
        <p:blipFill rotWithShape="1">
          <a:blip r:embed="rId24">
            <a:alphaModFix/>
          </a:blip>
          <a:srcRect/>
          <a:stretch/>
        </p:blipFill>
        <p:spPr>
          <a:xfrm>
            <a:off x="406829" y="6190546"/>
            <a:ext cx="969605" cy="5498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4" r:id="rId21"/>
    <p:sldLayoutId id="2147483675"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19.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kokeilukiihdyttamo.hel.fi/processes/hedeko&#820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sitra.fi/wp/wp-content/uploads/2023/12/sitra_kilpailukykya_datasta_kasikirjan_tyokaluliit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4.0/deed.f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helsinginkaupunki.sharepoint.com/:p:/r/sites/KANSLIAProaktiivisetpalvelut/Jaetut%20asiakirjat/General/Ty%C3%B6kalut/Enpa-lakipaketti.pptx?d=wc864661f1ea94a0fa5e99fd39272c94b&amp;csf=1&amp;web=1&amp;e=jxzepk"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0.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youtube.com/watch?v=cVDXQbQarFQ" TargetMode="External"/><Relationship Id="rId5" Type="http://schemas.openxmlformats.org/officeDocument/2006/relationships/hyperlink" Target="https://medium.com/kelalab/yhdess%C3%A4-kokeillen-eteenp%C3%A4in-ty%C3%B6dataekosysteemi-d90fed92c686" TargetMode="External"/><Relationship Id="rId4" Type="http://schemas.openxmlformats.org/officeDocument/2006/relationships/hyperlink" Target="https://kokeilukiihdyttamo.hel.fi/results/6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sitra.fi/wp/wp-content/uploads/2023/12/sitra_kilpailukykya_datasta_kasikirjan_tyokaluliite.pdf" TargetMode="External"/><Relationship Id="rId4" Type="http://schemas.openxmlformats.org/officeDocument/2006/relationships/hyperlink" Target="NUL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sitra.fi/wp/wp-content/uploads/2023/12/sitra_kilpailukykya_datasta_kasikirjan_tyokaluliite.pdf" TargetMode="External"/><Relationship Id="rId4" Type="http://schemas.openxmlformats.org/officeDocument/2006/relationships/hyperlink" Target="NUL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helsinginkaupunki.sharepoint.com/sites/Intra-Kehittamisen-palvelut/SitePages/Kaupunkiyhteinen-datakatalogi.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helsinginkaupunki.sharepoint.com/:p:/r/sites/KANSLIAProaktiivisetpalvelut/Jaetut%20asiakirjat/General/Ty%C3%B6kalut/Enpa-lakipaketti.pptx?d=wc864661f1ea94a0fa5e99fd39272c94b&amp;csf=1&amp;web=1&amp;e=jxzepk"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9.png"/><Relationship Id="rId7"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9.svg"/><Relationship Id="rId4" Type="http://schemas.openxmlformats.org/officeDocument/2006/relationships/image" Target="../media/image32.png"/><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teams.microsoft.com/l/message/19:meeting_MWM1OTA5MGMtZTM2OC00ZGE4LTk4NDQtOWU5OTgzMmM0Zjc0@thread.v2/1749724389195?context=%7B%22contextType%22%3A%22chat%22%7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png"/><Relationship Id="rId4" Type="http://schemas.openxmlformats.org/officeDocument/2006/relationships/hyperlink" Target="https://www.sitra.fi/wp/wp-content/uploads/2023/12/sitra_kilpailukykya_datasta_kasikirjan_tyokaluliite.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teams.microsoft.com/l/message/19:meeting_MWM1OTA5MGMtZTM2OC00ZGE4LTk4NDQtOWU5OTgzMmM0Zjc0@thread.v2/1749724389195?context=%7B%22contextType%22%3A%22chat%22%7D"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8" Type="http://schemas.openxmlformats.org/officeDocument/2006/relationships/hyperlink" Target="https://teams.microsoft.com/l/message/19:meeting_MWM1OTA5MGMtZTM2OC00ZGE4LTk4NDQtOWU5OTgzMmM0Zjc0@thread.v2/1749724389195?context=%7B%22contextType%22%3A%22chat%22%7D" TargetMode="External"/><Relationship Id="rId3" Type="http://schemas.openxmlformats.org/officeDocument/2006/relationships/image" Target="../media/image27.png"/><Relationship Id="rId7" Type="http://schemas.openxmlformats.org/officeDocument/2006/relationships/image" Target="../media/image38.svg"/><Relationship Id="rId2" Type="http://schemas.openxmlformats.org/officeDocument/2006/relationships/notesSlide" Target="../notesSlides/notesSlide41.xml"/><Relationship Id="rId1" Type="http://schemas.openxmlformats.org/officeDocument/2006/relationships/slideLayout" Target="../slideLayouts/slideLayout21.xml"/><Relationship Id="rId6" Type="http://schemas.openxmlformats.org/officeDocument/2006/relationships/image" Target="../media/image37.png"/><Relationship Id="rId5" Type="http://schemas.openxmlformats.org/officeDocument/2006/relationships/image" Target="../media/image17.sv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helsinginkaupunki.sharepoint.com/sites/Intra-Kehittamisen-palvelut/SitePages/Kaupunkiyhteinen-datakatalogi.aspx" TargetMode="Externa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helsinginkaupunki.sharepoint.com/sites/Intra-Kehittamisen-palvelut/_layouts/15/AccessDenied.aspx?Source=https%3A%2F%2Fhelsinginkaupunki%2Esharepoint%2Ecom%2Fsites%2FIntra%2DKehittamisen%2Dpalvelut%2FSitePages%2FUusi%2Darkkitehtuuriryhm%C3%A4%2Dtukee%2Dkaupungin%2Ddigikehitt%C3%A4mist%C3%A4%2Easpx%3Fweb%3D1&amp;correlation=f35ea7a1%2Dc0f9%2Dd000%2D0f70%2Daaace295a17f&amp;Type=item&amp;name=5c62b564%2D6af0%2D45be%2D84c2%2D3a33c77160b5&amp;listItemId=182&amp;listItemUniqueId=cbf26be2%2D1520%2D46e4%2Dbd46%2D43f2f2c809b0" TargetMode="Externa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helsinginkaupunki.sharepoint.com/:p:/r/sites/KANSLIAProaktiivisetpalvelut/Jaetut%20asiakirjat/General/Ty%C3%B6kalut/Enpa-lakipaketti.pptx?d=wc864661f1ea94a0fa5e99fd39272c94b&amp;csf=1&amp;web=1&amp;e=jxzepk"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5.png"/><Relationship Id="rId7" Type="http://schemas.openxmlformats.org/officeDocument/2006/relationships/image" Target="../media/image19.sv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sitra.fi/julkaisut/kilpailukykya-datasta-kasikirj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sitra.fi/wp/wp-content/uploads/2023/12/sitra_kilpailukykya_datasta_kasikirjan_tyokaluliite.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sitra.fi/julkaisut/kilpailukykya-datasta-kasikirja/"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sitra.fi/en/publications/rulebook-for-a-fair-data-econom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sitra.fi/julkaisut/reilun-datatalouden-saantokirja/"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hyperlink" Target="mailto:tanja.lahti@hel.fi" TargetMode="External"/><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openxmlformats.org/officeDocument/2006/relationships/hyperlink" Target="mailto:ville.meloni@hel.fi"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www.sitra.fi/julkaisut/reilun-datatalouden-saantokirja/&#8203;" TargetMode="External"/><Relationship Id="rId4" Type="http://schemas.openxmlformats.org/officeDocument/2006/relationships/image" Target="../media/image19.sv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hyperlink" Target="https://teams.microsoft.com/l/message/19:meeting_MWM1OTA5MGMtZTM2OC00ZGE4LTk4NDQtOWU5OTgzMmM0Zjc0@thread.v2/1749724389195?context=%7B%22contextType%22%3A%22chat%22%7D" TargetMode="External"/><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6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openxmlformats.org/officeDocument/2006/relationships/hyperlink" Target="https://pelikirja.hel.fi/&#8203;" TargetMode="External"/><Relationship Id="rId13" Type="http://schemas.openxmlformats.org/officeDocument/2006/relationships/hyperlink" Target="https://helsinginkaupunki.sharepoint.com/sites/Intra-Tiedonhallinta/SitePages/Tiedonhallintamalli.aspx?web=1" TargetMode="External"/><Relationship Id="rId18" Type="http://schemas.openxmlformats.org/officeDocument/2006/relationships/hyperlink" Target="https://helsinginkaupunki.sharepoint.com/sites/Intra-Kehittamisen-palvelut/SitePages/Alustaratkaisut.aspx?web=1" TargetMode="External"/><Relationship Id="rId26" Type="http://schemas.openxmlformats.org/officeDocument/2006/relationships/hyperlink" Target="https://kartta.hel.fi/paikkatietohakemisto/pth/?id=175" TargetMode="External"/><Relationship Id="rId3" Type="http://schemas.openxmlformats.org/officeDocument/2006/relationships/hyperlink" Target="https://teams.microsoft.com/l/channel/19%3AOyrs0-ATcrj2U3zl1dC2NkQXJtY0DGEELecphlSumJY1%40thread.tacv2/Yleinen?groupId=04bf433e-61df-4345-b81f-f39a846e4c67&amp;tenantId=3feb6bc1-d722-4726-966c-5b58b64df752" TargetMode="External"/><Relationship Id="rId21" Type="http://schemas.openxmlformats.org/officeDocument/2006/relationships/hyperlink" Target="https://helsinginkaupunki.sharepoint.com/sites/Intra-Kehittamisen-palvelut/SitePages/Uusi-arkkitehtuuriryhm%C3%A4-tukee-kaupungin-digikehitt%C3%A4mist%C3%A4.aspx?web=1" TargetMode="External"/><Relationship Id="rId7" Type="http://schemas.openxmlformats.org/officeDocument/2006/relationships/hyperlink" Target="https://helsinginkaupunki.sharepoint.com/sites/Intra-Kehittamisen-palvelut/SitePages/Palvelumuotoilu.aspx?web=1" TargetMode="External"/><Relationship Id="rId12" Type="http://schemas.openxmlformats.org/officeDocument/2006/relationships/hyperlink" Target="https://helsinginkaupunki.sharepoint.com/sites/Intra-Sisainen-valvonta-ja-riskienhallinta/SitePages/Home.aspx?web=1" TargetMode="External"/><Relationship Id="rId17" Type="http://schemas.openxmlformats.org/officeDocument/2006/relationships/hyperlink" Target="https://helsinginkaupunki.sharepoint.com/sites/Intra-Kehittamisen-palvelut/SitePages/Platta-sovellusalusta.aspx?web=1" TargetMode="External"/><Relationship Id="rId25" Type="http://schemas.openxmlformats.org/officeDocument/2006/relationships/hyperlink" Target="https://helsinginkaupunki.sharepoint.com/sites/Intra-Kehittamisen-palvelut/SitePages/Kaupunkiyhteinen-datakatalogi.aspx?web=1" TargetMode="External"/><Relationship Id="rId2" Type="http://schemas.openxmlformats.org/officeDocument/2006/relationships/notesSlide" Target="../notesSlides/notesSlide67.xml"/><Relationship Id="rId16" Type="http://schemas.openxmlformats.org/officeDocument/2006/relationships/hyperlink" Target="https://helsinginkaupunki.sharepoint.com/sites/Intra-Kehittamisen-palvelut/SitePages/HETA-tietovarasto.aspx?web=1" TargetMode="External"/><Relationship Id="rId20" Type="http://schemas.openxmlformats.org/officeDocument/2006/relationships/hyperlink" Target="https://helsinginkaupunki.sharepoint.com/sites/Intra-Kehittamisen-palvelut/SitePages/ICT-Osaamiskeskuksen-uusi-puitesopimuskausi-kilpailutettu-vuosille-2025-2028.aspx?web=1" TargetMode="External"/><Relationship Id="rId29" Type="http://schemas.openxmlformats.org/officeDocument/2006/relationships/hyperlink" Target="https://helsinginkaupunki.sharepoint.com/sites/Intra-Kehittamisen-palvelut/SitePages/Kehitt%C3%A4misen-tuen-palvelut.aspx?web=1" TargetMode="External"/><Relationship Id="rId1" Type="http://schemas.openxmlformats.org/officeDocument/2006/relationships/slideLayout" Target="../slideLayouts/slideLayout9.xml"/><Relationship Id="rId6" Type="http://schemas.openxmlformats.org/officeDocument/2006/relationships/hyperlink" Target="https://helsinginkaupunki.sharepoint.com/:p:/r/sites/KANSLIAProaktiivisetpalvelut/Jaetut%20asiakirjat/General/Ty%C3%B6kalut/Enpa-lakipaketti.pptx?d=wc864661f1ea94a0fa5e99fd39272c94b&amp;csf=1&amp;web=1&amp;e=WALNlp" TargetMode="External"/><Relationship Id="rId11" Type="http://schemas.openxmlformats.org/officeDocument/2006/relationships/hyperlink" Target="https://helsinginkaupunki.sharepoint.com/sites/Intra-Tiedonhallinta/SitePages/Muutosvaikutusten-arviointi.aspx?web=1" TargetMode="External"/><Relationship Id="rId24" Type="http://schemas.openxmlformats.org/officeDocument/2006/relationships/hyperlink" Target="https://hri.fi/fi/" TargetMode="External"/><Relationship Id="rId32" Type="http://schemas.openxmlformats.org/officeDocument/2006/relationships/hyperlink" Target="https://teams.microsoft.com/l/channel/19%3Ad818f6accbf7468aa74806649dc0dd17%40thread.tacv2/Tietovastaavien%20ty%C3%B6ryhm%C3%A4?groupId=b8757d8b-6009-47eb-9012-613957f1607b&amp;tenantId=3feb6bc1-d722-4726-966c-5b58b64df752" TargetMode="External"/><Relationship Id="rId5" Type="http://schemas.openxmlformats.org/officeDocument/2006/relationships/hyperlink" Target="https://helsinginkaupunki.sharepoint.com/:f:/r/sites/KANSLIAProaktiivisetpalvelut/Jaetut%20asiakirjat/General/Ty%C3%B6kalut?csf=1&amp;web=1&amp;e=bkdX3b" TargetMode="External"/><Relationship Id="rId15" Type="http://schemas.openxmlformats.org/officeDocument/2006/relationships/hyperlink" Target="https://helsinginkaupunki.sharepoint.com/sites/Intra-Kehittamisen-palvelut/SitePages/Teko%C3%A4lyn-eettiset-periaatteet.aspx" TargetMode="External"/><Relationship Id="rId23" Type="http://schemas.openxmlformats.org/officeDocument/2006/relationships/hyperlink" Target="https://helsinginkaupunki.sharepoint.com/sites/Ohjesovellus/Tietotekniikka/Forms/Ohjelista.aspx?id=%2Fsites%2FOhjesovellus%2FTietotekniikka%2FKaupunki%2FTekoa%CC%88lyn%20ka%CC%88ytta%CC%88ja%CC%88n%20ohje%2Epdf&amp;parent=%2Fsites%2FOhjesovellus%2FTietotekniikka%2FKaupunki" TargetMode="External"/><Relationship Id="rId28" Type="http://schemas.openxmlformats.org/officeDocument/2006/relationships/hyperlink" Target="https://teams.microsoft.com/l/team/19:-exxKAdQGUGMv5V6qWSo_qUdo54YSvuZURLGWelseXs1%40thread.tacv2/conversations?groupId=a74a0873-f524-4e7e-b863-bc91d87b06bf&amp;tenantId=3feb6bc1-d722-4726-966c-5b58b64df752" TargetMode="External"/><Relationship Id="rId10" Type="http://schemas.openxmlformats.org/officeDocument/2006/relationships/hyperlink" Target="https://helsinginkaupunki.sharepoint.com/sites/Intra-Tietosuoja/SitePages/Tietosuojan-vaikutustenarviointi.aspx?web=1" TargetMode="External"/><Relationship Id="rId19" Type="http://schemas.openxmlformats.org/officeDocument/2006/relationships/hyperlink" Target="https://helsinginkaupunki.sharepoint.com/sites/Intra-ICT-palvelut/SitePages/Home.aspx?web=1" TargetMode="External"/><Relationship Id="rId31" Type="http://schemas.openxmlformats.org/officeDocument/2006/relationships/hyperlink" Target="https://helsinginkaupunki.sharepoint.com/sites/Intra-Kehittamisen-palvelut/SitePages/Teko%C3%A4lyn-hy%C3%B6dynt%C3%A4misen-verkosto.aspx?web=1" TargetMode="External"/><Relationship Id="rId4" Type="http://schemas.openxmlformats.org/officeDocument/2006/relationships/hyperlink" Target="https://www.sitra.fi/julkaisut/kilpailukykya-datasta-kasikirja/" TargetMode="External"/><Relationship Id="rId9" Type="http://schemas.openxmlformats.org/officeDocument/2006/relationships/hyperlink" Target="https://kokeilukiihdyttamo.hel.fi/pages/kokeilijan-abc" TargetMode="External"/><Relationship Id="rId14" Type="http://schemas.openxmlformats.org/officeDocument/2006/relationships/hyperlink" Target="https://helsinginkaupunki.sharepoint.com/:b:/r/sites/API-ekosysteemimrittely/Jaetut%20asiakirjat/General/Helsingin%20roolit%20dataekosysteemeiss%C3%A4%202022-2023%20projekti/Loppuraportit/Helsingin%20roolit%20dataekosysteemeiss%C3%A4%20PDF.pdf?csf=1&amp;web=1&amp;e=V0MRNA" TargetMode="External"/><Relationship Id="rId22" Type="http://schemas.openxmlformats.org/officeDocument/2006/relationships/hyperlink" Target="https://helsinginkaupunki.sharepoint.com/sites/Intra-Kehittamisen-palvelut/SitePages/Tuoteomistajan-tuki.aspx" TargetMode="External"/><Relationship Id="rId27" Type="http://schemas.openxmlformats.org/officeDocument/2006/relationships/hyperlink" Target="https://www.tutkihallintoa.fi/tiedonhallintakartta/" TargetMode="External"/><Relationship Id="rId30" Type="http://schemas.openxmlformats.org/officeDocument/2006/relationships/hyperlink" Target="https://helsinginkaupunki.sharepoint.com/sites/Intra-Koulutus-ja-osaaminen/SitePages/Osallistu-koulutuksiin.aspx?web=1"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forms.office.com/Pages/ResponsePage.aspx?id=wWvrPyLXJkeWbFtYtk33Uv4O6eFEIoVKkYNEapmsWYpUQzhKUzRHNkVTV0k3SUpFUzlYQkpRR1hTMCQlQCN0PWcu"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kuntaliitto.fi/kuntajohtaminen-ja-digitalisaatio/kuntien-digikehittaminen/kuntien-digikehittamisen-lainsaadanto/datanhallinta-aset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a:extLst>
              <a:ext uri="{C183D7F6-B498-43B3-948B-1728B52AA6E4}">
                <adec:decorative xmlns:adec="http://schemas.microsoft.com/office/drawing/2017/decorative" val="1"/>
              </a:ext>
            </a:extLst>
          </p:cNvPr>
          <p:cNvSpPr/>
          <p:nvPr/>
        </p:nvSpPr>
        <p:spPr>
          <a:xfrm>
            <a:off x="3298682" y="-543"/>
            <a:ext cx="8889919" cy="685362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 name="Google Shape;2461;g2c9215889c8_0_9790">
            <a:extLst>
              <a:ext uri="{FF2B5EF4-FFF2-40B4-BE49-F238E27FC236}">
                <a16:creationId xmlns:a16="http://schemas.microsoft.com/office/drawing/2014/main" id="{8EA6A335-D65A-4A34-2C14-99071DCDBAAB}"/>
              </a:ext>
              <a:ext uri="{C183D7F6-B498-43B3-948B-1728B52AA6E4}">
                <adec:decorative xmlns:adec="http://schemas.microsoft.com/office/drawing/2017/decorative" val="1"/>
              </a:ext>
            </a:extLst>
          </p:cNvPr>
          <p:cNvSpPr/>
          <p:nvPr/>
        </p:nvSpPr>
        <p:spPr>
          <a:xfrm>
            <a:off x="-9285" y="-958"/>
            <a:ext cx="10679040" cy="6858953"/>
          </a:xfrm>
          <a:custGeom>
            <a:avLst/>
            <a:gdLst>
              <a:gd name="connsiteX0" fmla="*/ 11070 w 25400"/>
              <a:gd name="connsiteY0" fmla="*/ 14326 h 14326"/>
              <a:gd name="connsiteX1" fmla="*/ 11503 w 25400"/>
              <a:gd name="connsiteY1" fmla="*/ 13591 h 14326"/>
              <a:gd name="connsiteX2" fmla="*/ 13018 w 25400"/>
              <a:gd name="connsiteY2" fmla="*/ 12712 h 14326"/>
              <a:gd name="connsiteX3" fmla="*/ 13897 w 25400"/>
              <a:gd name="connsiteY3" fmla="*/ 11197 h 14326"/>
              <a:gd name="connsiteX4" fmla="*/ 15412 w 25400"/>
              <a:gd name="connsiteY4" fmla="*/ 10318 h 14326"/>
              <a:gd name="connsiteX5" fmla="*/ 16291 w 25400"/>
              <a:gd name="connsiteY5" fmla="*/ 8803 h 14326"/>
              <a:gd name="connsiteX6" fmla="*/ 17807 w 25400"/>
              <a:gd name="connsiteY6" fmla="*/ 7924 h 14326"/>
              <a:gd name="connsiteX7" fmla="*/ 18686 w 25400"/>
              <a:gd name="connsiteY7" fmla="*/ 6408 h 14326"/>
              <a:gd name="connsiteX8" fmla="*/ 20201 w 25400"/>
              <a:gd name="connsiteY8" fmla="*/ 5529 h 14326"/>
              <a:gd name="connsiteX9" fmla="*/ 21080 w 25400"/>
              <a:gd name="connsiteY9" fmla="*/ 4014 h 14326"/>
              <a:gd name="connsiteX10" fmla="*/ 22595 w 25400"/>
              <a:gd name="connsiteY10" fmla="*/ 3135 h 14326"/>
              <a:gd name="connsiteX11" fmla="*/ 23474 w 25400"/>
              <a:gd name="connsiteY11" fmla="*/ 1620 h 14326"/>
              <a:gd name="connsiteX12" fmla="*/ 24988 w 25400"/>
              <a:gd name="connsiteY12" fmla="*/ 742 h 14326"/>
              <a:gd name="connsiteX13" fmla="*/ 25400 w 25400"/>
              <a:gd name="connsiteY13" fmla="*/ 74 h 14326"/>
              <a:gd name="connsiteX14" fmla="*/ 25400 w 25400"/>
              <a:gd name="connsiteY14" fmla="*/ 26 h 14326"/>
              <a:gd name="connsiteX15" fmla="*/ 2884 w 25400"/>
              <a:gd name="connsiteY15" fmla="*/ 0 h 14326"/>
              <a:gd name="connsiteX16" fmla="*/ 0 w 25400"/>
              <a:gd name="connsiteY16" fmla="*/ 14326 h 14326"/>
              <a:gd name="connsiteX17" fmla="*/ 11070 w 25400"/>
              <a:gd name="connsiteY17" fmla="*/ 14326 h 14326"/>
              <a:gd name="connsiteX0" fmla="*/ 8186 w 22516"/>
              <a:gd name="connsiteY0" fmla="*/ 14326 h 14405"/>
              <a:gd name="connsiteX1" fmla="*/ 8619 w 22516"/>
              <a:gd name="connsiteY1" fmla="*/ 13591 h 14405"/>
              <a:gd name="connsiteX2" fmla="*/ 10134 w 22516"/>
              <a:gd name="connsiteY2" fmla="*/ 12712 h 14405"/>
              <a:gd name="connsiteX3" fmla="*/ 11013 w 22516"/>
              <a:gd name="connsiteY3" fmla="*/ 11197 h 14405"/>
              <a:gd name="connsiteX4" fmla="*/ 12528 w 22516"/>
              <a:gd name="connsiteY4" fmla="*/ 10318 h 14405"/>
              <a:gd name="connsiteX5" fmla="*/ 13407 w 22516"/>
              <a:gd name="connsiteY5" fmla="*/ 8803 h 14405"/>
              <a:gd name="connsiteX6" fmla="*/ 14923 w 22516"/>
              <a:gd name="connsiteY6" fmla="*/ 7924 h 14405"/>
              <a:gd name="connsiteX7" fmla="*/ 15802 w 22516"/>
              <a:gd name="connsiteY7" fmla="*/ 6408 h 14405"/>
              <a:gd name="connsiteX8" fmla="*/ 17317 w 22516"/>
              <a:gd name="connsiteY8" fmla="*/ 5529 h 14405"/>
              <a:gd name="connsiteX9" fmla="*/ 18196 w 22516"/>
              <a:gd name="connsiteY9" fmla="*/ 4014 h 14405"/>
              <a:gd name="connsiteX10" fmla="*/ 19711 w 22516"/>
              <a:gd name="connsiteY10" fmla="*/ 3135 h 14405"/>
              <a:gd name="connsiteX11" fmla="*/ 20590 w 22516"/>
              <a:gd name="connsiteY11" fmla="*/ 1620 h 14405"/>
              <a:gd name="connsiteX12" fmla="*/ 22104 w 22516"/>
              <a:gd name="connsiteY12" fmla="*/ 742 h 14405"/>
              <a:gd name="connsiteX13" fmla="*/ 22516 w 22516"/>
              <a:gd name="connsiteY13" fmla="*/ 74 h 14405"/>
              <a:gd name="connsiteX14" fmla="*/ 22516 w 22516"/>
              <a:gd name="connsiteY14" fmla="*/ 26 h 14405"/>
              <a:gd name="connsiteX15" fmla="*/ 0 w 22516"/>
              <a:gd name="connsiteY15" fmla="*/ 0 h 14405"/>
              <a:gd name="connsiteX16" fmla="*/ 159 w 22516"/>
              <a:gd name="connsiteY16" fmla="*/ 14405 h 14405"/>
              <a:gd name="connsiteX17" fmla="*/ 8186 w 22516"/>
              <a:gd name="connsiteY17" fmla="*/ 14326 h 14405"/>
              <a:gd name="connsiteX0" fmla="*/ 8186 w 22516"/>
              <a:gd name="connsiteY0" fmla="*/ 14326 h 14431"/>
              <a:gd name="connsiteX1" fmla="*/ 8619 w 22516"/>
              <a:gd name="connsiteY1" fmla="*/ 13591 h 14431"/>
              <a:gd name="connsiteX2" fmla="*/ 10134 w 22516"/>
              <a:gd name="connsiteY2" fmla="*/ 12712 h 14431"/>
              <a:gd name="connsiteX3" fmla="*/ 11013 w 22516"/>
              <a:gd name="connsiteY3" fmla="*/ 11197 h 14431"/>
              <a:gd name="connsiteX4" fmla="*/ 12528 w 22516"/>
              <a:gd name="connsiteY4" fmla="*/ 10318 h 14431"/>
              <a:gd name="connsiteX5" fmla="*/ 13407 w 22516"/>
              <a:gd name="connsiteY5" fmla="*/ 8803 h 14431"/>
              <a:gd name="connsiteX6" fmla="*/ 14923 w 22516"/>
              <a:gd name="connsiteY6" fmla="*/ 7924 h 14431"/>
              <a:gd name="connsiteX7" fmla="*/ 15802 w 22516"/>
              <a:gd name="connsiteY7" fmla="*/ 6408 h 14431"/>
              <a:gd name="connsiteX8" fmla="*/ 17317 w 22516"/>
              <a:gd name="connsiteY8" fmla="*/ 5529 h 14431"/>
              <a:gd name="connsiteX9" fmla="*/ 18196 w 22516"/>
              <a:gd name="connsiteY9" fmla="*/ 4014 h 14431"/>
              <a:gd name="connsiteX10" fmla="*/ 19711 w 22516"/>
              <a:gd name="connsiteY10" fmla="*/ 3135 h 14431"/>
              <a:gd name="connsiteX11" fmla="*/ 20590 w 22516"/>
              <a:gd name="connsiteY11" fmla="*/ 1620 h 14431"/>
              <a:gd name="connsiteX12" fmla="*/ 22104 w 22516"/>
              <a:gd name="connsiteY12" fmla="*/ 742 h 14431"/>
              <a:gd name="connsiteX13" fmla="*/ 22516 w 22516"/>
              <a:gd name="connsiteY13" fmla="*/ 74 h 14431"/>
              <a:gd name="connsiteX14" fmla="*/ 22516 w 22516"/>
              <a:gd name="connsiteY14" fmla="*/ 26 h 14431"/>
              <a:gd name="connsiteX15" fmla="*/ 0 w 22516"/>
              <a:gd name="connsiteY15" fmla="*/ 0 h 14431"/>
              <a:gd name="connsiteX16" fmla="*/ 556 w 22516"/>
              <a:gd name="connsiteY16" fmla="*/ 14431 h 14431"/>
              <a:gd name="connsiteX17" fmla="*/ 8186 w 22516"/>
              <a:gd name="connsiteY17" fmla="*/ 14326 h 14431"/>
              <a:gd name="connsiteX0" fmla="*/ 8186 w 22516"/>
              <a:gd name="connsiteY0" fmla="*/ 14326 h 14326"/>
              <a:gd name="connsiteX1" fmla="*/ 8619 w 22516"/>
              <a:gd name="connsiteY1" fmla="*/ 13591 h 14326"/>
              <a:gd name="connsiteX2" fmla="*/ 10134 w 22516"/>
              <a:gd name="connsiteY2" fmla="*/ 12712 h 14326"/>
              <a:gd name="connsiteX3" fmla="*/ 11013 w 22516"/>
              <a:gd name="connsiteY3" fmla="*/ 11197 h 14326"/>
              <a:gd name="connsiteX4" fmla="*/ 12528 w 22516"/>
              <a:gd name="connsiteY4" fmla="*/ 10318 h 14326"/>
              <a:gd name="connsiteX5" fmla="*/ 13407 w 22516"/>
              <a:gd name="connsiteY5" fmla="*/ 8803 h 14326"/>
              <a:gd name="connsiteX6" fmla="*/ 14923 w 22516"/>
              <a:gd name="connsiteY6" fmla="*/ 7924 h 14326"/>
              <a:gd name="connsiteX7" fmla="*/ 15802 w 22516"/>
              <a:gd name="connsiteY7" fmla="*/ 6408 h 14326"/>
              <a:gd name="connsiteX8" fmla="*/ 17317 w 22516"/>
              <a:gd name="connsiteY8" fmla="*/ 5529 h 14326"/>
              <a:gd name="connsiteX9" fmla="*/ 18196 w 22516"/>
              <a:gd name="connsiteY9" fmla="*/ 4014 h 14326"/>
              <a:gd name="connsiteX10" fmla="*/ 19711 w 22516"/>
              <a:gd name="connsiteY10" fmla="*/ 3135 h 14326"/>
              <a:gd name="connsiteX11" fmla="*/ 20590 w 22516"/>
              <a:gd name="connsiteY11" fmla="*/ 1620 h 14326"/>
              <a:gd name="connsiteX12" fmla="*/ 22104 w 22516"/>
              <a:gd name="connsiteY12" fmla="*/ 742 h 14326"/>
              <a:gd name="connsiteX13" fmla="*/ 22516 w 22516"/>
              <a:gd name="connsiteY13" fmla="*/ 74 h 14326"/>
              <a:gd name="connsiteX14" fmla="*/ 22516 w 22516"/>
              <a:gd name="connsiteY14" fmla="*/ 26 h 14326"/>
              <a:gd name="connsiteX15" fmla="*/ 0 w 22516"/>
              <a:gd name="connsiteY15" fmla="*/ 0 h 14326"/>
              <a:gd name="connsiteX16" fmla="*/ 291 w 22516"/>
              <a:gd name="connsiteY16" fmla="*/ 14325 h 14326"/>
              <a:gd name="connsiteX17" fmla="*/ 8186 w 22516"/>
              <a:gd name="connsiteY17" fmla="*/ 14326 h 14326"/>
              <a:gd name="connsiteX0" fmla="*/ 8186 w 22516"/>
              <a:gd name="connsiteY0" fmla="*/ 14326 h 14326"/>
              <a:gd name="connsiteX1" fmla="*/ 8619 w 22516"/>
              <a:gd name="connsiteY1" fmla="*/ 13591 h 14326"/>
              <a:gd name="connsiteX2" fmla="*/ 10134 w 22516"/>
              <a:gd name="connsiteY2" fmla="*/ 12712 h 14326"/>
              <a:gd name="connsiteX3" fmla="*/ 11013 w 22516"/>
              <a:gd name="connsiteY3" fmla="*/ 11197 h 14326"/>
              <a:gd name="connsiteX4" fmla="*/ 12528 w 22516"/>
              <a:gd name="connsiteY4" fmla="*/ 10318 h 14326"/>
              <a:gd name="connsiteX5" fmla="*/ 13407 w 22516"/>
              <a:gd name="connsiteY5" fmla="*/ 8803 h 14326"/>
              <a:gd name="connsiteX6" fmla="*/ 14923 w 22516"/>
              <a:gd name="connsiteY6" fmla="*/ 7924 h 14326"/>
              <a:gd name="connsiteX7" fmla="*/ 15802 w 22516"/>
              <a:gd name="connsiteY7" fmla="*/ 6408 h 14326"/>
              <a:gd name="connsiteX8" fmla="*/ 17317 w 22516"/>
              <a:gd name="connsiteY8" fmla="*/ 5529 h 14326"/>
              <a:gd name="connsiteX9" fmla="*/ 18196 w 22516"/>
              <a:gd name="connsiteY9" fmla="*/ 4014 h 14326"/>
              <a:gd name="connsiteX10" fmla="*/ 19711 w 22516"/>
              <a:gd name="connsiteY10" fmla="*/ 3135 h 14326"/>
              <a:gd name="connsiteX11" fmla="*/ 20590 w 22516"/>
              <a:gd name="connsiteY11" fmla="*/ 1620 h 14326"/>
              <a:gd name="connsiteX12" fmla="*/ 22104 w 22516"/>
              <a:gd name="connsiteY12" fmla="*/ 742 h 14326"/>
              <a:gd name="connsiteX13" fmla="*/ 22516 w 22516"/>
              <a:gd name="connsiteY13" fmla="*/ 74 h 14326"/>
              <a:gd name="connsiteX14" fmla="*/ 22516 w 22516"/>
              <a:gd name="connsiteY14" fmla="*/ 26 h 14326"/>
              <a:gd name="connsiteX15" fmla="*/ 0 w 22516"/>
              <a:gd name="connsiteY15" fmla="*/ 0 h 14326"/>
              <a:gd name="connsiteX16" fmla="*/ 268 w 22516"/>
              <a:gd name="connsiteY16" fmla="*/ 14325 h 14326"/>
              <a:gd name="connsiteX17" fmla="*/ 8186 w 22516"/>
              <a:gd name="connsiteY17" fmla="*/ 14326 h 14326"/>
              <a:gd name="connsiteX0" fmla="*/ 7953 w 22283"/>
              <a:gd name="connsiteY0" fmla="*/ 14319 h 14319"/>
              <a:gd name="connsiteX1" fmla="*/ 8386 w 22283"/>
              <a:gd name="connsiteY1" fmla="*/ 13584 h 14319"/>
              <a:gd name="connsiteX2" fmla="*/ 9901 w 22283"/>
              <a:gd name="connsiteY2" fmla="*/ 12705 h 14319"/>
              <a:gd name="connsiteX3" fmla="*/ 10780 w 22283"/>
              <a:gd name="connsiteY3" fmla="*/ 11190 h 14319"/>
              <a:gd name="connsiteX4" fmla="*/ 12295 w 22283"/>
              <a:gd name="connsiteY4" fmla="*/ 10311 h 14319"/>
              <a:gd name="connsiteX5" fmla="*/ 13174 w 22283"/>
              <a:gd name="connsiteY5" fmla="*/ 8796 h 14319"/>
              <a:gd name="connsiteX6" fmla="*/ 14690 w 22283"/>
              <a:gd name="connsiteY6" fmla="*/ 7917 h 14319"/>
              <a:gd name="connsiteX7" fmla="*/ 15569 w 22283"/>
              <a:gd name="connsiteY7" fmla="*/ 6401 h 14319"/>
              <a:gd name="connsiteX8" fmla="*/ 17084 w 22283"/>
              <a:gd name="connsiteY8" fmla="*/ 5522 h 14319"/>
              <a:gd name="connsiteX9" fmla="*/ 17963 w 22283"/>
              <a:gd name="connsiteY9" fmla="*/ 4007 h 14319"/>
              <a:gd name="connsiteX10" fmla="*/ 19478 w 22283"/>
              <a:gd name="connsiteY10" fmla="*/ 3128 h 14319"/>
              <a:gd name="connsiteX11" fmla="*/ 20357 w 22283"/>
              <a:gd name="connsiteY11" fmla="*/ 1613 h 14319"/>
              <a:gd name="connsiteX12" fmla="*/ 21871 w 22283"/>
              <a:gd name="connsiteY12" fmla="*/ 735 h 14319"/>
              <a:gd name="connsiteX13" fmla="*/ 22283 w 22283"/>
              <a:gd name="connsiteY13" fmla="*/ 67 h 14319"/>
              <a:gd name="connsiteX14" fmla="*/ 22283 w 22283"/>
              <a:gd name="connsiteY14" fmla="*/ 19 h 14319"/>
              <a:gd name="connsiteX15" fmla="*/ 299 w 22283"/>
              <a:gd name="connsiteY15" fmla="*/ 0 h 14319"/>
              <a:gd name="connsiteX16" fmla="*/ 35 w 22283"/>
              <a:gd name="connsiteY16" fmla="*/ 14318 h 14319"/>
              <a:gd name="connsiteX17" fmla="*/ 7953 w 22283"/>
              <a:gd name="connsiteY17" fmla="*/ 14319 h 14319"/>
              <a:gd name="connsiteX0" fmla="*/ 7969 w 22299"/>
              <a:gd name="connsiteY0" fmla="*/ 14302 h 14302"/>
              <a:gd name="connsiteX1" fmla="*/ 8402 w 22299"/>
              <a:gd name="connsiteY1" fmla="*/ 13567 h 14302"/>
              <a:gd name="connsiteX2" fmla="*/ 9917 w 22299"/>
              <a:gd name="connsiteY2" fmla="*/ 12688 h 14302"/>
              <a:gd name="connsiteX3" fmla="*/ 10796 w 22299"/>
              <a:gd name="connsiteY3" fmla="*/ 11173 h 14302"/>
              <a:gd name="connsiteX4" fmla="*/ 12311 w 22299"/>
              <a:gd name="connsiteY4" fmla="*/ 10294 h 14302"/>
              <a:gd name="connsiteX5" fmla="*/ 13190 w 22299"/>
              <a:gd name="connsiteY5" fmla="*/ 8779 h 14302"/>
              <a:gd name="connsiteX6" fmla="*/ 14706 w 22299"/>
              <a:gd name="connsiteY6" fmla="*/ 7900 h 14302"/>
              <a:gd name="connsiteX7" fmla="*/ 15585 w 22299"/>
              <a:gd name="connsiteY7" fmla="*/ 6384 h 14302"/>
              <a:gd name="connsiteX8" fmla="*/ 17100 w 22299"/>
              <a:gd name="connsiteY8" fmla="*/ 5505 h 14302"/>
              <a:gd name="connsiteX9" fmla="*/ 17979 w 22299"/>
              <a:gd name="connsiteY9" fmla="*/ 3990 h 14302"/>
              <a:gd name="connsiteX10" fmla="*/ 19494 w 22299"/>
              <a:gd name="connsiteY10" fmla="*/ 3111 h 14302"/>
              <a:gd name="connsiteX11" fmla="*/ 20373 w 22299"/>
              <a:gd name="connsiteY11" fmla="*/ 1596 h 14302"/>
              <a:gd name="connsiteX12" fmla="*/ 21887 w 22299"/>
              <a:gd name="connsiteY12" fmla="*/ 718 h 14302"/>
              <a:gd name="connsiteX13" fmla="*/ 22299 w 22299"/>
              <a:gd name="connsiteY13" fmla="*/ 50 h 14302"/>
              <a:gd name="connsiteX14" fmla="*/ 22299 w 22299"/>
              <a:gd name="connsiteY14" fmla="*/ 2 h 14302"/>
              <a:gd name="connsiteX15" fmla="*/ 64 w 22299"/>
              <a:gd name="connsiteY15" fmla="*/ 0 h 14302"/>
              <a:gd name="connsiteX16" fmla="*/ 51 w 22299"/>
              <a:gd name="connsiteY16" fmla="*/ 14301 h 14302"/>
              <a:gd name="connsiteX17" fmla="*/ 7969 w 22299"/>
              <a:gd name="connsiteY17" fmla="*/ 14302 h 14302"/>
              <a:gd name="connsiteX0" fmla="*/ 7996 w 22326"/>
              <a:gd name="connsiteY0" fmla="*/ 14302 h 14302"/>
              <a:gd name="connsiteX1" fmla="*/ 8429 w 22326"/>
              <a:gd name="connsiteY1" fmla="*/ 13567 h 14302"/>
              <a:gd name="connsiteX2" fmla="*/ 9944 w 22326"/>
              <a:gd name="connsiteY2" fmla="*/ 12688 h 14302"/>
              <a:gd name="connsiteX3" fmla="*/ 10823 w 22326"/>
              <a:gd name="connsiteY3" fmla="*/ 11173 h 14302"/>
              <a:gd name="connsiteX4" fmla="*/ 12338 w 22326"/>
              <a:gd name="connsiteY4" fmla="*/ 10294 h 14302"/>
              <a:gd name="connsiteX5" fmla="*/ 13217 w 22326"/>
              <a:gd name="connsiteY5" fmla="*/ 8779 h 14302"/>
              <a:gd name="connsiteX6" fmla="*/ 14733 w 22326"/>
              <a:gd name="connsiteY6" fmla="*/ 7900 h 14302"/>
              <a:gd name="connsiteX7" fmla="*/ 15612 w 22326"/>
              <a:gd name="connsiteY7" fmla="*/ 6384 h 14302"/>
              <a:gd name="connsiteX8" fmla="*/ 17127 w 22326"/>
              <a:gd name="connsiteY8" fmla="*/ 5505 h 14302"/>
              <a:gd name="connsiteX9" fmla="*/ 18006 w 22326"/>
              <a:gd name="connsiteY9" fmla="*/ 3990 h 14302"/>
              <a:gd name="connsiteX10" fmla="*/ 19521 w 22326"/>
              <a:gd name="connsiteY10" fmla="*/ 3111 h 14302"/>
              <a:gd name="connsiteX11" fmla="*/ 20400 w 22326"/>
              <a:gd name="connsiteY11" fmla="*/ 1596 h 14302"/>
              <a:gd name="connsiteX12" fmla="*/ 21914 w 22326"/>
              <a:gd name="connsiteY12" fmla="*/ 718 h 14302"/>
              <a:gd name="connsiteX13" fmla="*/ 22326 w 22326"/>
              <a:gd name="connsiteY13" fmla="*/ 50 h 14302"/>
              <a:gd name="connsiteX14" fmla="*/ 22326 w 22326"/>
              <a:gd name="connsiteY14" fmla="*/ 2 h 14302"/>
              <a:gd name="connsiteX15" fmla="*/ 91 w 22326"/>
              <a:gd name="connsiteY15" fmla="*/ 0 h 14302"/>
              <a:gd name="connsiteX16" fmla="*/ 78 w 22326"/>
              <a:gd name="connsiteY16" fmla="*/ 14301 h 14302"/>
              <a:gd name="connsiteX17" fmla="*/ 7996 w 22326"/>
              <a:gd name="connsiteY17" fmla="*/ 14302 h 14302"/>
              <a:gd name="connsiteX0" fmla="*/ 7918 w 22248"/>
              <a:gd name="connsiteY0" fmla="*/ 14302 h 14302"/>
              <a:gd name="connsiteX1" fmla="*/ 8351 w 22248"/>
              <a:gd name="connsiteY1" fmla="*/ 13567 h 14302"/>
              <a:gd name="connsiteX2" fmla="*/ 9866 w 22248"/>
              <a:gd name="connsiteY2" fmla="*/ 12688 h 14302"/>
              <a:gd name="connsiteX3" fmla="*/ 10745 w 22248"/>
              <a:gd name="connsiteY3" fmla="*/ 11173 h 14302"/>
              <a:gd name="connsiteX4" fmla="*/ 12260 w 22248"/>
              <a:gd name="connsiteY4" fmla="*/ 10294 h 14302"/>
              <a:gd name="connsiteX5" fmla="*/ 13139 w 22248"/>
              <a:gd name="connsiteY5" fmla="*/ 8779 h 14302"/>
              <a:gd name="connsiteX6" fmla="*/ 14655 w 22248"/>
              <a:gd name="connsiteY6" fmla="*/ 7900 h 14302"/>
              <a:gd name="connsiteX7" fmla="*/ 15534 w 22248"/>
              <a:gd name="connsiteY7" fmla="*/ 6384 h 14302"/>
              <a:gd name="connsiteX8" fmla="*/ 17049 w 22248"/>
              <a:gd name="connsiteY8" fmla="*/ 5505 h 14302"/>
              <a:gd name="connsiteX9" fmla="*/ 17928 w 22248"/>
              <a:gd name="connsiteY9" fmla="*/ 3990 h 14302"/>
              <a:gd name="connsiteX10" fmla="*/ 19443 w 22248"/>
              <a:gd name="connsiteY10" fmla="*/ 3111 h 14302"/>
              <a:gd name="connsiteX11" fmla="*/ 20322 w 22248"/>
              <a:gd name="connsiteY11" fmla="*/ 1596 h 14302"/>
              <a:gd name="connsiteX12" fmla="*/ 21836 w 22248"/>
              <a:gd name="connsiteY12" fmla="*/ 718 h 14302"/>
              <a:gd name="connsiteX13" fmla="*/ 22248 w 22248"/>
              <a:gd name="connsiteY13" fmla="*/ 50 h 14302"/>
              <a:gd name="connsiteX14" fmla="*/ 22248 w 22248"/>
              <a:gd name="connsiteY14" fmla="*/ 2 h 14302"/>
              <a:gd name="connsiteX15" fmla="*/ 13 w 22248"/>
              <a:gd name="connsiteY15" fmla="*/ 0 h 14302"/>
              <a:gd name="connsiteX16" fmla="*/ 0 w 22248"/>
              <a:gd name="connsiteY16" fmla="*/ 14301 h 14302"/>
              <a:gd name="connsiteX17" fmla="*/ 7918 w 22248"/>
              <a:gd name="connsiteY17" fmla="*/ 14302 h 1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48" h="14302" extrusionOk="0">
                <a:moveTo>
                  <a:pt x="7918" y="14302"/>
                </a:moveTo>
                <a:cubicBezTo>
                  <a:pt x="7987" y="14080"/>
                  <a:pt x="8062" y="13856"/>
                  <a:pt x="8351" y="13567"/>
                </a:cubicBezTo>
                <a:cubicBezTo>
                  <a:pt x="8950" y="12968"/>
                  <a:pt x="9268" y="13287"/>
                  <a:pt x="9866" y="12688"/>
                </a:cubicBezTo>
                <a:cubicBezTo>
                  <a:pt x="10465" y="12089"/>
                  <a:pt x="10147" y="11771"/>
                  <a:pt x="10745" y="11173"/>
                </a:cubicBezTo>
                <a:cubicBezTo>
                  <a:pt x="11344" y="10574"/>
                  <a:pt x="11662" y="10892"/>
                  <a:pt x="12260" y="10294"/>
                </a:cubicBezTo>
                <a:cubicBezTo>
                  <a:pt x="12859" y="9695"/>
                  <a:pt x="12541" y="9377"/>
                  <a:pt x="13139" y="8779"/>
                </a:cubicBezTo>
                <a:cubicBezTo>
                  <a:pt x="13738" y="8180"/>
                  <a:pt x="14056" y="8498"/>
                  <a:pt x="14655" y="7900"/>
                </a:cubicBezTo>
                <a:cubicBezTo>
                  <a:pt x="15253" y="7301"/>
                  <a:pt x="14935" y="6983"/>
                  <a:pt x="15534" y="6384"/>
                </a:cubicBezTo>
                <a:cubicBezTo>
                  <a:pt x="16132" y="5786"/>
                  <a:pt x="16450" y="6104"/>
                  <a:pt x="17049" y="5505"/>
                </a:cubicBezTo>
                <a:cubicBezTo>
                  <a:pt x="17647" y="4907"/>
                  <a:pt x="17329" y="4589"/>
                  <a:pt x="17928" y="3990"/>
                </a:cubicBezTo>
                <a:cubicBezTo>
                  <a:pt x="18526" y="3392"/>
                  <a:pt x="18845" y="3710"/>
                  <a:pt x="19443" y="3111"/>
                </a:cubicBezTo>
                <a:cubicBezTo>
                  <a:pt x="20042" y="2513"/>
                  <a:pt x="19724" y="2194"/>
                  <a:pt x="20322" y="1596"/>
                </a:cubicBezTo>
                <a:cubicBezTo>
                  <a:pt x="20920" y="998"/>
                  <a:pt x="21238" y="1316"/>
                  <a:pt x="21836" y="718"/>
                </a:cubicBezTo>
                <a:cubicBezTo>
                  <a:pt x="22097" y="457"/>
                  <a:pt x="22184" y="250"/>
                  <a:pt x="22248" y="50"/>
                </a:cubicBezTo>
                <a:lnTo>
                  <a:pt x="22248" y="2"/>
                </a:lnTo>
                <a:lnTo>
                  <a:pt x="13" y="0"/>
                </a:lnTo>
                <a:cubicBezTo>
                  <a:pt x="13" y="4800"/>
                  <a:pt x="4" y="9488"/>
                  <a:pt x="0" y="14301"/>
                </a:cubicBezTo>
                <a:lnTo>
                  <a:pt x="7918" y="14302"/>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7"/>
          <p:cNvSpPr txBox="1">
            <a:spLocks noGrp="1"/>
          </p:cNvSpPr>
          <p:nvPr>
            <p:ph type="title" idx="4294967295"/>
          </p:nvPr>
        </p:nvSpPr>
        <p:spPr>
          <a:xfrm>
            <a:off x="467226" y="407987"/>
            <a:ext cx="9233568" cy="1704077"/>
          </a:xfrm>
          <a:prstGeom prst="rect">
            <a:avLst/>
          </a:prstGeom>
          <a:noFill/>
          <a:ln>
            <a:noFill/>
          </a:ln>
        </p:spPr>
        <p:txBody>
          <a:bodyPr spcFirstLastPara="1" wrap="square" lIns="0" tIns="0" rIns="0" bIns="0" anchor="t" anchorCtr="0">
            <a:noAutofit/>
          </a:bodyPr>
          <a:lstStyle/>
          <a:p>
            <a:r>
              <a:rPr lang="fi-FI" sz="6000" b="0" dirty="0">
                <a:solidFill>
                  <a:srgbClr val="FFFFFF"/>
                </a:solidFill>
              </a:rPr>
              <a:t>Dataekosysteeminen</a:t>
            </a:r>
            <a:br>
              <a:rPr lang="fi-FI" sz="6000" b="0" dirty="0">
                <a:solidFill>
                  <a:srgbClr val="FFFFFF"/>
                </a:solidFill>
              </a:rPr>
            </a:br>
            <a:r>
              <a:rPr lang="fi-FI" sz="6000" b="0" dirty="0">
                <a:solidFill>
                  <a:srgbClr val="FFFFFF"/>
                </a:solidFill>
              </a:rPr>
              <a:t>kehittäminen</a:t>
            </a:r>
            <a:endParaRPr lang="fi-FI" sz="4000" b="0" dirty="0">
              <a:solidFill>
                <a:srgbClr val="FFFFFF"/>
              </a:solidFill>
            </a:endParaRPr>
          </a:p>
        </p:txBody>
      </p:sp>
      <p:sp>
        <p:nvSpPr>
          <p:cNvPr id="223" name="Google Shape;223;p27"/>
          <p:cNvSpPr txBox="1"/>
          <p:nvPr/>
        </p:nvSpPr>
        <p:spPr>
          <a:xfrm>
            <a:off x="457200" y="2717801"/>
            <a:ext cx="4795088" cy="2800548"/>
          </a:xfrm>
          <a:prstGeom prst="rect">
            <a:avLst/>
          </a:prstGeom>
          <a:noFill/>
          <a:ln>
            <a:noFill/>
          </a:ln>
        </p:spPr>
        <p:txBody>
          <a:bodyPr spcFirstLastPara="1" wrap="square" lIns="91425" tIns="45700" rIns="91425" bIns="45700" anchor="t" anchorCtr="0">
            <a:noAutofit/>
          </a:bodyPr>
          <a:lstStyle/>
          <a:p>
            <a:pPr>
              <a:buClr>
                <a:schemeClr val="lt1"/>
              </a:buClr>
              <a:buSzPts val="2500"/>
            </a:pPr>
            <a:r>
              <a:rPr lang="fi-FI" sz="2500" b="0" i="0" u="none" strike="noStrike" cap="none">
                <a:solidFill>
                  <a:schemeClr val="lt1"/>
                </a:solidFill>
                <a:latin typeface="Arial"/>
                <a:ea typeface="Arial"/>
                <a:cs typeface="Arial"/>
                <a:sym typeface="Arial"/>
              </a:rPr>
              <a:t>Helsingin kaupungin käsikirja monitoimijaiseen datayhteistyöhön</a:t>
            </a:r>
          </a:p>
          <a:p>
            <a:pPr>
              <a:buClr>
                <a:schemeClr val="lt1"/>
              </a:buClr>
              <a:buSzPts val="2500"/>
            </a:pPr>
            <a:br>
              <a:rPr lang="fi-FI" sz="2500">
                <a:solidFill>
                  <a:schemeClr val="lt1"/>
                </a:solidFill>
              </a:rPr>
            </a:br>
            <a:r>
              <a:rPr lang="fi-FI" sz="2500">
                <a:solidFill>
                  <a:schemeClr val="lt1"/>
                </a:solidFill>
              </a:rPr>
              <a:t>Versio 1.0</a:t>
            </a:r>
          </a:p>
          <a:p>
            <a:pPr>
              <a:buSzPts val="2500"/>
            </a:pPr>
            <a:r>
              <a:rPr lang="fi-FI" sz="2500">
                <a:solidFill>
                  <a:schemeClr val="lt1"/>
                </a:solidFill>
              </a:rPr>
              <a:t>Kesäkuu 2025</a:t>
            </a:r>
            <a:endParaRPr lang="en-US">
              <a:solidFill>
                <a:schemeClr val="lt1"/>
              </a:solidFill>
            </a:endParaRPr>
          </a:p>
        </p:txBody>
      </p:sp>
      <p:grpSp>
        <p:nvGrpSpPr>
          <p:cNvPr id="224" name="Google Shape;224;p27" descr="Helsingin kaupungin logo"/>
          <p:cNvGrpSpPr/>
          <p:nvPr/>
        </p:nvGrpSpPr>
        <p:grpSpPr>
          <a:xfrm>
            <a:off x="465667" y="5813465"/>
            <a:ext cx="1295039" cy="601443"/>
            <a:chOff x="228601" y="704851"/>
            <a:chExt cx="11734800" cy="5449888"/>
          </a:xfrm>
        </p:grpSpPr>
        <p:sp>
          <p:nvSpPr>
            <p:cNvPr id="225" name="Google Shape;225;p27"/>
            <p:cNvSpPr/>
            <p:nvPr/>
          </p:nvSpPr>
          <p:spPr>
            <a:xfrm>
              <a:off x="228601" y="704851"/>
              <a:ext cx="11734800" cy="5449888"/>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6" name="Google Shape;226;p27"/>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7" name="Google Shape;227;p27"/>
            <p:cNvSpPr/>
            <p:nvPr/>
          </p:nvSpPr>
          <p:spPr>
            <a:xfrm>
              <a:off x="9986963"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8" name="Google Shape;228;p27"/>
            <p:cNvSpPr/>
            <p:nvPr/>
          </p:nvSpPr>
          <p:spPr>
            <a:xfrm>
              <a:off x="8709026" y="2282826"/>
              <a:ext cx="1119188" cy="1668463"/>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29" name="Google Shape;229;p27"/>
            <p:cNvSpPr/>
            <p:nvPr/>
          </p:nvSpPr>
          <p:spPr>
            <a:xfrm>
              <a:off x="7353301" y="2762251"/>
              <a:ext cx="1027113" cy="1189038"/>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0" name="Google Shape;230;p27"/>
            <p:cNvSpPr/>
            <p:nvPr/>
          </p:nvSpPr>
          <p:spPr>
            <a:xfrm>
              <a:off x="6664326" y="2287588"/>
              <a:ext cx="377825"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1" name="Google Shape;231;p27"/>
            <p:cNvSpPr/>
            <p:nvPr/>
          </p:nvSpPr>
          <p:spPr>
            <a:xfrm>
              <a:off x="6689726" y="2789238"/>
              <a:ext cx="327025" cy="116205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2" name="Google Shape;232;p27"/>
            <p:cNvSpPr/>
            <p:nvPr/>
          </p:nvSpPr>
          <p:spPr>
            <a:xfrm>
              <a:off x="5399088" y="2762251"/>
              <a:ext cx="1047750" cy="1216025"/>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3" name="Google Shape;233;p27"/>
            <p:cNvSpPr/>
            <p:nvPr/>
          </p:nvSpPr>
          <p:spPr>
            <a:xfrm>
              <a:off x="4770438" y="2295526"/>
              <a:ext cx="563563" cy="1677988"/>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4" name="Google Shape;234;p27"/>
            <p:cNvSpPr/>
            <p:nvPr/>
          </p:nvSpPr>
          <p:spPr>
            <a:xfrm>
              <a:off x="3455988" y="2762251"/>
              <a:ext cx="1073150" cy="1216025"/>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5" name="Google Shape;235;p27"/>
            <p:cNvSpPr/>
            <p:nvPr/>
          </p:nvSpPr>
          <p:spPr>
            <a:xfrm>
              <a:off x="1879601" y="2357438"/>
              <a:ext cx="1311275" cy="1593850"/>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pic>
        <p:nvPicPr>
          <p:cNvPr id="7" name="Kuva 6">
            <a:extLst>
              <a:ext uri="{FF2B5EF4-FFF2-40B4-BE49-F238E27FC236}">
                <a16:creationId xmlns:a16="http://schemas.microsoft.com/office/drawing/2014/main" id="{6E7CD8E3-5719-2D6E-9077-59E176619B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237295">
            <a:off x="8826498" y="799720"/>
            <a:ext cx="1890752" cy="1722880"/>
          </a:xfrm>
          <a:prstGeom prst="rect">
            <a:avLst/>
          </a:prstGeom>
        </p:spPr>
      </p:pic>
      <p:pic>
        <p:nvPicPr>
          <p:cNvPr id="11" name="Kuva 10">
            <a:extLst>
              <a:ext uri="{FF2B5EF4-FFF2-40B4-BE49-F238E27FC236}">
                <a16:creationId xmlns:a16="http://schemas.microsoft.com/office/drawing/2014/main" id="{3CFF31D8-B012-BA20-F529-CC8EDA63BC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75308" y="4166428"/>
            <a:ext cx="1994717" cy="2005309"/>
          </a:xfrm>
          <a:prstGeom prst="rect">
            <a:avLst/>
          </a:prstGeom>
        </p:spPr>
      </p:pic>
      <p:pic>
        <p:nvPicPr>
          <p:cNvPr id="13" name="Kuva 12">
            <a:extLst>
              <a:ext uri="{FF2B5EF4-FFF2-40B4-BE49-F238E27FC236}">
                <a16:creationId xmlns:a16="http://schemas.microsoft.com/office/drawing/2014/main" id="{0388CED6-2798-CA3E-8C53-711A9AA0563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1405137" flipH="1">
            <a:off x="6320415" y="4316548"/>
            <a:ext cx="1899948" cy="1335027"/>
          </a:xfrm>
          <a:prstGeom prst="rect">
            <a:avLst/>
          </a:prstGeom>
        </p:spPr>
      </p:pic>
      <p:pic>
        <p:nvPicPr>
          <p:cNvPr id="15" name="Kuva 14">
            <a:extLst>
              <a:ext uri="{FF2B5EF4-FFF2-40B4-BE49-F238E27FC236}">
                <a16:creationId xmlns:a16="http://schemas.microsoft.com/office/drawing/2014/main" id="{33B52ACB-51AA-3DD2-769C-10C37C22CB7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flipH="1">
            <a:off x="5894975" y="1639248"/>
            <a:ext cx="3862141" cy="2065360"/>
          </a:xfrm>
          <a:prstGeom prst="rect">
            <a:avLst/>
          </a:prstGeom>
        </p:spPr>
      </p:pic>
      <p:pic>
        <p:nvPicPr>
          <p:cNvPr id="16" name="Google Shape;558;p12" descr="A picture containing text&#10;&#10;Description automatically generated">
            <a:extLst>
              <a:ext uri="{FF2B5EF4-FFF2-40B4-BE49-F238E27FC236}">
                <a16:creationId xmlns:a16="http://schemas.microsoft.com/office/drawing/2014/main" id="{2F37533E-7FE4-FAD0-4391-5BAFD1CCF29D}"/>
              </a:ext>
            </a:extLst>
          </p:cNvPr>
          <p:cNvPicPr preferRelativeResize="0"/>
          <p:nvPr/>
        </p:nvPicPr>
        <p:blipFill rotWithShape="1">
          <a:blip r:embed="rId7">
            <a:alphaModFix/>
          </a:blip>
          <a:srcRect/>
          <a:stretch/>
        </p:blipFill>
        <p:spPr>
          <a:xfrm>
            <a:off x="4911008" y="4792573"/>
            <a:ext cx="1632464" cy="1823497"/>
          </a:xfrm>
          <a:prstGeom prst="rect">
            <a:avLst/>
          </a:prstGeom>
          <a:noFill/>
          <a:ln>
            <a:noFill/>
          </a:ln>
        </p:spPr>
      </p:pic>
      <p:pic>
        <p:nvPicPr>
          <p:cNvPr id="18" name="Google Shape;514;p8" descr="A picture containing text&#10;&#10;Description automatically generated">
            <a:extLst>
              <a:ext uri="{FF2B5EF4-FFF2-40B4-BE49-F238E27FC236}">
                <a16:creationId xmlns:a16="http://schemas.microsoft.com/office/drawing/2014/main" id="{21322A1A-FCCD-6C66-822A-9D31F37CEEE4}"/>
              </a:ext>
            </a:extLst>
          </p:cNvPr>
          <p:cNvPicPr preferRelativeResize="0"/>
          <p:nvPr/>
        </p:nvPicPr>
        <p:blipFill rotWithShape="1">
          <a:blip r:embed="rId8">
            <a:alphaModFix/>
          </a:blip>
          <a:srcRect/>
          <a:stretch/>
        </p:blipFill>
        <p:spPr>
          <a:xfrm flipH="1">
            <a:off x="9402431" y="3107267"/>
            <a:ext cx="3075255" cy="3922425"/>
          </a:xfrm>
          <a:prstGeom prst="rect">
            <a:avLst/>
          </a:prstGeom>
          <a:noFill/>
          <a:ln>
            <a:noFill/>
          </a:ln>
        </p:spPr>
      </p:pic>
      <p:pic>
        <p:nvPicPr>
          <p:cNvPr id="9" name="Kuva 8">
            <a:extLst>
              <a:ext uri="{FF2B5EF4-FFF2-40B4-BE49-F238E27FC236}">
                <a16:creationId xmlns:a16="http://schemas.microsoft.com/office/drawing/2014/main" id="{7301C266-ACAD-C665-E12B-B0D64312580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167321" y="5402892"/>
            <a:ext cx="2388444" cy="16724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a:extLst>
            <a:ext uri="{FF2B5EF4-FFF2-40B4-BE49-F238E27FC236}">
              <a16:creationId xmlns:a16="http://schemas.microsoft.com/office/drawing/2014/main" id="{B2C9EC4D-A25C-4A1A-5A9A-F5774E64BB3C}"/>
            </a:ext>
          </a:extLst>
        </p:cNvPr>
        <p:cNvGrpSpPr/>
        <p:nvPr/>
      </p:nvGrpSpPr>
      <p:grpSpPr>
        <a:xfrm>
          <a:off x="0" y="0"/>
          <a:ext cx="0" cy="0"/>
          <a:chOff x="0" y="0"/>
          <a:chExt cx="0" cy="0"/>
        </a:xfrm>
      </p:grpSpPr>
      <p:sp>
        <p:nvSpPr>
          <p:cNvPr id="2" name="Google Shape;311;p31">
            <a:extLst>
              <a:ext uri="{FF2B5EF4-FFF2-40B4-BE49-F238E27FC236}">
                <a16:creationId xmlns:a16="http://schemas.microsoft.com/office/drawing/2014/main" id="{197AE869-89E2-99D8-0FB9-096D7C11336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lumMod val="9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 name="Ryhmä 4" descr="Lue ainakin tämä">
            <a:extLst>
              <a:ext uri="{FF2B5EF4-FFF2-40B4-BE49-F238E27FC236}">
                <a16:creationId xmlns:a16="http://schemas.microsoft.com/office/drawing/2014/main" id="{25C03D28-C259-9919-4791-538FF92DB540}"/>
              </a:ext>
            </a:extLst>
          </p:cNvPr>
          <p:cNvGrpSpPr/>
          <p:nvPr/>
        </p:nvGrpSpPr>
        <p:grpSpPr>
          <a:xfrm>
            <a:off x="10648093" y="198023"/>
            <a:ext cx="1412485" cy="870540"/>
            <a:chOff x="10648093" y="198023"/>
            <a:chExt cx="1412485" cy="870540"/>
          </a:xfrm>
        </p:grpSpPr>
        <p:sp>
          <p:nvSpPr>
            <p:cNvPr id="10" name="Google Shape;699;p43">
              <a:extLst>
                <a:ext uri="{FF2B5EF4-FFF2-40B4-BE49-F238E27FC236}">
                  <a16:creationId xmlns:a16="http://schemas.microsoft.com/office/drawing/2014/main" id="{FDFB37F6-35BE-4B2F-4430-691ED470B6AE}"/>
                </a:ext>
                <a:ext uri="{C183D7F6-B498-43B3-948B-1728B52AA6E4}">
                  <adec:decorative xmlns:adec="http://schemas.microsoft.com/office/drawing/2017/decorative" val="1"/>
                </a:ext>
              </a:extLst>
            </p:cNvPr>
            <p:cNvSpPr/>
            <p:nvPr/>
          </p:nvSpPr>
          <p:spPr>
            <a:xfrm rot="5597638">
              <a:off x="10919066" y="-72950"/>
              <a:ext cx="870540" cy="1412485"/>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700;p43">
              <a:extLst>
                <a:ext uri="{FF2B5EF4-FFF2-40B4-BE49-F238E27FC236}">
                  <a16:creationId xmlns:a16="http://schemas.microsoft.com/office/drawing/2014/main" id="{4BF6A7F8-2BAC-7B66-0446-8A55E5E88E9B}"/>
                </a:ext>
              </a:extLst>
            </p:cNvPr>
            <p:cNvSpPr txBox="1"/>
            <p:nvPr/>
          </p:nvSpPr>
          <p:spPr>
            <a:xfrm>
              <a:off x="10844174" y="361093"/>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Lue ainakin tämä</a:t>
              </a:r>
              <a:endParaRPr sz="1600" dirty="0"/>
            </a:p>
          </p:txBody>
        </p:sp>
      </p:grpSp>
      <p:sp>
        <p:nvSpPr>
          <p:cNvPr id="332" name="Google Shape;332;p32">
            <a:extLst>
              <a:ext uri="{FF2B5EF4-FFF2-40B4-BE49-F238E27FC236}">
                <a16:creationId xmlns:a16="http://schemas.microsoft.com/office/drawing/2014/main" id="{59FAC667-D24B-9D7F-84F1-05F329DCE3CE}"/>
              </a:ext>
            </a:extLst>
          </p:cNvPr>
          <p:cNvSpPr txBox="1">
            <a:spLocks noGrp="1"/>
          </p:cNvSpPr>
          <p:nvPr>
            <p:ph type="title" idx="4294967295"/>
          </p:nvPr>
        </p:nvSpPr>
        <p:spPr>
          <a:xfrm>
            <a:off x="457200" y="407988"/>
            <a:ext cx="11234700"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3600" b="0" dirty="0"/>
              <a:t>Suomessa toimivia dataekosysteemejä</a:t>
            </a:r>
            <a:endParaRPr lang="en-US" sz="3600" b="0" dirty="0"/>
          </a:p>
        </p:txBody>
      </p:sp>
      <p:pic>
        <p:nvPicPr>
          <p:cNvPr id="13" name="Google Shape;902;p52">
            <a:extLst>
              <a:ext uri="{FF2B5EF4-FFF2-40B4-BE49-F238E27FC236}">
                <a16:creationId xmlns:a16="http://schemas.microsoft.com/office/drawing/2014/main" id="{2CA2F604-B5F2-13AB-9D21-A1CC0C044BF0}"/>
              </a:ext>
              <a:ext uri="{C183D7F6-B498-43B3-948B-1728B52AA6E4}">
                <adec:decorative xmlns:adec="http://schemas.microsoft.com/office/drawing/2017/decorative" val="1"/>
              </a:ext>
            </a:extLst>
          </p:cNvPr>
          <p:cNvPicPr preferRelativeResize="0"/>
          <p:nvPr/>
        </p:nvPicPr>
        <p:blipFill rotWithShape="1">
          <a:blip r:embed="rId3">
            <a:alphaModFix/>
          </a:blip>
          <a:srcRect t="54565" r="24364" b="24882"/>
          <a:stretch>
            <a:fillRect/>
          </a:stretch>
        </p:blipFill>
        <p:spPr>
          <a:xfrm rot="10800000" flipH="1">
            <a:off x="7889413" y="2032292"/>
            <a:ext cx="4321936" cy="4872601"/>
          </a:xfrm>
          <a:prstGeom prst="rect">
            <a:avLst/>
          </a:prstGeom>
          <a:noFill/>
          <a:ln>
            <a:noFill/>
          </a:ln>
        </p:spPr>
      </p:pic>
      <p:grpSp>
        <p:nvGrpSpPr>
          <p:cNvPr id="15" name="Ryhmä 14">
            <a:extLst>
              <a:ext uri="{FF2B5EF4-FFF2-40B4-BE49-F238E27FC236}">
                <a16:creationId xmlns:a16="http://schemas.microsoft.com/office/drawing/2014/main" id="{037EC424-2724-3921-336B-442F17C0A26D}"/>
              </a:ext>
              <a:ext uri="{C183D7F6-B498-43B3-948B-1728B52AA6E4}">
                <adec:decorative xmlns:adec="http://schemas.microsoft.com/office/drawing/2017/decorative" val="1"/>
              </a:ext>
            </a:extLst>
          </p:cNvPr>
          <p:cNvGrpSpPr/>
          <p:nvPr/>
        </p:nvGrpSpPr>
        <p:grpSpPr>
          <a:xfrm>
            <a:off x="457200" y="1594658"/>
            <a:ext cx="10378567" cy="4162106"/>
            <a:chOff x="457200" y="1594658"/>
            <a:chExt cx="10378567" cy="4162106"/>
          </a:xfrm>
        </p:grpSpPr>
        <p:sp>
          <p:nvSpPr>
            <p:cNvPr id="4" name="Google Shape;695;p43">
              <a:extLst>
                <a:ext uri="{FF2B5EF4-FFF2-40B4-BE49-F238E27FC236}">
                  <a16:creationId xmlns:a16="http://schemas.microsoft.com/office/drawing/2014/main" id="{C0360277-C196-A4E5-3EA8-374A9F414135}"/>
                </a:ext>
                <a:ext uri="{C183D7F6-B498-43B3-948B-1728B52AA6E4}">
                  <adec:decorative xmlns:adec="http://schemas.microsoft.com/office/drawing/2017/decorative" val="1"/>
                </a:ext>
              </a:extLst>
            </p:cNvPr>
            <p:cNvSpPr/>
            <p:nvPr/>
          </p:nvSpPr>
          <p:spPr>
            <a:xfrm>
              <a:off x="8358881" y="1594658"/>
              <a:ext cx="2476886" cy="4162106"/>
            </a:xfrm>
            <a:prstGeom prst="roundRect">
              <a:avLst>
                <a:gd name="adj" fmla="val 509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 name="Google Shape;695;p43">
              <a:extLst>
                <a:ext uri="{FF2B5EF4-FFF2-40B4-BE49-F238E27FC236}">
                  <a16:creationId xmlns:a16="http://schemas.microsoft.com/office/drawing/2014/main" id="{B090C74F-A61D-BED8-F607-998C1652B71A}"/>
                </a:ext>
                <a:ext uri="{C183D7F6-B498-43B3-948B-1728B52AA6E4}">
                  <adec:decorative xmlns:adec="http://schemas.microsoft.com/office/drawing/2017/decorative" val="1"/>
                </a:ext>
              </a:extLst>
            </p:cNvPr>
            <p:cNvSpPr/>
            <p:nvPr/>
          </p:nvSpPr>
          <p:spPr>
            <a:xfrm>
              <a:off x="5723201" y="1594658"/>
              <a:ext cx="2476885" cy="4162106"/>
            </a:xfrm>
            <a:prstGeom prst="roundRect">
              <a:avLst>
                <a:gd name="adj" fmla="val 509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 name="Google Shape;695;p43">
              <a:extLst>
                <a:ext uri="{FF2B5EF4-FFF2-40B4-BE49-F238E27FC236}">
                  <a16:creationId xmlns:a16="http://schemas.microsoft.com/office/drawing/2014/main" id="{218E4017-6466-3CC3-8A59-83F35B45B255}"/>
                </a:ext>
                <a:ext uri="{C183D7F6-B498-43B3-948B-1728B52AA6E4}">
                  <adec:decorative xmlns:adec="http://schemas.microsoft.com/office/drawing/2017/decorative" val="1"/>
                </a:ext>
              </a:extLst>
            </p:cNvPr>
            <p:cNvSpPr/>
            <p:nvPr/>
          </p:nvSpPr>
          <p:spPr>
            <a:xfrm>
              <a:off x="3087522" y="1594658"/>
              <a:ext cx="2476884" cy="4162106"/>
            </a:xfrm>
            <a:prstGeom prst="roundRect">
              <a:avLst>
                <a:gd name="adj" fmla="val 509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 name="Google Shape;695;p43">
              <a:extLst>
                <a:ext uri="{FF2B5EF4-FFF2-40B4-BE49-F238E27FC236}">
                  <a16:creationId xmlns:a16="http://schemas.microsoft.com/office/drawing/2014/main" id="{2B076F13-357F-98EC-A4B6-52C6BDD9926D}"/>
                </a:ext>
                <a:ext uri="{C183D7F6-B498-43B3-948B-1728B52AA6E4}">
                  <adec:decorative xmlns:adec="http://schemas.microsoft.com/office/drawing/2017/decorative" val="1"/>
                </a:ext>
              </a:extLst>
            </p:cNvPr>
            <p:cNvSpPr/>
            <p:nvPr/>
          </p:nvSpPr>
          <p:spPr>
            <a:xfrm>
              <a:off x="457200" y="1594658"/>
              <a:ext cx="2471527" cy="4162106"/>
            </a:xfrm>
            <a:prstGeom prst="roundRect">
              <a:avLst>
                <a:gd name="adj" fmla="val 509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7" name="Google Shape;386;p34">
            <a:extLst>
              <a:ext uri="{FF2B5EF4-FFF2-40B4-BE49-F238E27FC236}">
                <a16:creationId xmlns:a16="http://schemas.microsoft.com/office/drawing/2014/main" id="{2DB252CD-1B14-8452-E796-8B2C7A5C85D9}"/>
              </a:ext>
            </a:extLst>
          </p:cNvPr>
          <p:cNvSpPr txBox="1"/>
          <p:nvPr/>
        </p:nvSpPr>
        <p:spPr>
          <a:xfrm>
            <a:off x="289711" y="1909075"/>
            <a:ext cx="2639016" cy="3200836"/>
          </a:xfrm>
          <a:prstGeom prst="rect">
            <a:avLst/>
          </a:prstGeom>
          <a:noFill/>
          <a:ln>
            <a:noFill/>
          </a:ln>
        </p:spPr>
        <p:txBody>
          <a:bodyPr spcFirstLastPara="1" wrap="square" lIns="121900" tIns="121900" rIns="121900" bIns="121900" anchor="t" anchorCtr="0">
            <a:spAutoFit/>
          </a:bodyPr>
          <a:lstStyle/>
          <a:p>
            <a:pPr marL="222250">
              <a:buClr>
                <a:schemeClr val="dk1"/>
              </a:buClr>
              <a:buSzPts val="1300"/>
            </a:pPr>
            <a:r>
              <a:rPr lang="fi-FI" sz="1600" b="1" err="1">
                <a:solidFill>
                  <a:schemeClr val="dk1"/>
                </a:solidFill>
              </a:rPr>
              <a:t>Location</a:t>
            </a:r>
            <a:r>
              <a:rPr lang="fi-FI" sz="1600" b="1">
                <a:solidFill>
                  <a:schemeClr val="dk1"/>
                </a:solidFill>
              </a:rPr>
              <a:t> Innovation </a:t>
            </a:r>
            <a:r>
              <a:rPr lang="fi-FI" sz="1600" b="1" err="1">
                <a:solidFill>
                  <a:schemeClr val="dk1"/>
                </a:solidFill>
              </a:rPr>
              <a:t>Hub</a:t>
            </a:r>
            <a:r>
              <a:rPr lang="fi-FI" sz="1600" b="1">
                <a:solidFill>
                  <a:schemeClr val="dk1"/>
                </a:solidFill>
              </a:rPr>
              <a:t> (LIH)</a:t>
            </a:r>
          </a:p>
          <a:p>
            <a:pPr marL="222250" lvl="0" algn="l" rtl="0">
              <a:spcBef>
                <a:spcPts val="0"/>
              </a:spcBef>
              <a:spcAft>
                <a:spcPts val="0"/>
              </a:spcAft>
              <a:buClr>
                <a:schemeClr val="dk1"/>
              </a:buClr>
              <a:buSzPts val="1300"/>
            </a:pPr>
            <a:endParaRPr lang="fi-FI" sz="1600" b="1">
              <a:solidFill>
                <a:schemeClr val="dk1"/>
              </a:solidFill>
            </a:endParaRPr>
          </a:p>
          <a:p>
            <a:pPr marL="222250" lvl="0" algn="l" rtl="0">
              <a:spcBef>
                <a:spcPts val="0"/>
              </a:spcBef>
              <a:spcAft>
                <a:spcPts val="0"/>
              </a:spcAft>
              <a:buClr>
                <a:schemeClr val="dk1"/>
              </a:buClr>
              <a:buSzPts val="1300"/>
            </a:pPr>
            <a:r>
              <a:rPr lang="fi-FI" sz="1600">
                <a:solidFill>
                  <a:schemeClr val="dk1"/>
                </a:solidFill>
              </a:rPr>
              <a:t>Maanmittauslaitoksen koordinoima ekosysteemi, joka auttaa jäseniään kehittämään toimintaansa sijaintitietoa jakamalla ja hyödyntämällä.</a:t>
            </a:r>
            <a:endParaRPr sz="1600">
              <a:solidFill>
                <a:schemeClr val="dk1"/>
              </a:solidFill>
            </a:endParaRPr>
          </a:p>
          <a:p>
            <a:pPr marL="0" lvl="0" indent="0" algn="l" rtl="0">
              <a:spcBef>
                <a:spcPts val="0"/>
              </a:spcBef>
              <a:spcAft>
                <a:spcPts val="0"/>
              </a:spcAft>
              <a:buNone/>
            </a:pPr>
            <a:endParaRPr sz="1600">
              <a:solidFill>
                <a:schemeClr val="dk1"/>
              </a:solidFill>
            </a:endParaRPr>
          </a:p>
        </p:txBody>
      </p:sp>
      <p:sp>
        <p:nvSpPr>
          <p:cNvPr id="8" name="Google Shape;386;p34">
            <a:extLst>
              <a:ext uri="{FF2B5EF4-FFF2-40B4-BE49-F238E27FC236}">
                <a16:creationId xmlns:a16="http://schemas.microsoft.com/office/drawing/2014/main" id="{FD180D9E-BA2D-CABA-B285-F004D0159997}"/>
              </a:ext>
            </a:extLst>
          </p:cNvPr>
          <p:cNvSpPr txBox="1"/>
          <p:nvPr/>
        </p:nvSpPr>
        <p:spPr>
          <a:xfrm>
            <a:off x="2913343" y="1909075"/>
            <a:ext cx="2639016" cy="3200836"/>
          </a:xfrm>
          <a:prstGeom prst="rect">
            <a:avLst/>
          </a:prstGeom>
          <a:noFill/>
          <a:ln>
            <a:noFill/>
          </a:ln>
        </p:spPr>
        <p:txBody>
          <a:bodyPr spcFirstLastPara="1" wrap="square" lIns="121900" tIns="121900" rIns="121900" bIns="121900" anchor="t" anchorCtr="0">
            <a:spAutoFit/>
          </a:bodyPr>
          <a:lstStyle/>
          <a:p>
            <a:pPr marL="222250" lvl="0" algn="l" rtl="0">
              <a:spcBef>
                <a:spcPts val="0"/>
              </a:spcBef>
              <a:spcAft>
                <a:spcPts val="0"/>
              </a:spcAft>
              <a:buClr>
                <a:schemeClr val="dk1"/>
              </a:buClr>
              <a:buSzPts val="1300"/>
            </a:pPr>
            <a:r>
              <a:rPr lang="fi-FI" sz="1600" b="1">
                <a:solidFill>
                  <a:schemeClr val="dk1"/>
                </a:solidFill>
              </a:rPr>
              <a:t>Yrityksen digitalous</a:t>
            </a:r>
          </a:p>
          <a:p>
            <a:pPr marL="222250" lvl="0" algn="l" rtl="0">
              <a:spcBef>
                <a:spcPts val="0"/>
              </a:spcBef>
              <a:spcAft>
                <a:spcPts val="0"/>
              </a:spcAft>
              <a:buClr>
                <a:schemeClr val="dk1"/>
              </a:buClr>
              <a:buSzPts val="1300"/>
            </a:pPr>
            <a:endParaRPr lang="fi-FI" sz="1600" b="1">
              <a:solidFill>
                <a:schemeClr val="dk1"/>
              </a:solidFill>
            </a:endParaRPr>
          </a:p>
          <a:p>
            <a:pPr marL="222250" lvl="0" algn="l" rtl="0">
              <a:spcBef>
                <a:spcPts val="0"/>
              </a:spcBef>
              <a:spcAft>
                <a:spcPts val="0"/>
              </a:spcAft>
              <a:buClr>
                <a:schemeClr val="dk1"/>
              </a:buClr>
              <a:buSzPts val="1300"/>
            </a:pPr>
            <a:r>
              <a:rPr lang="fi-FI" sz="1600">
                <a:solidFill>
                  <a:schemeClr val="dk1"/>
                </a:solidFill>
              </a:rPr>
              <a:t>Patentti- ja rekisterihallituksen (PRH) koordinoima ekosysteemi, jossa sujuvoitetaan yritysten talousdatan käyttöä ja vähennetään hallinnollista taakkaa automatisoimalla tietojen siirtoa.</a:t>
            </a:r>
          </a:p>
        </p:txBody>
      </p:sp>
      <p:sp>
        <p:nvSpPr>
          <p:cNvPr id="18" name="Google Shape;386;p34">
            <a:extLst>
              <a:ext uri="{FF2B5EF4-FFF2-40B4-BE49-F238E27FC236}">
                <a16:creationId xmlns:a16="http://schemas.microsoft.com/office/drawing/2014/main" id="{EB39F3EB-CE68-B3BD-4362-4DFD0B871AFC}"/>
              </a:ext>
            </a:extLst>
          </p:cNvPr>
          <p:cNvSpPr txBox="1"/>
          <p:nvPr/>
        </p:nvSpPr>
        <p:spPr>
          <a:xfrm>
            <a:off x="5556700" y="1909075"/>
            <a:ext cx="2639016" cy="2708393"/>
          </a:xfrm>
          <a:prstGeom prst="rect">
            <a:avLst/>
          </a:prstGeom>
          <a:noFill/>
          <a:ln>
            <a:noFill/>
          </a:ln>
        </p:spPr>
        <p:txBody>
          <a:bodyPr spcFirstLastPara="1" wrap="square" lIns="121900" tIns="121900" rIns="121900" bIns="121900" anchor="t" anchorCtr="0">
            <a:spAutoFit/>
          </a:bodyPr>
          <a:lstStyle/>
          <a:p>
            <a:pPr marL="222250" lvl="0" algn="l" rtl="0">
              <a:spcBef>
                <a:spcPts val="0"/>
              </a:spcBef>
              <a:spcAft>
                <a:spcPts val="0"/>
              </a:spcAft>
              <a:buClr>
                <a:schemeClr val="dk1"/>
              </a:buClr>
              <a:buSzPts val="1300"/>
            </a:pPr>
            <a:r>
              <a:rPr lang="fi-FI" sz="1600" b="1" err="1">
                <a:solidFill>
                  <a:schemeClr val="dk1"/>
                </a:solidFill>
              </a:rPr>
              <a:t>HealthHub</a:t>
            </a:r>
            <a:r>
              <a:rPr lang="fi-FI" sz="1600" b="1">
                <a:solidFill>
                  <a:schemeClr val="dk1"/>
                </a:solidFill>
              </a:rPr>
              <a:t> Finland</a:t>
            </a:r>
          </a:p>
          <a:p>
            <a:pPr marL="222250" lvl="0" algn="l" rtl="0">
              <a:spcBef>
                <a:spcPts val="0"/>
              </a:spcBef>
              <a:spcAft>
                <a:spcPts val="0"/>
              </a:spcAft>
              <a:buClr>
                <a:schemeClr val="dk1"/>
              </a:buClr>
              <a:buSzPts val="1300"/>
            </a:pPr>
            <a:endParaRPr lang="fi-FI" sz="1600" b="1">
              <a:solidFill>
                <a:schemeClr val="dk1"/>
              </a:solidFill>
            </a:endParaRPr>
          </a:p>
          <a:p>
            <a:pPr marL="222250" lvl="0" algn="l" rtl="0">
              <a:spcBef>
                <a:spcPts val="0"/>
              </a:spcBef>
              <a:spcAft>
                <a:spcPts val="0"/>
              </a:spcAft>
              <a:buClr>
                <a:schemeClr val="dk1"/>
              </a:buClr>
              <a:buSzPts val="1300"/>
            </a:pPr>
            <a:r>
              <a:rPr lang="fi-FI" sz="1600" err="1">
                <a:solidFill>
                  <a:schemeClr val="dk1"/>
                </a:solidFill>
              </a:rPr>
              <a:t>HealthHub</a:t>
            </a:r>
            <a:r>
              <a:rPr lang="fi-FI" sz="1600">
                <a:solidFill>
                  <a:schemeClr val="dk1"/>
                </a:solidFill>
              </a:rPr>
              <a:t> Finland pyrkii tuomaan yhteen terveysalan toimijoita ihmisten terveyttä ja hyvinvointia luovien innovatiivisten ratkaisujen kehittämiseksi.</a:t>
            </a:r>
            <a:endParaRPr sz="1600">
              <a:solidFill>
                <a:schemeClr val="dk1"/>
              </a:solidFill>
            </a:endParaRPr>
          </a:p>
        </p:txBody>
      </p:sp>
      <p:sp>
        <p:nvSpPr>
          <p:cNvPr id="3" name="Google Shape;386;p34">
            <a:extLst>
              <a:ext uri="{FF2B5EF4-FFF2-40B4-BE49-F238E27FC236}">
                <a16:creationId xmlns:a16="http://schemas.microsoft.com/office/drawing/2014/main" id="{5B8CBFE4-3E28-F974-47B9-2CB2026D605A}"/>
              </a:ext>
            </a:extLst>
          </p:cNvPr>
          <p:cNvSpPr txBox="1"/>
          <p:nvPr/>
        </p:nvSpPr>
        <p:spPr>
          <a:xfrm>
            <a:off x="8269576" y="1909075"/>
            <a:ext cx="2476886" cy="3200836"/>
          </a:xfrm>
          <a:prstGeom prst="rect">
            <a:avLst/>
          </a:prstGeom>
          <a:noFill/>
          <a:ln>
            <a:noFill/>
          </a:ln>
        </p:spPr>
        <p:txBody>
          <a:bodyPr spcFirstLastPara="1" wrap="square" lIns="121900" tIns="121900" rIns="121900" bIns="121900" anchor="t" anchorCtr="0">
            <a:spAutoFit/>
          </a:bodyPr>
          <a:lstStyle/>
          <a:p>
            <a:pPr marL="222250" lvl="0" algn="l" rtl="0">
              <a:spcBef>
                <a:spcPts val="0"/>
              </a:spcBef>
              <a:spcAft>
                <a:spcPts val="0"/>
              </a:spcAft>
              <a:buClr>
                <a:schemeClr val="dk1"/>
              </a:buClr>
              <a:buSzPts val="1300"/>
            </a:pPr>
            <a:r>
              <a:rPr lang="fi-FI" sz="1600" b="1">
                <a:solidFill>
                  <a:schemeClr val="dk1"/>
                </a:solidFill>
              </a:rPr>
              <a:t>Liikenteen dataekosysteemi</a:t>
            </a:r>
          </a:p>
          <a:p>
            <a:pPr marL="222250">
              <a:buClr>
                <a:schemeClr val="dk1"/>
              </a:buClr>
              <a:buSzPts val="1300"/>
            </a:pPr>
            <a:br>
              <a:rPr lang="fi-FI" sz="1600"/>
            </a:br>
            <a:r>
              <a:rPr lang="fi-FI" sz="1600" err="1">
                <a:solidFill>
                  <a:schemeClr val="dk1"/>
                </a:solidFill>
              </a:rPr>
              <a:t>Fintrafficin</a:t>
            </a:r>
            <a:r>
              <a:rPr lang="fi-FI" sz="1600">
                <a:solidFill>
                  <a:schemeClr val="dk1"/>
                </a:solidFill>
              </a:rPr>
              <a:t> orkestroima yli 200 organisaation ekosysteemi, jossa jaetaan liikenteeseen liittyvää tietoa ja pyritään mm. sujuvoittamaan matkaketjuja.</a:t>
            </a:r>
            <a:endParaRPr sz="1600">
              <a:solidFill>
                <a:schemeClr val="dk1"/>
              </a:solidFill>
            </a:endParaRPr>
          </a:p>
        </p:txBody>
      </p:sp>
      <p:grpSp>
        <p:nvGrpSpPr>
          <p:cNvPr id="6" name="Ryhmä 5" descr="Kuva joka sisältää bussin ja bussipysäkin">
            <a:extLst>
              <a:ext uri="{FF2B5EF4-FFF2-40B4-BE49-F238E27FC236}">
                <a16:creationId xmlns:a16="http://schemas.microsoft.com/office/drawing/2014/main" id="{6C0BC2FB-2F8C-DA54-5CFE-3B3289162418}"/>
              </a:ext>
            </a:extLst>
          </p:cNvPr>
          <p:cNvGrpSpPr/>
          <p:nvPr/>
        </p:nvGrpSpPr>
        <p:grpSpPr>
          <a:xfrm>
            <a:off x="6646942" y="4333460"/>
            <a:ext cx="5337032" cy="2169065"/>
            <a:chOff x="6646942" y="4333460"/>
            <a:chExt cx="5337032" cy="2169065"/>
          </a:xfrm>
        </p:grpSpPr>
        <p:pic>
          <p:nvPicPr>
            <p:cNvPr id="11" name="Google Shape;655;p20" descr="A picture containing text&#10;&#10;Description automatically generated">
              <a:extLst>
                <a:ext uri="{FF2B5EF4-FFF2-40B4-BE49-F238E27FC236}">
                  <a16:creationId xmlns:a16="http://schemas.microsoft.com/office/drawing/2014/main" id="{7CE5CDC3-2D7F-2103-9D20-BA250A1C3238}"/>
                </a:ext>
              </a:extLst>
            </p:cNvPr>
            <p:cNvPicPr preferRelativeResize="0"/>
            <p:nvPr/>
          </p:nvPicPr>
          <p:blipFill rotWithShape="1">
            <a:blip r:embed="rId4">
              <a:alphaModFix/>
            </a:blip>
            <a:srcRect/>
            <a:stretch/>
          </p:blipFill>
          <p:spPr>
            <a:xfrm>
              <a:off x="6646942" y="5371360"/>
              <a:ext cx="2411348" cy="1131165"/>
            </a:xfrm>
            <a:prstGeom prst="rect">
              <a:avLst/>
            </a:prstGeom>
            <a:noFill/>
            <a:ln>
              <a:noFill/>
            </a:ln>
          </p:spPr>
        </p:pic>
        <p:pic>
          <p:nvPicPr>
            <p:cNvPr id="9" name="Google Shape;531;p10" descr="A picture containing graphical user interface&#10;&#10;Description automatically generated">
              <a:extLst>
                <a:ext uri="{FF2B5EF4-FFF2-40B4-BE49-F238E27FC236}">
                  <a16:creationId xmlns:a16="http://schemas.microsoft.com/office/drawing/2014/main" id="{ADD23C23-177A-A315-7722-0530DA73B4CB}"/>
                </a:ext>
              </a:extLst>
            </p:cNvPr>
            <p:cNvPicPr preferRelativeResize="0"/>
            <p:nvPr/>
          </p:nvPicPr>
          <p:blipFill rotWithShape="1">
            <a:blip r:embed="rId5">
              <a:alphaModFix/>
            </a:blip>
            <a:srcRect/>
            <a:stretch/>
          </p:blipFill>
          <p:spPr>
            <a:xfrm>
              <a:off x="10140826" y="4333460"/>
              <a:ext cx="1843148" cy="2074685"/>
            </a:xfrm>
            <a:prstGeom prst="rect">
              <a:avLst/>
            </a:prstGeom>
            <a:noFill/>
            <a:ln>
              <a:noFill/>
            </a:ln>
          </p:spPr>
        </p:pic>
      </p:grpSp>
    </p:spTree>
    <p:extLst>
      <p:ext uri="{BB962C8B-B14F-4D97-AF65-F5344CB8AC3E}">
        <p14:creationId xmlns:p14="http://schemas.microsoft.com/office/powerpoint/2010/main" val="82010076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902;p52">
            <a:extLst>
              <a:ext uri="{FF2B5EF4-FFF2-40B4-BE49-F238E27FC236}">
                <a16:creationId xmlns:a16="http://schemas.microsoft.com/office/drawing/2014/main" id="{9ED289F2-F314-17B9-2D94-8F379206F658}"/>
              </a:ext>
              <a:ext uri="{C183D7F6-B498-43B3-948B-1728B52AA6E4}">
                <adec:decorative xmlns:adec="http://schemas.microsoft.com/office/drawing/2017/decorative" val="1"/>
              </a:ext>
            </a:extLst>
          </p:cNvPr>
          <p:cNvPicPr preferRelativeResize="0"/>
          <p:nvPr/>
        </p:nvPicPr>
        <p:blipFill rotWithShape="1">
          <a:blip r:embed="rId3">
            <a:alphaModFix/>
          </a:blip>
          <a:srcRect t="33074" r="24702" b="45354"/>
          <a:stretch>
            <a:fillRect/>
          </a:stretch>
        </p:blipFill>
        <p:spPr>
          <a:xfrm rot="10800000" flipH="1">
            <a:off x="7889413" y="-1"/>
            <a:ext cx="4302588" cy="5114226"/>
          </a:xfrm>
          <a:prstGeom prst="rect">
            <a:avLst/>
          </a:prstGeom>
          <a:noFill/>
          <a:ln>
            <a:noFill/>
          </a:ln>
        </p:spPr>
      </p:pic>
      <p:sp>
        <p:nvSpPr>
          <p:cNvPr id="313" name="Google Shape;313;p31">
            <a:extLst>
              <a:ext uri="{C183D7F6-B498-43B3-948B-1728B52AA6E4}">
                <adec:decorative xmlns:adec="http://schemas.microsoft.com/office/drawing/2017/decorative" val="1"/>
              </a:ext>
            </a:extLst>
          </p:cNvPr>
          <p:cNvSpPr/>
          <p:nvPr/>
        </p:nvSpPr>
        <p:spPr>
          <a:xfrm>
            <a:off x="5969000" y="1016559"/>
            <a:ext cx="5706533" cy="50281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 name="Ryhmä 5">
            <a:extLst>
              <a:ext uri="{FF2B5EF4-FFF2-40B4-BE49-F238E27FC236}">
                <a16:creationId xmlns:a16="http://schemas.microsoft.com/office/drawing/2014/main" id="{892A2008-A6D3-97EC-F0BA-99DA17FCE494}"/>
              </a:ext>
              <a:ext uri="{C183D7F6-B498-43B3-948B-1728B52AA6E4}">
                <adec:decorative xmlns:adec="http://schemas.microsoft.com/office/drawing/2017/decorative" val="1"/>
              </a:ext>
            </a:extLst>
          </p:cNvPr>
          <p:cNvGrpSpPr/>
          <p:nvPr/>
        </p:nvGrpSpPr>
        <p:grpSpPr>
          <a:xfrm>
            <a:off x="6449406" y="2677058"/>
            <a:ext cx="144000" cy="2524618"/>
            <a:chOff x="6449406" y="2677058"/>
            <a:chExt cx="144000" cy="2524618"/>
          </a:xfrm>
        </p:grpSpPr>
        <p:sp>
          <p:nvSpPr>
            <p:cNvPr id="316" name="Google Shape;316;p31">
              <a:extLst>
                <a:ext uri="{C183D7F6-B498-43B3-948B-1728B52AA6E4}">
                  <adec:decorative xmlns:adec="http://schemas.microsoft.com/office/drawing/2017/decorative" val="1"/>
                </a:ext>
              </a:extLst>
            </p:cNvPr>
            <p:cNvSpPr txBox="1"/>
            <p:nvPr/>
          </p:nvSpPr>
          <p:spPr>
            <a:xfrm>
              <a:off x="6449406" y="3064663"/>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317" name="Google Shape;317;p31">
              <a:extLst>
                <a:ext uri="{C183D7F6-B498-43B3-948B-1728B52AA6E4}">
                  <adec:decorative xmlns:adec="http://schemas.microsoft.com/office/drawing/2017/decorative" val="1"/>
                </a:ext>
              </a:extLst>
            </p:cNvPr>
            <p:cNvSpPr txBox="1"/>
            <p:nvPr/>
          </p:nvSpPr>
          <p:spPr>
            <a:xfrm>
              <a:off x="6449406" y="3405134"/>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319" name="Google Shape;319;p31">
              <a:extLst>
                <a:ext uri="{C183D7F6-B498-43B3-948B-1728B52AA6E4}">
                  <adec:decorative xmlns:adec="http://schemas.microsoft.com/office/drawing/2017/decorative" val="1"/>
                </a:ext>
              </a:extLst>
            </p:cNvPr>
            <p:cNvSpPr txBox="1"/>
            <p:nvPr/>
          </p:nvSpPr>
          <p:spPr>
            <a:xfrm>
              <a:off x="6449406" y="4321746"/>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318" name="Google Shape;318;p31">
              <a:extLst>
                <a:ext uri="{C183D7F6-B498-43B3-948B-1728B52AA6E4}">
                  <adec:decorative xmlns:adec="http://schemas.microsoft.com/office/drawing/2017/decorative" val="1"/>
                </a:ext>
              </a:extLst>
            </p:cNvPr>
            <p:cNvSpPr txBox="1"/>
            <p:nvPr/>
          </p:nvSpPr>
          <p:spPr>
            <a:xfrm>
              <a:off x="6449406" y="3816306"/>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321" name="Google Shape;321;p31">
              <a:extLst>
                <a:ext uri="{C183D7F6-B498-43B3-948B-1728B52AA6E4}">
                  <adec:decorative xmlns:adec="http://schemas.microsoft.com/office/drawing/2017/decorative" val="1"/>
                </a:ext>
              </a:extLst>
            </p:cNvPr>
            <p:cNvSpPr txBox="1"/>
            <p:nvPr/>
          </p:nvSpPr>
          <p:spPr>
            <a:xfrm>
              <a:off x="6449406" y="4677928"/>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322" name="Google Shape;322;p31">
              <a:extLst>
                <a:ext uri="{C183D7F6-B498-43B3-948B-1728B52AA6E4}">
                  <adec:decorative xmlns:adec="http://schemas.microsoft.com/office/drawing/2017/decorative" val="1"/>
                </a:ext>
              </a:extLst>
            </p:cNvPr>
            <p:cNvSpPr txBox="1"/>
            <p:nvPr/>
          </p:nvSpPr>
          <p:spPr>
            <a:xfrm>
              <a:off x="6449406" y="5057676"/>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324" name="Google Shape;324;p31">
              <a:extLst>
                <a:ext uri="{C183D7F6-B498-43B3-948B-1728B52AA6E4}">
                  <adec:decorative xmlns:adec="http://schemas.microsoft.com/office/drawing/2017/decorative" val="1"/>
                </a:ext>
              </a:extLst>
            </p:cNvPr>
            <p:cNvSpPr txBox="1"/>
            <p:nvPr/>
          </p:nvSpPr>
          <p:spPr>
            <a:xfrm>
              <a:off x="6449406" y="2677058"/>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grpSp>
      <p:grpSp>
        <p:nvGrpSpPr>
          <p:cNvPr id="4" name="Ryhmä 3" descr="Lue ainakin tämä">
            <a:extLst>
              <a:ext uri="{FF2B5EF4-FFF2-40B4-BE49-F238E27FC236}">
                <a16:creationId xmlns:a16="http://schemas.microsoft.com/office/drawing/2014/main" id="{83E43C44-E280-131B-17E4-3855A5057286}"/>
              </a:ext>
            </a:extLst>
          </p:cNvPr>
          <p:cNvGrpSpPr/>
          <p:nvPr/>
        </p:nvGrpSpPr>
        <p:grpSpPr>
          <a:xfrm>
            <a:off x="10648093" y="198023"/>
            <a:ext cx="1412485" cy="870540"/>
            <a:chOff x="10648093" y="198023"/>
            <a:chExt cx="1412485" cy="870540"/>
          </a:xfrm>
        </p:grpSpPr>
        <p:sp>
          <p:nvSpPr>
            <p:cNvPr id="2" name="Google Shape;699;p43">
              <a:extLst>
                <a:ext uri="{FF2B5EF4-FFF2-40B4-BE49-F238E27FC236}">
                  <a16:creationId xmlns:a16="http://schemas.microsoft.com/office/drawing/2014/main" id="{7FA48BB5-6A9A-F89D-E59A-3806B2E5FAF3}"/>
                </a:ext>
                <a:ext uri="{C183D7F6-B498-43B3-948B-1728B52AA6E4}">
                  <adec:decorative xmlns:adec="http://schemas.microsoft.com/office/drawing/2017/decorative" val="1"/>
                </a:ext>
              </a:extLst>
            </p:cNvPr>
            <p:cNvSpPr/>
            <p:nvPr/>
          </p:nvSpPr>
          <p:spPr>
            <a:xfrm rot="5597638">
              <a:off x="10919066" y="-72950"/>
              <a:ext cx="870540" cy="1412485"/>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Google Shape;700;p43">
              <a:extLst>
                <a:ext uri="{FF2B5EF4-FFF2-40B4-BE49-F238E27FC236}">
                  <a16:creationId xmlns:a16="http://schemas.microsoft.com/office/drawing/2014/main" id="{25E94120-7D9B-2BC7-9666-4CDDD91386E8}"/>
                </a:ext>
              </a:extLst>
            </p:cNvPr>
            <p:cNvSpPr txBox="1"/>
            <p:nvPr/>
          </p:nvSpPr>
          <p:spPr>
            <a:xfrm>
              <a:off x="10844174" y="361093"/>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Lue ainakin tämä</a:t>
              </a:r>
              <a:endParaRPr sz="1600" dirty="0"/>
            </a:p>
          </p:txBody>
        </p:sp>
      </p:grpSp>
      <p:sp>
        <p:nvSpPr>
          <p:cNvPr id="314" name="Google Shape;314;p31"/>
          <p:cNvSpPr txBox="1">
            <a:spLocks noGrp="1"/>
          </p:cNvSpPr>
          <p:nvPr>
            <p:ph type="title" idx="4294967295"/>
          </p:nvPr>
        </p:nvSpPr>
        <p:spPr>
          <a:xfrm>
            <a:off x="1020650" y="1370168"/>
            <a:ext cx="4509812" cy="3933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3600" b="0" dirty="0">
                <a:solidFill>
                  <a:srgbClr val="000000"/>
                </a:solidFill>
              </a:rPr>
              <a:t>Tunnistatko työstäsi haasteen, jota kannattaisi ratkaista toisten toimijoiden kanssa dataa hyödyntäen?</a:t>
            </a:r>
            <a:endParaRPr sz="3600" b="0" dirty="0">
              <a:solidFill>
                <a:srgbClr val="000000"/>
              </a:solidFill>
            </a:endParaRPr>
          </a:p>
          <a:p>
            <a:pPr marL="0" lvl="0" indent="0" algn="l" rtl="0">
              <a:spcBef>
                <a:spcPts val="0"/>
              </a:spcBef>
              <a:spcAft>
                <a:spcPts val="0"/>
              </a:spcAft>
              <a:buClr>
                <a:schemeClr val="dk1"/>
              </a:buClr>
              <a:buSzPts val="1100"/>
              <a:buFont typeface="Arial"/>
              <a:buNone/>
            </a:pPr>
            <a:endParaRPr sz="3600" dirty="0">
              <a:solidFill>
                <a:srgbClr val="000000"/>
              </a:solidFill>
            </a:endParaRPr>
          </a:p>
          <a:p>
            <a:pPr marL="0" lvl="0" indent="0" algn="l" rtl="0">
              <a:lnSpc>
                <a:spcPct val="90000"/>
              </a:lnSpc>
              <a:spcBef>
                <a:spcPts val="0"/>
              </a:spcBef>
              <a:spcAft>
                <a:spcPts val="0"/>
              </a:spcAft>
              <a:buNone/>
            </a:pPr>
            <a:endParaRPr sz="3600" dirty="0">
              <a:solidFill>
                <a:srgbClr val="000000"/>
              </a:solidFill>
            </a:endParaRPr>
          </a:p>
        </p:txBody>
      </p:sp>
      <p:sp>
        <p:nvSpPr>
          <p:cNvPr id="323" name="Google Shape;323;p31"/>
          <p:cNvSpPr txBox="1"/>
          <p:nvPr/>
        </p:nvSpPr>
        <p:spPr>
          <a:xfrm>
            <a:off x="6593406" y="1481875"/>
            <a:ext cx="4447128"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i-FI" sz="1800" b="1">
                <a:solidFill>
                  <a:schemeClr val="dk1"/>
                </a:solidFill>
              </a:rPr>
              <a:t>Tästä käsikirjasta voi olla hyötyä </a:t>
            </a:r>
            <a:r>
              <a:rPr lang="fi-FI" sz="1800" b="1">
                <a:solidFill>
                  <a:schemeClr val="dk1"/>
                </a:solidFill>
                <a:latin typeface="Arial"/>
                <a:ea typeface="Arial"/>
                <a:cs typeface="Arial"/>
                <a:sym typeface="Arial"/>
              </a:rPr>
              <a:t>haasteissa</a:t>
            </a:r>
            <a:r>
              <a:rPr lang="fi-FI" sz="1800" b="1">
                <a:solidFill>
                  <a:schemeClr val="dk1"/>
                </a:solidFill>
              </a:rPr>
              <a:t>, joissa on</a:t>
            </a:r>
            <a:r>
              <a:rPr lang="fi-FI" sz="1800" b="1">
                <a:solidFill>
                  <a:schemeClr val="dk1"/>
                </a:solidFill>
                <a:latin typeface="Arial"/>
                <a:ea typeface="Arial"/>
                <a:cs typeface="Arial"/>
                <a:sym typeface="Arial"/>
              </a:rPr>
              <a:t> seuraavia piirteitä:</a:t>
            </a:r>
            <a:endParaRPr sz="1800" b="1">
              <a:solidFill>
                <a:schemeClr val="dk1"/>
              </a:solidFill>
              <a:latin typeface="Arial"/>
              <a:ea typeface="Arial"/>
              <a:cs typeface="Arial"/>
              <a:sym typeface="Arial"/>
            </a:endParaRPr>
          </a:p>
        </p:txBody>
      </p:sp>
      <p:sp>
        <p:nvSpPr>
          <p:cNvPr id="315" name="Google Shape;315;p31"/>
          <p:cNvSpPr txBox="1"/>
          <p:nvPr/>
        </p:nvSpPr>
        <p:spPr>
          <a:xfrm>
            <a:off x="6713412" y="2677058"/>
            <a:ext cx="4690848" cy="33598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fi-FI" sz="1200">
                <a:solidFill>
                  <a:schemeClr val="dk1"/>
                </a:solidFill>
              </a:rPr>
              <a:t>Ratkottava o</a:t>
            </a:r>
            <a:r>
              <a:rPr lang="fi-FI" sz="1200" b="0">
                <a:solidFill>
                  <a:schemeClr val="dk1"/>
                </a:solidFill>
                <a:latin typeface="Arial"/>
                <a:ea typeface="Arial"/>
                <a:cs typeface="Arial"/>
                <a:sym typeface="Arial"/>
              </a:rPr>
              <a:t>ngelma ei rajaudu vain oman organisaation toimintaan.</a:t>
            </a:r>
            <a:endParaRPr lang="fi-FI" sz="1200">
              <a:solidFill>
                <a:schemeClr val="dk1"/>
              </a:solidFill>
            </a:endParaRPr>
          </a:p>
          <a:p>
            <a:pPr marL="0" marR="0" lvl="0" indent="0" algn="l" rtl="0">
              <a:lnSpc>
                <a:spcPct val="100000"/>
              </a:lnSpc>
              <a:spcBef>
                <a:spcPts val="0"/>
              </a:spcBef>
              <a:spcAft>
                <a:spcPts val="0"/>
              </a:spcAft>
              <a:buNone/>
            </a:pP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0">
                <a:solidFill>
                  <a:schemeClr val="dk1"/>
                </a:solidFill>
                <a:latin typeface="Arial"/>
                <a:ea typeface="Arial"/>
                <a:cs typeface="Arial"/>
                <a:sym typeface="Arial"/>
              </a:rPr>
              <a:t>Ratkaisun löytyminen vaatii usean toimijan tietoa tai osaamista.</a:t>
            </a:r>
            <a:endParaRPr lang="fi-FI" sz="1200">
              <a:solidFill>
                <a:schemeClr val="dk1"/>
              </a:solidFill>
            </a:endParaRPr>
          </a:p>
          <a:p>
            <a:pPr marL="0" marR="0" lvl="0" indent="0" algn="l" rtl="0">
              <a:lnSpc>
                <a:spcPct val="100000"/>
              </a:lnSpc>
              <a:spcBef>
                <a:spcPts val="0"/>
              </a:spcBef>
              <a:spcAft>
                <a:spcPts val="0"/>
              </a:spcAft>
              <a:buNone/>
            </a:pP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0">
                <a:solidFill>
                  <a:schemeClr val="dk1"/>
                </a:solidFill>
                <a:latin typeface="Arial"/>
                <a:ea typeface="Arial"/>
                <a:cs typeface="Arial"/>
                <a:sym typeface="Arial"/>
              </a:rPr>
              <a:t>Kaikkea tarvittavaa dataa ei ole omassa käytössä.</a:t>
            </a:r>
            <a:endParaRPr lang="fi-FI" sz="1200">
              <a:solidFill>
                <a:schemeClr val="dk1"/>
              </a:solidFill>
            </a:endParaRPr>
          </a:p>
          <a:p>
            <a:pPr marL="0" marR="0" lvl="0" indent="0" algn="l" rtl="0">
              <a:lnSpc>
                <a:spcPct val="100000"/>
              </a:lnSpc>
              <a:spcBef>
                <a:spcPts val="0"/>
              </a:spcBef>
              <a:spcAft>
                <a:spcPts val="0"/>
              </a:spcAft>
              <a:buNone/>
            </a:pP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0">
                <a:solidFill>
                  <a:schemeClr val="dk1"/>
                </a:solidFill>
                <a:latin typeface="Arial"/>
                <a:ea typeface="Arial"/>
                <a:cs typeface="Arial"/>
                <a:sym typeface="Arial"/>
              </a:rPr>
              <a:t>Ei ole vielä tarkkaa kuvaa siitä, mitä tietoa tarvitaan ja miltä toimijoilta.</a:t>
            </a:r>
            <a:endParaRPr lang="fi-FI" sz="1200">
              <a:solidFill>
                <a:schemeClr val="dk1"/>
              </a:solidFill>
            </a:endParaRPr>
          </a:p>
          <a:p>
            <a:pPr marL="0" marR="0" lvl="0" indent="0" algn="l" rtl="0">
              <a:lnSpc>
                <a:spcPct val="100000"/>
              </a:lnSpc>
              <a:spcBef>
                <a:spcPts val="0"/>
              </a:spcBef>
              <a:spcAft>
                <a:spcPts val="0"/>
              </a:spcAft>
              <a:buNone/>
            </a:pP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0">
                <a:solidFill>
                  <a:schemeClr val="dk1"/>
                </a:solidFill>
                <a:latin typeface="Arial"/>
                <a:ea typeface="Arial"/>
                <a:cs typeface="Arial"/>
                <a:sym typeface="Arial"/>
              </a:rPr>
              <a:t>Mukaan tarvitaan toimijoita, joiden sitoutuminen </a:t>
            </a:r>
            <a:r>
              <a:rPr lang="fi-FI" sz="1200">
                <a:solidFill>
                  <a:schemeClr val="dk1"/>
                </a:solidFill>
              </a:rPr>
              <a:t>on</a:t>
            </a:r>
            <a:r>
              <a:rPr lang="fi-FI" sz="1200" b="0">
                <a:solidFill>
                  <a:schemeClr val="dk1"/>
                </a:solidFill>
                <a:latin typeface="Arial"/>
                <a:ea typeface="Arial"/>
                <a:cs typeface="Arial"/>
                <a:sym typeface="Arial"/>
              </a:rPr>
              <a:t> vielä epävarmaa.</a:t>
            </a:r>
            <a:endParaRPr lang="fi-FI" sz="1200">
              <a:solidFill>
                <a:schemeClr val="dk1"/>
              </a:solidFill>
            </a:endParaRPr>
          </a:p>
          <a:p>
            <a:pPr marL="0" marR="0" lvl="0" indent="0" algn="l" rtl="0">
              <a:lnSpc>
                <a:spcPct val="100000"/>
              </a:lnSpc>
              <a:spcBef>
                <a:spcPts val="0"/>
              </a:spcBef>
              <a:spcAft>
                <a:spcPts val="0"/>
              </a:spcAft>
              <a:buNone/>
            </a:pP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0">
                <a:solidFill>
                  <a:schemeClr val="dk1"/>
                </a:solidFill>
                <a:latin typeface="Arial"/>
                <a:ea typeface="Arial"/>
                <a:cs typeface="Arial"/>
                <a:sym typeface="Arial"/>
              </a:rPr>
              <a:t>Datan jakaminen edellyttää uusia sopimuksia tai teknisiä ratkaisuja.</a:t>
            </a: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0">
                <a:solidFill>
                  <a:schemeClr val="dk1"/>
                </a:solidFill>
                <a:latin typeface="Arial"/>
                <a:ea typeface="Arial"/>
                <a:cs typeface="Arial"/>
                <a:sym typeface="Arial"/>
              </a:rPr>
              <a:t>Vastuut ja eteneminen eivät ole vielä selvillä, mutta halua yhdessä tekemiseen </a:t>
            </a:r>
            <a:r>
              <a:rPr lang="fi-FI" sz="1200">
                <a:solidFill>
                  <a:schemeClr val="dk1"/>
                </a:solidFill>
              </a:rPr>
              <a:t>löytyy</a:t>
            </a:r>
            <a:r>
              <a:rPr lang="fi-FI" sz="1200" b="0">
                <a:solidFill>
                  <a:schemeClr val="dk1"/>
                </a:solidFill>
                <a:latin typeface="Arial"/>
                <a:ea typeface="Arial"/>
                <a:cs typeface="Arial"/>
                <a:sym typeface="Arial"/>
              </a:rPr>
              <a:t>.</a:t>
            </a:r>
            <a:endParaRPr lang="fi-FI" sz="1200" b="0">
              <a:solidFill>
                <a:schemeClr val="dk1"/>
              </a:solidFill>
              <a:latin typeface="Arial"/>
              <a:ea typeface="Arial"/>
              <a:cs typeface="Arial"/>
            </a:endParaRPr>
          </a:p>
        </p:txBody>
      </p:sp>
      <p:sp>
        <p:nvSpPr>
          <p:cNvPr id="320" name="Google Shape;320;p31"/>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lt1"/>
                </a:solidFill>
                <a:latin typeface="Arial Black"/>
                <a:ea typeface="Arial Black"/>
                <a:cs typeface="Arial Black"/>
                <a:sym typeface="Arial Black"/>
              </a:rPr>
              <a:t>11</a:t>
            </a:fld>
            <a:endParaRPr sz="1800">
              <a:solidFill>
                <a:schemeClr val="lt1"/>
              </a:solidFill>
              <a:latin typeface="Arial Black"/>
              <a:ea typeface="Arial Black"/>
              <a:cs typeface="Arial Black"/>
              <a:sym typeface="Arial Black"/>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3" name="Ryhmä 2" descr="Lue ainakin tämä&#10;">
            <a:extLst>
              <a:ext uri="{FF2B5EF4-FFF2-40B4-BE49-F238E27FC236}">
                <a16:creationId xmlns:a16="http://schemas.microsoft.com/office/drawing/2014/main" id="{111159D9-FD88-6B80-D049-661D77CA966E}"/>
              </a:ext>
            </a:extLst>
          </p:cNvPr>
          <p:cNvGrpSpPr/>
          <p:nvPr/>
        </p:nvGrpSpPr>
        <p:grpSpPr>
          <a:xfrm>
            <a:off x="10648093" y="198023"/>
            <a:ext cx="1412485" cy="870540"/>
            <a:chOff x="10648093" y="198023"/>
            <a:chExt cx="1412485" cy="870540"/>
          </a:xfrm>
        </p:grpSpPr>
        <p:sp>
          <p:nvSpPr>
            <p:cNvPr id="33" name="Google Shape;699;p43">
              <a:extLst>
                <a:ext uri="{FF2B5EF4-FFF2-40B4-BE49-F238E27FC236}">
                  <a16:creationId xmlns:a16="http://schemas.microsoft.com/office/drawing/2014/main" id="{D976ED9B-D85F-B2E8-FFE4-3A0B8D69592E}"/>
                </a:ext>
                <a:ext uri="{C183D7F6-B498-43B3-948B-1728B52AA6E4}">
                  <adec:decorative xmlns:adec="http://schemas.microsoft.com/office/drawing/2017/decorative" val="1"/>
                </a:ext>
              </a:extLst>
            </p:cNvPr>
            <p:cNvSpPr/>
            <p:nvPr/>
          </p:nvSpPr>
          <p:spPr>
            <a:xfrm rot="5597638">
              <a:off x="10919066" y="-72950"/>
              <a:ext cx="870540" cy="1412485"/>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bg1"/>
            </a:solidFill>
            <a:ln>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700;p43">
              <a:extLst>
                <a:ext uri="{FF2B5EF4-FFF2-40B4-BE49-F238E27FC236}">
                  <a16:creationId xmlns:a16="http://schemas.microsoft.com/office/drawing/2014/main" id="{F4894E22-D9CF-8BA2-0786-345F9CE0D926}"/>
                </a:ext>
              </a:extLst>
            </p:cNvPr>
            <p:cNvSpPr txBox="1"/>
            <p:nvPr/>
          </p:nvSpPr>
          <p:spPr>
            <a:xfrm>
              <a:off x="10844174" y="361093"/>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tx1"/>
                  </a:solidFill>
                  <a:latin typeface="Arial Black"/>
                  <a:ea typeface="Arial Black"/>
                  <a:cs typeface="Arial Black"/>
                  <a:sym typeface="Arial Black"/>
                </a:rPr>
                <a:t>Lue ainakin tämä</a:t>
              </a:r>
              <a:endParaRPr sz="1600" dirty="0">
                <a:solidFill>
                  <a:schemeClr val="tx1"/>
                </a:solidFill>
              </a:endParaRPr>
            </a:p>
          </p:txBody>
        </p:sp>
      </p:grpSp>
      <p:sp>
        <p:nvSpPr>
          <p:cNvPr id="35" name="Google Shape;656;p41">
            <a:extLst>
              <a:ext uri="{FF2B5EF4-FFF2-40B4-BE49-F238E27FC236}">
                <a16:creationId xmlns:a16="http://schemas.microsoft.com/office/drawing/2014/main" id="{7F7C7E62-EC6A-48BC-304F-E1E69DD6F9FA}"/>
              </a:ext>
            </a:extLst>
          </p:cNvPr>
          <p:cNvSpPr txBox="1">
            <a:spLocks noGrp="1"/>
          </p:cNvSpPr>
          <p:nvPr>
            <p:ph type="title" idx="4294967295"/>
          </p:nvPr>
        </p:nvSpPr>
        <p:spPr>
          <a:xfrm>
            <a:off x="457200" y="407988"/>
            <a:ext cx="10979239"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fi-FI" sz="4200" b="0" i="0" u="none" strike="noStrike" kern="0" cap="none" spc="0" normalizeH="0" baseline="0" noProof="0" dirty="0">
                <a:ln>
                  <a:noFill/>
                </a:ln>
                <a:solidFill>
                  <a:schemeClr val="lt1"/>
                </a:solidFill>
                <a:effectLst/>
                <a:uLnTx/>
                <a:uFillTx/>
                <a:latin typeface="Arial Black"/>
                <a:ea typeface="Arial Black"/>
                <a:cs typeface="Arial Black"/>
                <a:sym typeface="Arial Black"/>
              </a:rPr>
              <a:t>Dataekosysteemin kehittyminen</a:t>
            </a:r>
          </a:p>
        </p:txBody>
      </p:sp>
      <p:sp>
        <p:nvSpPr>
          <p:cNvPr id="32" name="Google Shape;419;p35">
            <a:extLst>
              <a:ext uri="{FF2B5EF4-FFF2-40B4-BE49-F238E27FC236}">
                <a16:creationId xmlns:a16="http://schemas.microsoft.com/office/drawing/2014/main" id="{52640310-CAEA-340E-70DD-BE17E0F6C3CC}"/>
              </a:ext>
            </a:extLst>
          </p:cNvPr>
          <p:cNvSpPr txBox="1">
            <a:spLocks/>
          </p:cNvSpPr>
          <p:nvPr/>
        </p:nvSpPr>
        <p:spPr>
          <a:xfrm>
            <a:off x="458846" y="1198809"/>
            <a:ext cx="5299991" cy="16255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SzPts val="1500"/>
              <a:buNone/>
            </a:pPr>
            <a:r>
              <a:rPr lang="fi-FI" sz="1200">
                <a:solidFill>
                  <a:schemeClr val="bg1"/>
                </a:solidFill>
              </a:rPr>
              <a:t>Ekosysteeminen yhteistyö tyypillisesti kasvaa neljän vaiheen kautta. Tunnustelusta edetään kokeiluun, jonka jälkeen kumppanuus syvenee ja ajan myötä yhteistyöhön tulee mukaan uusia toimijoita. Valkoinen katkoviiva </a:t>
            </a:r>
          </a:p>
          <a:p>
            <a:pPr marL="0" indent="0">
              <a:buSzPts val="1500"/>
              <a:buNone/>
            </a:pPr>
            <a:r>
              <a:rPr lang="fi-FI" sz="1200">
                <a:solidFill>
                  <a:schemeClr val="bg1"/>
                </a:solidFill>
              </a:rPr>
              <a:t>kuvaa tekemisen luonnetta: se on aluksi </a:t>
            </a:r>
            <a:r>
              <a:rPr lang="fi-FI" sz="1200" err="1">
                <a:solidFill>
                  <a:schemeClr val="bg1"/>
                </a:solidFill>
              </a:rPr>
              <a:t>purskeittaista</a:t>
            </a:r>
            <a:r>
              <a:rPr lang="fi-FI" sz="1200">
                <a:solidFill>
                  <a:schemeClr val="bg1"/>
                </a:solidFill>
              </a:rPr>
              <a:t> ja </a:t>
            </a:r>
            <a:br>
              <a:rPr lang="fi-FI" sz="1200">
                <a:solidFill>
                  <a:schemeClr val="bg1"/>
                </a:solidFill>
              </a:rPr>
            </a:br>
            <a:r>
              <a:rPr lang="fi-FI" sz="1200">
                <a:solidFill>
                  <a:schemeClr val="bg1"/>
                </a:solidFill>
              </a:rPr>
              <a:t>siihen liittyy paljon epävarmuuksia.</a:t>
            </a:r>
            <a:endParaRPr lang="en-US">
              <a:solidFill>
                <a:schemeClr val="bg1"/>
              </a:solidFill>
            </a:endParaRPr>
          </a:p>
          <a:p>
            <a:pPr marL="0" indent="0">
              <a:buSzPts val="1500"/>
              <a:buNone/>
            </a:pPr>
            <a:endParaRPr lang="fi-FI" sz="1200">
              <a:solidFill>
                <a:schemeClr val="bg1"/>
              </a:solidFill>
            </a:endParaRPr>
          </a:p>
          <a:p>
            <a:pPr marL="0" indent="0">
              <a:buSzPts val="1500"/>
              <a:buNone/>
            </a:pPr>
            <a:r>
              <a:rPr lang="fi-FI" sz="1200">
                <a:solidFill>
                  <a:schemeClr val="bg1"/>
                </a:solidFill>
              </a:rPr>
              <a:t>Käsikirjassa jokaista vaihetta tarkastellaan</a:t>
            </a:r>
            <a:br>
              <a:rPr lang="fi-FI" sz="1200"/>
            </a:br>
            <a:r>
              <a:rPr lang="fi-FI" sz="1200">
                <a:solidFill>
                  <a:schemeClr val="bg1"/>
                </a:solidFill>
              </a:rPr>
              <a:t>kuuden ekosysteemityöhön </a:t>
            </a:r>
            <a:br>
              <a:rPr lang="fi-FI" sz="1200"/>
            </a:br>
            <a:r>
              <a:rPr lang="fi-FI" sz="1200">
                <a:solidFill>
                  <a:schemeClr val="bg1"/>
                </a:solidFill>
              </a:rPr>
              <a:t>liittyvän teeman kautta.</a:t>
            </a:r>
            <a:endParaRPr lang="fi-FI">
              <a:solidFill>
                <a:schemeClr val="bg1"/>
              </a:solidFill>
            </a:endParaRPr>
          </a:p>
        </p:txBody>
      </p:sp>
      <p:grpSp>
        <p:nvGrpSpPr>
          <p:cNvPr id="2" name="Ryhmä 1" descr="Kuviossa esitetään dataekosysteemin kehittymisen malli, jossa on neljä vaiheittaista askelta: 1) Tunnustelu, 2) Kokeilu, 3) Kumppanuus syvenee, 4) Yhteistyö laajenee. Näiden neljän vaiheen läpi kulkee kuusi teemaa, jotka toimivat läpileikkaavina näkökulmina: tavoite, kehittämiskohde, yhteistyö, data, teknologia ja toimintamalli. Kuvio havainnollistaa, miten samat näkökulmat ovat läsnä koko kehityspolun ajan, mutta niiden sisältö ja vaatimustaso syvenevät vaiheiden edetessä. Kuvan rakenne ohjaa suunnitelmalliseen ja asteittain rakentuvaan kehittämiseen.">
            <a:extLst>
              <a:ext uri="{FF2B5EF4-FFF2-40B4-BE49-F238E27FC236}">
                <a16:creationId xmlns:a16="http://schemas.microsoft.com/office/drawing/2014/main" id="{6989DF49-BA38-BD7D-7E53-F6255A81A717}"/>
              </a:ext>
            </a:extLst>
          </p:cNvPr>
          <p:cNvGrpSpPr/>
          <p:nvPr/>
        </p:nvGrpSpPr>
        <p:grpSpPr>
          <a:xfrm>
            <a:off x="-489881" y="1069489"/>
            <a:ext cx="13985212" cy="6456910"/>
            <a:chOff x="-489881" y="1069489"/>
            <a:chExt cx="13985212" cy="6456910"/>
          </a:xfrm>
        </p:grpSpPr>
        <p:grpSp>
          <p:nvGrpSpPr>
            <p:cNvPr id="6" name="Group 5" descr="Kuviossa esitetään dataekosysteemin kehittymisen malli, jossa on neljä vaiheittaista askelta: 1) Tunnustelu, 2) Kokeilu, 3) Kumppanuus syvenee, 4) Yhteistyö laajenee. Näiden neljän vaiheen läpi kulkee kuusi teemaa, jotka toimivat läpileikkaavina näkökulmina: tavoite, kehittämiskohde, yhteistyö, data, teknologia ja toimintamalli. Kuvio havainnollistaa, miten samat näkökulmat ovat läsnä koko kehityspolun ajan, mutta niiden sisältö ja vaatimustaso syvenevät vaiheiden edetessä. Kuvan rakenne ohjaa suunnitelmalliseen ja asteittain rakentuvaan kehittämiseen.">
              <a:extLst>
                <a:ext uri="{FF2B5EF4-FFF2-40B4-BE49-F238E27FC236}">
                  <a16:creationId xmlns:a16="http://schemas.microsoft.com/office/drawing/2014/main" id="{E61C413F-B922-E3DC-5B29-9C9D3E946EE8}"/>
                </a:ext>
                <a:ext uri="{C183D7F6-B498-43B3-948B-1728B52AA6E4}">
                  <adec:decorative xmlns:adec="http://schemas.microsoft.com/office/drawing/2017/decorative" val="0"/>
                </a:ext>
              </a:extLst>
            </p:cNvPr>
            <p:cNvGrpSpPr/>
            <p:nvPr/>
          </p:nvGrpSpPr>
          <p:grpSpPr>
            <a:xfrm>
              <a:off x="1048303" y="1069489"/>
              <a:ext cx="11555844" cy="5348363"/>
              <a:chOff x="1048303" y="1069489"/>
              <a:chExt cx="11555844" cy="5348363"/>
            </a:xfrm>
          </p:grpSpPr>
          <p:sp>
            <p:nvSpPr>
              <p:cNvPr id="13" name="Vapaamuotoinen: Muoto 12">
                <a:extLst>
                  <a:ext uri="{FF2B5EF4-FFF2-40B4-BE49-F238E27FC236}">
                    <a16:creationId xmlns:a16="http://schemas.microsoft.com/office/drawing/2014/main" id="{918CA53A-A70E-42A6-B38A-EC273D6CB5F1}"/>
                  </a:ext>
                  <a:ext uri="{C183D7F6-B498-43B3-948B-1728B52AA6E4}">
                    <adec:decorative xmlns:adec="http://schemas.microsoft.com/office/drawing/2017/decorative" val="1"/>
                  </a:ext>
                </a:extLst>
              </p:cNvPr>
              <p:cNvSpPr/>
              <p:nvPr/>
            </p:nvSpPr>
            <p:spPr>
              <a:xfrm>
                <a:off x="4880881" y="1316401"/>
                <a:ext cx="5617047" cy="5101451"/>
              </a:xfrm>
              <a:custGeom>
                <a:avLst/>
                <a:gdLst>
                  <a:gd name="connsiteX0" fmla="*/ 1427639 w 5541658"/>
                  <a:gd name="connsiteY0" fmla="*/ 400658 h 5270593"/>
                  <a:gd name="connsiteX1" fmla="*/ 5075560 w 5541658"/>
                  <a:gd name="connsiteY1" fmla="*/ 708722 h 5270593"/>
                  <a:gd name="connsiteX2" fmla="*/ 5059863 w 5541658"/>
                  <a:gd name="connsiteY2" fmla="*/ 3619930 h 5270593"/>
                  <a:gd name="connsiteX3" fmla="*/ 2492661 w 5541658"/>
                  <a:gd name="connsiteY3" fmla="*/ 5269834 h 5270593"/>
                  <a:gd name="connsiteX4" fmla="*/ 60420 w 5541658"/>
                  <a:gd name="connsiteY4" fmla="*/ 3611715 h 5270593"/>
                  <a:gd name="connsiteX5" fmla="*/ 1427639 w 5541658"/>
                  <a:gd name="connsiteY5" fmla="*/ 400658 h 5270593"/>
                  <a:gd name="connsiteX0" fmla="*/ 1427639 w 5717560"/>
                  <a:gd name="connsiteY0" fmla="*/ 385857 h 5255792"/>
                  <a:gd name="connsiteX1" fmla="*/ 5075560 w 5717560"/>
                  <a:gd name="connsiteY1" fmla="*/ 693921 h 5255792"/>
                  <a:gd name="connsiteX2" fmla="*/ 5502625 w 5717560"/>
                  <a:gd name="connsiteY2" fmla="*/ 3874636 h 5255792"/>
                  <a:gd name="connsiteX3" fmla="*/ 2492661 w 5717560"/>
                  <a:gd name="connsiteY3" fmla="*/ 5255033 h 5255792"/>
                  <a:gd name="connsiteX4" fmla="*/ 60420 w 5717560"/>
                  <a:gd name="connsiteY4" fmla="*/ 3596914 h 5255792"/>
                  <a:gd name="connsiteX5" fmla="*/ 1427639 w 5717560"/>
                  <a:gd name="connsiteY5" fmla="*/ 385857 h 5255792"/>
                  <a:gd name="connsiteX0" fmla="*/ 1427639 w 5729093"/>
                  <a:gd name="connsiteY0" fmla="*/ 385857 h 5255792"/>
                  <a:gd name="connsiteX1" fmla="*/ 5075560 w 5729093"/>
                  <a:gd name="connsiteY1" fmla="*/ 693921 h 5255792"/>
                  <a:gd name="connsiteX2" fmla="*/ 5502625 w 5729093"/>
                  <a:gd name="connsiteY2" fmla="*/ 3874636 h 5255792"/>
                  <a:gd name="connsiteX3" fmla="*/ 2492661 w 5729093"/>
                  <a:gd name="connsiteY3" fmla="*/ 5255033 h 5255792"/>
                  <a:gd name="connsiteX4" fmla="*/ 60420 w 5729093"/>
                  <a:gd name="connsiteY4" fmla="*/ 3596914 h 5255792"/>
                  <a:gd name="connsiteX5" fmla="*/ 1427639 w 5729093"/>
                  <a:gd name="connsiteY5" fmla="*/ 385857 h 5255792"/>
                  <a:gd name="connsiteX0" fmla="*/ 1427639 w 5730246"/>
                  <a:gd name="connsiteY0" fmla="*/ 385857 h 5035806"/>
                  <a:gd name="connsiteX1" fmla="*/ 5075560 w 5730246"/>
                  <a:gd name="connsiteY1" fmla="*/ 693921 h 5035806"/>
                  <a:gd name="connsiteX2" fmla="*/ 5502625 w 5730246"/>
                  <a:gd name="connsiteY2" fmla="*/ 3874636 h 5035806"/>
                  <a:gd name="connsiteX3" fmla="*/ 2569663 w 5730246"/>
                  <a:gd name="connsiteY3" fmla="*/ 5024027 h 5035806"/>
                  <a:gd name="connsiteX4" fmla="*/ 60420 w 5730246"/>
                  <a:gd name="connsiteY4" fmla="*/ 3596914 h 5035806"/>
                  <a:gd name="connsiteX5" fmla="*/ 1427639 w 5730246"/>
                  <a:gd name="connsiteY5" fmla="*/ 385857 h 5035806"/>
                  <a:gd name="connsiteX0" fmla="*/ 1427639 w 5730246"/>
                  <a:gd name="connsiteY0" fmla="*/ 385857 h 5024027"/>
                  <a:gd name="connsiteX1" fmla="*/ 5075560 w 5730246"/>
                  <a:gd name="connsiteY1" fmla="*/ 693921 h 5024027"/>
                  <a:gd name="connsiteX2" fmla="*/ 5502625 w 5730246"/>
                  <a:gd name="connsiteY2" fmla="*/ 3874636 h 5024027"/>
                  <a:gd name="connsiteX3" fmla="*/ 2569663 w 5730246"/>
                  <a:gd name="connsiteY3" fmla="*/ 5024027 h 5024027"/>
                  <a:gd name="connsiteX4" fmla="*/ 60420 w 5730246"/>
                  <a:gd name="connsiteY4" fmla="*/ 3596914 h 5024027"/>
                  <a:gd name="connsiteX5" fmla="*/ 1427639 w 5730246"/>
                  <a:gd name="connsiteY5" fmla="*/ 385857 h 5024027"/>
                  <a:gd name="connsiteX0" fmla="*/ 1068001 w 5370608"/>
                  <a:gd name="connsiteY0" fmla="*/ 385857 h 5024027"/>
                  <a:gd name="connsiteX1" fmla="*/ 4715922 w 5370608"/>
                  <a:gd name="connsiteY1" fmla="*/ 693921 h 5024027"/>
                  <a:gd name="connsiteX2" fmla="*/ 5142987 w 5370608"/>
                  <a:gd name="connsiteY2" fmla="*/ 3874636 h 5024027"/>
                  <a:gd name="connsiteX3" fmla="*/ 2210025 w 5370608"/>
                  <a:gd name="connsiteY3" fmla="*/ 5024027 h 5024027"/>
                  <a:gd name="connsiteX4" fmla="*/ 105043 w 5370608"/>
                  <a:gd name="connsiteY4" fmla="*/ 3240779 h 5024027"/>
                  <a:gd name="connsiteX5" fmla="*/ 1068001 w 5370608"/>
                  <a:gd name="connsiteY5" fmla="*/ 385857 h 5024027"/>
                  <a:gd name="connsiteX0" fmla="*/ 1068001 w 5370608"/>
                  <a:gd name="connsiteY0" fmla="*/ 385857 h 5024027"/>
                  <a:gd name="connsiteX1" fmla="*/ 4715922 w 5370608"/>
                  <a:gd name="connsiteY1" fmla="*/ 693921 h 5024027"/>
                  <a:gd name="connsiteX2" fmla="*/ 5142987 w 5370608"/>
                  <a:gd name="connsiteY2" fmla="*/ 3874636 h 5024027"/>
                  <a:gd name="connsiteX3" fmla="*/ 2210025 w 5370608"/>
                  <a:gd name="connsiteY3" fmla="*/ 5024027 h 5024027"/>
                  <a:gd name="connsiteX4" fmla="*/ 105043 w 5370608"/>
                  <a:gd name="connsiteY4" fmla="*/ 3240779 h 5024027"/>
                  <a:gd name="connsiteX5" fmla="*/ 1068001 w 5370608"/>
                  <a:gd name="connsiteY5" fmla="*/ 385857 h 5024027"/>
                  <a:gd name="connsiteX0" fmla="*/ 1251339 w 5553946"/>
                  <a:gd name="connsiteY0" fmla="*/ 385857 h 5024027"/>
                  <a:gd name="connsiteX1" fmla="*/ 4899260 w 5553946"/>
                  <a:gd name="connsiteY1" fmla="*/ 693921 h 5024027"/>
                  <a:gd name="connsiteX2" fmla="*/ 5326325 w 5553946"/>
                  <a:gd name="connsiteY2" fmla="*/ 3874636 h 5024027"/>
                  <a:gd name="connsiteX3" fmla="*/ 2393363 w 5553946"/>
                  <a:gd name="connsiteY3" fmla="*/ 5024027 h 5024027"/>
                  <a:gd name="connsiteX4" fmla="*/ 76625 w 5553946"/>
                  <a:gd name="connsiteY4" fmla="*/ 3529537 h 5024027"/>
                  <a:gd name="connsiteX5" fmla="*/ 1251339 w 5553946"/>
                  <a:gd name="connsiteY5" fmla="*/ 385857 h 5024027"/>
                  <a:gd name="connsiteX0" fmla="*/ 1251339 w 5553946"/>
                  <a:gd name="connsiteY0" fmla="*/ 385857 h 5186726"/>
                  <a:gd name="connsiteX1" fmla="*/ 4899260 w 5553946"/>
                  <a:gd name="connsiteY1" fmla="*/ 693921 h 5186726"/>
                  <a:gd name="connsiteX2" fmla="*/ 5326325 w 5553946"/>
                  <a:gd name="connsiteY2" fmla="*/ 3874636 h 5186726"/>
                  <a:gd name="connsiteX3" fmla="*/ 2393363 w 5553946"/>
                  <a:gd name="connsiteY3" fmla="*/ 5024027 h 5186726"/>
                  <a:gd name="connsiteX4" fmla="*/ 76625 w 5553946"/>
                  <a:gd name="connsiteY4" fmla="*/ 3529537 h 5186726"/>
                  <a:gd name="connsiteX5" fmla="*/ 1251339 w 5553946"/>
                  <a:gd name="connsiteY5" fmla="*/ 385857 h 5186726"/>
                  <a:gd name="connsiteX0" fmla="*/ 1251339 w 5553946"/>
                  <a:gd name="connsiteY0" fmla="*/ 385857 h 5063988"/>
                  <a:gd name="connsiteX1" fmla="*/ 4899260 w 5553946"/>
                  <a:gd name="connsiteY1" fmla="*/ 693921 h 5063988"/>
                  <a:gd name="connsiteX2" fmla="*/ 5326325 w 5553946"/>
                  <a:gd name="connsiteY2" fmla="*/ 3874636 h 5063988"/>
                  <a:gd name="connsiteX3" fmla="*/ 2393363 w 5553946"/>
                  <a:gd name="connsiteY3" fmla="*/ 5024027 h 5063988"/>
                  <a:gd name="connsiteX4" fmla="*/ 76625 w 5553946"/>
                  <a:gd name="connsiteY4" fmla="*/ 3529537 h 5063988"/>
                  <a:gd name="connsiteX5" fmla="*/ 1251339 w 5553946"/>
                  <a:gd name="connsiteY5" fmla="*/ 385857 h 5063988"/>
                  <a:gd name="connsiteX0" fmla="*/ 1251339 w 5548283"/>
                  <a:gd name="connsiteY0" fmla="*/ 385857 h 5054746"/>
                  <a:gd name="connsiteX1" fmla="*/ 4899260 w 5548283"/>
                  <a:gd name="connsiteY1" fmla="*/ 693921 h 5054746"/>
                  <a:gd name="connsiteX2" fmla="*/ 5326325 w 5548283"/>
                  <a:gd name="connsiteY2" fmla="*/ 3874636 h 5054746"/>
                  <a:gd name="connsiteX3" fmla="*/ 2470365 w 5548283"/>
                  <a:gd name="connsiteY3" fmla="*/ 5014402 h 5054746"/>
                  <a:gd name="connsiteX4" fmla="*/ 76625 w 5548283"/>
                  <a:gd name="connsiteY4" fmla="*/ 3529537 h 5054746"/>
                  <a:gd name="connsiteX5" fmla="*/ 1251339 w 5548283"/>
                  <a:gd name="connsiteY5" fmla="*/ 385857 h 5054746"/>
                  <a:gd name="connsiteX0" fmla="*/ 1251339 w 5532719"/>
                  <a:gd name="connsiteY0" fmla="*/ 385857 h 5045512"/>
                  <a:gd name="connsiteX1" fmla="*/ 4899260 w 5532719"/>
                  <a:gd name="connsiteY1" fmla="*/ 693921 h 5045512"/>
                  <a:gd name="connsiteX2" fmla="*/ 5326325 w 5532719"/>
                  <a:gd name="connsiteY2" fmla="*/ 3874636 h 5045512"/>
                  <a:gd name="connsiteX3" fmla="*/ 2682121 w 5532719"/>
                  <a:gd name="connsiteY3" fmla="*/ 5004777 h 5045512"/>
                  <a:gd name="connsiteX4" fmla="*/ 76625 w 5532719"/>
                  <a:gd name="connsiteY4" fmla="*/ 3529537 h 5045512"/>
                  <a:gd name="connsiteX5" fmla="*/ 1251339 w 5532719"/>
                  <a:gd name="connsiteY5" fmla="*/ 385857 h 5045512"/>
                  <a:gd name="connsiteX0" fmla="*/ 1251339 w 5532719"/>
                  <a:gd name="connsiteY0" fmla="*/ 385857 h 5046122"/>
                  <a:gd name="connsiteX1" fmla="*/ 4899260 w 5532719"/>
                  <a:gd name="connsiteY1" fmla="*/ 693921 h 5046122"/>
                  <a:gd name="connsiteX2" fmla="*/ 5326325 w 5532719"/>
                  <a:gd name="connsiteY2" fmla="*/ 3874636 h 5046122"/>
                  <a:gd name="connsiteX3" fmla="*/ 2682121 w 5532719"/>
                  <a:gd name="connsiteY3" fmla="*/ 5004777 h 5046122"/>
                  <a:gd name="connsiteX4" fmla="*/ 76625 w 5532719"/>
                  <a:gd name="connsiteY4" fmla="*/ 3529537 h 5046122"/>
                  <a:gd name="connsiteX5" fmla="*/ 1251339 w 5532719"/>
                  <a:gd name="connsiteY5" fmla="*/ 385857 h 5046122"/>
                  <a:gd name="connsiteX0" fmla="*/ 1251339 w 5514347"/>
                  <a:gd name="connsiteY0" fmla="*/ 385857 h 4807260"/>
                  <a:gd name="connsiteX1" fmla="*/ 4899260 w 5514347"/>
                  <a:gd name="connsiteY1" fmla="*/ 693921 h 4807260"/>
                  <a:gd name="connsiteX2" fmla="*/ 5326325 w 5514347"/>
                  <a:gd name="connsiteY2" fmla="*/ 3874636 h 4807260"/>
                  <a:gd name="connsiteX3" fmla="*/ 2932378 w 5514347"/>
                  <a:gd name="connsiteY3" fmla="*/ 4725644 h 4807260"/>
                  <a:gd name="connsiteX4" fmla="*/ 76625 w 5514347"/>
                  <a:gd name="connsiteY4" fmla="*/ 3529537 h 4807260"/>
                  <a:gd name="connsiteX5" fmla="*/ 1251339 w 5514347"/>
                  <a:gd name="connsiteY5" fmla="*/ 385857 h 4807260"/>
                  <a:gd name="connsiteX0" fmla="*/ 1251339 w 5514347"/>
                  <a:gd name="connsiteY0" fmla="*/ 385857 h 4807597"/>
                  <a:gd name="connsiteX1" fmla="*/ 4899260 w 5514347"/>
                  <a:gd name="connsiteY1" fmla="*/ 693921 h 4807597"/>
                  <a:gd name="connsiteX2" fmla="*/ 5326325 w 5514347"/>
                  <a:gd name="connsiteY2" fmla="*/ 3874636 h 4807597"/>
                  <a:gd name="connsiteX3" fmla="*/ 2932378 w 5514347"/>
                  <a:gd name="connsiteY3" fmla="*/ 4725644 h 4807597"/>
                  <a:gd name="connsiteX4" fmla="*/ 76625 w 5514347"/>
                  <a:gd name="connsiteY4" fmla="*/ 3529537 h 4807597"/>
                  <a:gd name="connsiteX5" fmla="*/ 1251339 w 5514347"/>
                  <a:gd name="connsiteY5" fmla="*/ 385857 h 4807597"/>
                  <a:gd name="connsiteX0" fmla="*/ 1020858 w 5283866"/>
                  <a:gd name="connsiteY0" fmla="*/ 385857 h 4744693"/>
                  <a:gd name="connsiteX1" fmla="*/ 4668779 w 5283866"/>
                  <a:gd name="connsiteY1" fmla="*/ 693921 h 4744693"/>
                  <a:gd name="connsiteX2" fmla="*/ 5095844 w 5283866"/>
                  <a:gd name="connsiteY2" fmla="*/ 3874636 h 4744693"/>
                  <a:gd name="connsiteX3" fmla="*/ 2701897 w 5283866"/>
                  <a:gd name="connsiteY3" fmla="*/ 4725644 h 4744693"/>
                  <a:gd name="connsiteX4" fmla="*/ 115651 w 5283866"/>
                  <a:gd name="connsiteY4" fmla="*/ 3288905 h 4744693"/>
                  <a:gd name="connsiteX5" fmla="*/ 1020858 w 5283866"/>
                  <a:gd name="connsiteY5" fmla="*/ 385857 h 4744693"/>
                  <a:gd name="connsiteX0" fmla="*/ 1020858 w 5300824"/>
                  <a:gd name="connsiteY0" fmla="*/ 385857 h 4969476"/>
                  <a:gd name="connsiteX1" fmla="*/ 4668779 w 5300824"/>
                  <a:gd name="connsiteY1" fmla="*/ 693921 h 4969476"/>
                  <a:gd name="connsiteX2" fmla="*/ 5095844 w 5300824"/>
                  <a:gd name="connsiteY2" fmla="*/ 3874636 h 4969476"/>
                  <a:gd name="connsiteX3" fmla="*/ 2470891 w 5300824"/>
                  <a:gd name="connsiteY3" fmla="*/ 4956650 h 4969476"/>
                  <a:gd name="connsiteX4" fmla="*/ 115651 w 5300824"/>
                  <a:gd name="connsiteY4" fmla="*/ 3288905 h 4969476"/>
                  <a:gd name="connsiteX5" fmla="*/ 1020858 w 5300824"/>
                  <a:gd name="connsiteY5" fmla="*/ 385857 h 4969476"/>
                  <a:gd name="connsiteX0" fmla="*/ 1020858 w 5304360"/>
                  <a:gd name="connsiteY0" fmla="*/ 385857 h 5045192"/>
                  <a:gd name="connsiteX1" fmla="*/ 4668779 w 5304360"/>
                  <a:gd name="connsiteY1" fmla="*/ 693921 h 5045192"/>
                  <a:gd name="connsiteX2" fmla="*/ 5095844 w 5304360"/>
                  <a:gd name="connsiteY2" fmla="*/ 3874636 h 5045192"/>
                  <a:gd name="connsiteX3" fmla="*/ 2422765 w 5304360"/>
                  <a:gd name="connsiteY3" fmla="*/ 5033652 h 5045192"/>
                  <a:gd name="connsiteX4" fmla="*/ 115651 w 5304360"/>
                  <a:gd name="connsiteY4" fmla="*/ 3288905 h 5045192"/>
                  <a:gd name="connsiteX5" fmla="*/ 1020858 w 5304360"/>
                  <a:gd name="connsiteY5" fmla="*/ 385857 h 5045192"/>
                  <a:gd name="connsiteX0" fmla="*/ 1020858 w 5385143"/>
                  <a:gd name="connsiteY0" fmla="*/ 385857 h 5045223"/>
                  <a:gd name="connsiteX1" fmla="*/ 4668779 w 5385143"/>
                  <a:gd name="connsiteY1" fmla="*/ 693921 h 5045223"/>
                  <a:gd name="connsiteX2" fmla="*/ 5095844 w 5385143"/>
                  <a:gd name="connsiteY2" fmla="*/ 3874636 h 5045223"/>
                  <a:gd name="connsiteX3" fmla="*/ 2422765 w 5385143"/>
                  <a:gd name="connsiteY3" fmla="*/ 5033652 h 5045223"/>
                  <a:gd name="connsiteX4" fmla="*/ 115651 w 5385143"/>
                  <a:gd name="connsiteY4" fmla="*/ 3288905 h 5045223"/>
                  <a:gd name="connsiteX5" fmla="*/ 1020858 w 5385143"/>
                  <a:gd name="connsiteY5" fmla="*/ 385857 h 5045223"/>
                  <a:gd name="connsiteX0" fmla="*/ 1020858 w 5414963"/>
                  <a:gd name="connsiteY0" fmla="*/ 385857 h 5045250"/>
                  <a:gd name="connsiteX1" fmla="*/ 4668779 w 5414963"/>
                  <a:gd name="connsiteY1" fmla="*/ 693921 h 5045250"/>
                  <a:gd name="connsiteX2" fmla="*/ 5095844 w 5414963"/>
                  <a:gd name="connsiteY2" fmla="*/ 3874636 h 5045250"/>
                  <a:gd name="connsiteX3" fmla="*/ 2422765 w 5414963"/>
                  <a:gd name="connsiteY3" fmla="*/ 5033652 h 5045250"/>
                  <a:gd name="connsiteX4" fmla="*/ 115651 w 5414963"/>
                  <a:gd name="connsiteY4" fmla="*/ 3288905 h 5045250"/>
                  <a:gd name="connsiteX5" fmla="*/ 1020858 w 5414963"/>
                  <a:gd name="connsiteY5" fmla="*/ 385857 h 5045250"/>
                  <a:gd name="connsiteX0" fmla="*/ 1020858 w 5343839"/>
                  <a:gd name="connsiteY0" fmla="*/ 441620 h 5101451"/>
                  <a:gd name="connsiteX1" fmla="*/ 4765032 w 5343839"/>
                  <a:gd name="connsiteY1" fmla="*/ 586054 h 5101451"/>
                  <a:gd name="connsiteX2" fmla="*/ 5095844 w 5343839"/>
                  <a:gd name="connsiteY2" fmla="*/ 3930399 h 5101451"/>
                  <a:gd name="connsiteX3" fmla="*/ 2422765 w 5343839"/>
                  <a:gd name="connsiteY3" fmla="*/ 5089415 h 5101451"/>
                  <a:gd name="connsiteX4" fmla="*/ 115651 w 5343839"/>
                  <a:gd name="connsiteY4" fmla="*/ 3344668 h 5101451"/>
                  <a:gd name="connsiteX5" fmla="*/ 1020858 w 5343839"/>
                  <a:gd name="connsiteY5" fmla="*/ 441620 h 51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839" h="5101451">
                    <a:moveTo>
                      <a:pt x="1020858" y="441620"/>
                    </a:moveTo>
                    <a:cubicBezTo>
                      <a:pt x="2479175" y="-309030"/>
                      <a:pt x="4085868" y="4591"/>
                      <a:pt x="4765032" y="586054"/>
                    </a:cubicBezTo>
                    <a:cubicBezTo>
                      <a:pt x="5444196" y="1167517"/>
                      <a:pt x="5486222" y="3179839"/>
                      <a:pt x="5095844" y="3930399"/>
                    </a:cubicBezTo>
                    <a:cubicBezTo>
                      <a:pt x="4705466" y="4680959"/>
                      <a:pt x="3252797" y="5187037"/>
                      <a:pt x="2422765" y="5089415"/>
                    </a:cubicBezTo>
                    <a:cubicBezTo>
                      <a:pt x="1592733" y="4991793"/>
                      <a:pt x="746697" y="4825458"/>
                      <a:pt x="115651" y="3344668"/>
                    </a:cubicBezTo>
                    <a:cubicBezTo>
                      <a:pt x="-140189" y="1823417"/>
                      <a:pt x="-26561" y="980732"/>
                      <a:pt x="1020858" y="441620"/>
                    </a:cubicBezTo>
                    <a:close/>
                  </a:path>
                </a:pathLst>
              </a:custGeom>
              <a:solidFill>
                <a:srgbClr val="9FC9EB"/>
              </a:solidFill>
              <a:ln w="14668"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4770AAF3-3229-2AD4-D8AE-B86A8D090BC4}"/>
                  </a:ext>
                  <a:ext uri="{C183D7F6-B498-43B3-948B-1728B52AA6E4}">
                    <adec:decorative xmlns:adec="http://schemas.microsoft.com/office/drawing/2017/decorative" val="1"/>
                  </a:ext>
                </a:extLst>
              </p:cNvPr>
              <p:cNvSpPr/>
              <p:nvPr/>
            </p:nvSpPr>
            <p:spPr>
              <a:xfrm>
                <a:off x="3528306" y="1838172"/>
                <a:ext cx="4451516" cy="4545636"/>
              </a:xfrm>
              <a:custGeom>
                <a:avLst/>
                <a:gdLst>
                  <a:gd name="connsiteX0" fmla="*/ 3370338 w 4675864"/>
                  <a:gd name="connsiteY0" fmla="*/ 199220 h 4476169"/>
                  <a:gd name="connsiteX1" fmla="*/ 478934 w 4675864"/>
                  <a:gd name="connsiteY1" fmla="*/ 475011 h 4476169"/>
                  <a:gd name="connsiteX2" fmla="*/ 525877 w 4675864"/>
                  <a:gd name="connsiteY2" fmla="*/ 3253311 h 4476169"/>
                  <a:gd name="connsiteX3" fmla="*/ 1533541 w 4675864"/>
                  <a:gd name="connsiteY3" fmla="*/ 4475593 h 4476169"/>
                  <a:gd name="connsiteX4" fmla="*/ 4625627 w 4675864"/>
                  <a:gd name="connsiteY4" fmla="*/ 2541536 h 4476169"/>
                  <a:gd name="connsiteX5" fmla="*/ 3370338 w 4675864"/>
                  <a:gd name="connsiteY5" fmla="*/ 199073 h 4476169"/>
                  <a:gd name="connsiteX0" fmla="*/ 3370338 w 4675865"/>
                  <a:gd name="connsiteY0" fmla="*/ 199220 h 4477438"/>
                  <a:gd name="connsiteX1" fmla="*/ 478934 w 4675865"/>
                  <a:gd name="connsiteY1" fmla="*/ 475011 h 4477438"/>
                  <a:gd name="connsiteX2" fmla="*/ 525877 w 4675865"/>
                  <a:gd name="connsiteY2" fmla="*/ 3253311 h 4477438"/>
                  <a:gd name="connsiteX3" fmla="*/ 1533541 w 4675865"/>
                  <a:gd name="connsiteY3" fmla="*/ 4475593 h 4477438"/>
                  <a:gd name="connsiteX4" fmla="*/ 4625627 w 4675865"/>
                  <a:gd name="connsiteY4" fmla="*/ 2541536 h 4477438"/>
                  <a:gd name="connsiteX5" fmla="*/ 3370338 w 4675865"/>
                  <a:gd name="connsiteY5" fmla="*/ 199073 h 4477438"/>
                  <a:gd name="connsiteX6" fmla="*/ 3370338 w 4675865"/>
                  <a:gd name="connsiteY6" fmla="*/ 199220 h 4477438"/>
                  <a:gd name="connsiteX0" fmla="*/ 3370338 w 4675865"/>
                  <a:gd name="connsiteY0" fmla="*/ 199220 h 4477438"/>
                  <a:gd name="connsiteX1" fmla="*/ 478934 w 4675865"/>
                  <a:gd name="connsiteY1" fmla="*/ 475011 h 4477438"/>
                  <a:gd name="connsiteX2" fmla="*/ 525877 w 4675865"/>
                  <a:gd name="connsiteY2" fmla="*/ 3253311 h 4477438"/>
                  <a:gd name="connsiteX3" fmla="*/ 1533541 w 4675865"/>
                  <a:gd name="connsiteY3" fmla="*/ 4475593 h 4477438"/>
                  <a:gd name="connsiteX4" fmla="*/ 4625627 w 4675865"/>
                  <a:gd name="connsiteY4" fmla="*/ 2541536 h 4477438"/>
                  <a:gd name="connsiteX5" fmla="*/ 3370338 w 4675865"/>
                  <a:gd name="connsiteY5" fmla="*/ 199073 h 4477438"/>
                  <a:gd name="connsiteX6" fmla="*/ 3370338 w 4675865"/>
                  <a:gd name="connsiteY6" fmla="*/ 199220 h 4477438"/>
                  <a:gd name="connsiteX0" fmla="*/ 3370338 w 4675865"/>
                  <a:gd name="connsiteY0" fmla="*/ 199220 h 4477438"/>
                  <a:gd name="connsiteX1" fmla="*/ 478934 w 4675865"/>
                  <a:gd name="connsiteY1" fmla="*/ 475011 h 4477438"/>
                  <a:gd name="connsiteX2" fmla="*/ 525877 w 4675865"/>
                  <a:gd name="connsiteY2" fmla="*/ 3253311 h 4477438"/>
                  <a:gd name="connsiteX3" fmla="*/ 1533541 w 4675865"/>
                  <a:gd name="connsiteY3" fmla="*/ 4475593 h 4477438"/>
                  <a:gd name="connsiteX4" fmla="*/ 4625627 w 4675865"/>
                  <a:gd name="connsiteY4" fmla="*/ 2541536 h 4477438"/>
                  <a:gd name="connsiteX5" fmla="*/ 3370338 w 4675865"/>
                  <a:gd name="connsiteY5" fmla="*/ 199073 h 4477438"/>
                  <a:gd name="connsiteX6" fmla="*/ 3370338 w 4675865"/>
                  <a:gd name="connsiteY6" fmla="*/ 199220 h 4477438"/>
                  <a:gd name="connsiteX0" fmla="*/ 3459445 w 4764972"/>
                  <a:gd name="connsiteY0" fmla="*/ 199220 h 4496641"/>
                  <a:gd name="connsiteX1" fmla="*/ 568041 w 4764972"/>
                  <a:gd name="connsiteY1" fmla="*/ 475011 h 4496641"/>
                  <a:gd name="connsiteX2" fmla="*/ 614984 w 4764972"/>
                  <a:gd name="connsiteY2" fmla="*/ 3253311 h 4496641"/>
                  <a:gd name="connsiteX3" fmla="*/ 1882530 w 4764972"/>
                  <a:gd name="connsiteY3" fmla="*/ 4494843 h 4496641"/>
                  <a:gd name="connsiteX4" fmla="*/ 4714734 w 4764972"/>
                  <a:gd name="connsiteY4" fmla="*/ 2541536 h 4496641"/>
                  <a:gd name="connsiteX5" fmla="*/ 3459445 w 4764972"/>
                  <a:gd name="connsiteY5" fmla="*/ 199073 h 4496641"/>
                  <a:gd name="connsiteX6" fmla="*/ 3459445 w 4764972"/>
                  <a:gd name="connsiteY6" fmla="*/ 199220 h 4496641"/>
                  <a:gd name="connsiteX0" fmla="*/ 3466164 w 4771691"/>
                  <a:gd name="connsiteY0" fmla="*/ 199220 h 4467837"/>
                  <a:gd name="connsiteX1" fmla="*/ 574760 w 4771691"/>
                  <a:gd name="connsiteY1" fmla="*/ 475011 h 4467837"/>
                  <a:gd name="connsiteX2" fmla="*/ 621703 w 4771691"/>
                  <a:gd name="connsiteY2" fmla="*/ 3253311 h 4467837"/>
                  <a:gd name="connsiteX3" fmla="*/ 2052879 w 4771691"/>
                  <a:gd name="connsiteY3" fmla="*/ 4465968 h 4467837"/>
                  <a:gd name="connsiteX4" fmla="*/ 4721453 w 4771691"/>
                  <a:gd name="connsiteY4" fmla="*/ 2541536 h 4467837"/>
                  <a:gd name="connsiteX5" fmla="*/ 3466164 w 4771691"/>
                  <a:gd name="connsiteY5" fmla="*/ 199073 h 4467837"/>
                  <a:gd name="connsiteX6" fmla="*/ 3466164 w 4771691"/>
                  <a:gd name="connsiteY6" fmla="*/ 199220 h 4467837"/>
                  <a:gd name="connsiteX0" fmla="*/ 3470972 w 4776499"/>
                  <a:gd name="connsiteY0" fmla="*/ 199220 h 4525451"/>
                  <a:gd name="connsiteX1" fmla="*/ 579568 w 4776499"/>
                  <a:gd name="connsiteY1" fmla="*/ 475011 h 4525451"/>
                  <a:gd name="connsiteX2" fmla="*/ 626511 w 4776499"/>
                  <a:gd name="connsiteY2" fmla="*/ 3253311 h 4525451"/>
                  <a:gd name="connsiteX3" fmla="*/ 2173190 w 4776499"/>
                  <a:gd name="connsiteY3" fmla="*/ 4523719 h 4525451"/>
                  <a:gd name="connsiteX4" fmla="*/ 4726261 w 4776499"/>
                  <a:gd name="connsiteY4" fmla="*/ 2541536 h 4525451"/>
                  <a:gd name="connsiteX5" fmla="*/ 3470972 w 4776499"/>
                  <a:gd name="connsiteY5" fmla="*/ 199073 h 4525451"/>
                  <a:gd name="connsiteX6" fmla="*/ 3470972 w 4776499"/>
                  <a:gd name="connsiteY6" fmla="*/ 199220 h 4525451"/>
                  <a:gd name="connsiteX0" fmla="*/ 3126764 w 4459787"/>
                  <a:gd name="connsiteY0" fmla="*/ 304994 h 4457970"/>
                  <a:gd name="connsiteX1" fmla="*/ 262856 w 4459787"/>
                  <a:gd name="connsiteY1" fmla="*/ 407530 h 4457970"/>
                  <a:gd name="connsiteX2" fmla="*/ 309799 w 4459787"/>
                  <a:gd name="connsiteY2" fmla="*/ 3185830 h 4457970"/>
                  <a:gd name="connsiteX3" fmla="*/ 1856478 w 4459787"/>
                  <a:gd name="connsiteY3" fmla="*/ 4456238 h 4457970"/>
                  <a:gd name="connsiteX4" fmla="*/ 4409549 w 4459787"/>
                  <a:gd name="connsiteY4" fmla="*/ 2474055 h 4457970"/>
                  <a:gd name="connsiteX5" fmla="*/ 3154260 w 4459787"/>
                  <a:gd name="connsiteY5" fmla="*/ 131592 h 4457970"/>
                  <a:gd name="connsiteX6" fmla="*/ 3126764 w 4459787"/>
                  <a:gd name="connsiteY6" fmla="*/ 304994 h 4457970"/>
                  <a:gd name="connsiteX0" fmla="*/ 2881274 w 4443437"/>
                  <a:gd name="connsiteY0" fmla="*/ 278230 h 4508208"/>
                  <a:gd name="connsiteX1" fmla="*/ 246506 w 4443437"/>
                  <a:gd name="connsiteY1" fmla="*/ 457768 h 4508208"/>
                  <a:gd name="connsiteX2" fmla="*/ 293449 w 4443437"/>
                  <a:gd name="connsiteY2" fmla="*/ 3236068 h 4508208"/>
                  <a:gd name="connsiteX3" fmla="*/ 1840128 w 4443437"/>
                  <a:gd name="connsiteY3" fmla="*/ 4506476 h 4508208"/>
                  <a:gd name="connsiteX4" fmla="*/ 4393199 w 4443437"/>
                  <a:gd name="connsiteY4" fmla="*/ 2524293 h 4508208"/>
                  <a:gd name="connsiteX5" fmla="*/ 3137910 w 4443437"/>
                  <a:gd name="connsiteY5" fmla="*/ 181830 h 4508208"/>
                  <a:gd name="connsiteX6" fmla="*/ 2881274 w 4443437"/>
                  <a:gd name="connsiteY6" fmla="*/ 278230 h 4508208"/>
                  <a:gd name="connsiteX0" fmla="*/ 2881274 w 4453818"/>
                  <a:gd name="connsiteY0" fmla="*/ 278230 h 4508208"/>
                  <a:gd name="connsiteX1" fmla="*/ 246506 w 4453818"/>
                  <a:gd name="connsiteY1" fmla="*/ 457768 h 4508208"/>
                  <a:gd name="connsiteX2" fmla="*/ 293449 w 4453818"/>
                  <a:gd name="connsiteY2" fmla="*/ 3236068 h 4508208"/>
                  <a:gd name="connsiteX3" fmla="*/ 1840128 w 4453818"/>
                  <a:gd name="connsiteY3" fmla="*/ 4506476 h 4508208"/>
                  <a:gd name="connsiteX4" fmla="*/ 4393199 w 4453818"/>
                  <a:gd name="connsiteY4" fmla="*/ 2524293 h 4508208"/>
                  <a:gd name="connsiteX5" fmla="*/ 3284559 w 4453818"/>
                  <a:gd name="connsiteY5" fmla="*/ 432087 h 4508208"/>
                  <a:gd name="connsiteX6" fmla="*/ 2881274 w 4453818"/>
                  <a:gd name="connsiteY6" fmla="*/ 278230 h 4508208"/>
                  <a:gd name="connsiteX0" fmla="*/ 2881274 w 4413186"/>
                  <a:gd name="connsiteY0" fmla="*/ 229238 h 4459216"/>
                  <a:gd name="connsiteX1" fmla="*/ 246506 w 4413186"/>
                  <a:gd name="connsiteY1" fmla="*/ 408776 h 4459216"/>
                  <a:gd name="connsiteX2" fmla="*/ 293449 w 4413186"/>
                  <a:gd name="connsiteY2" fmla="*/ 3187076 h 4459216"/>
                  <a:gd name="connsiteX3" fmla="*/ 1840128 w 4413186"/>
                  <a:gd name="connsiteY3" fmla="*/ 4457484 h 4459216"/>
                  <a:gd name="connsiteX4" fmla="*/ 4393199 w 4413186"/>
                  <a:gd name="connsiteY4" fmla="*/ 2475301 h 4459216"/>
                  <a:gd name="connsiteX5" fmla="*/ 2881274 w 4413186"/>
                  <a:gd name="connsiteY5" fmla="*/ 229238 h 4459216"/>
                  <a:gd name="connsiteX0" fmla="*/ 2881274 w 4430656"/>
                  <a:gd name="connsiteY0" fmla="*/ 229238 h 4459216"/>
                  <a:gd name="connsiteX1" fmla="*/ 246506 w 4430656"/>
                  <a:gd name="connsiteY1" fmla="*/ 408776 h 4459216"/>
                  <a:gd name="connsiteX2" fmla="*/ 293449 w 4430656"/>
                  <a:gd name="connsiteY2" fmla="*/ 3187076 h 4459216"/>
                  <a:gd name="connsiteX3" fmla="*/ 1840128 w 4430656"/>
                  <a:gd name="connsiteY3" fmla="*/ 4457484 h 4459216"/>
                  <a:gd name="connsiteX4" fmla="*/ 4393199 w 4430656"/>
                  <a:gd name="connsiteY4" fmla="*/ 2475301 h 4459216"/>
                  <a:gd name="connsiteX5" fmla="*/ 2881274 w 4430656"/>
                  <a:gd name="connsiteY5" fmla="*/ 229238 h 4459216"/>
                  <a:gd name="connsiteX0" fmla="*/ 2881274 w 4430656"/>
                  <a:gd name="connsiteY0" fmla="*/ 193920 h 4423898"/>
                  <a:gd name="connsiteX1" fmla="*/ 246506 w 4430656"/>
                  <a:gd name="connsiteY1" fmla="*/ 373458 h 4423898"/>
                  <a:gd name="connsiteX2" fmla="*/ 293449 w 4430656"/>
                  <a:gd name="connsiteY2" fmla="*/ 3151758 h 4423898"/>
                  <a:gd name="connsiteX3" fmla="*/ 1840128 w 4430656"/>
                  <a:gd name="connsiteY3" fmla="*/ 4422166 h 4423898"/>
                  <a:gd name="connsiteX4" fmla="*/ 4393199 w 4430656"/>
                  <a:gd name="connsiteY4" fmla="*/ 2439983 h 4423898"/>
                  <a:gd name="connsiteX5" fmla="*/ 2881274 w 4430656"/>
                  <a:gd name="connsiteY5" fmla="*/ 193920 h 4423898"/>
                  <a:gd name="connsiteX0" fmla="*/ 2903563 w 4452945"/>
                  <a:gd name="connsiteY0" fmla="*/ 272102 h 4502080"/>
                  <a:gd name="connsiteX1" fmla="*/ 268795 w 4452945"/>
                  <a:gd name="connsiteY1" fmla="*/ 451640 h 4502080"/>
                  <a:gd name="connsiteX2" fmla="*/ 315738 w 4452945"/>
                  <a:gd name="connsiteY2" fmla="*/ 3229940 h 4502080"/>
                  <a:gd name="connsiteX3" fmla="*/ 1862417 w 4452945"/>
                  <a:gd name="connsiteY3" fmla="*/ 4500348 h 4502080"/>
                  <a:gd name="connsiteX4" fmla="*/ 4415488 w 4452945"/>
                  <a:gd name="connsiteY4" fmla="*/ 2518165 h 4502080"/>
                  <a:gd name="connsiteX5" fmla="*/ 2903563 w 4452945"/>
                  <a:gd name="connsiteY5" fmla="*/ 272102 h 4502080"/>
                  <a:gd name="connsiteX0" fmla="*/ 2799352 w 4330809"/>
                  <a:gd name="connsiteY0" fmla="*/ 257218 h 4487196"/>
                  <a:gd name="connsiteX1" fmla="*/ 329563 w 4330809"/>
                  <a:gd name="connsiteY1" fmla="*/ 523384 h 4487196"/>
                  <a:gd name="connsiteX2" fmla="*/ 211527 w 4330809"/>
                  <a:gd name="connsiteY2" fmla="*/ 3215056 h 4487196"/>
                  <a:gd name="connsiteX3" fmla="*/ 1758206 w 4330809"/>
                  <a:gd name="connsiteY3" fmla="*/ 4485464 h 4487196"/>
                  <a:gd name="connsiteX4" fmla="*/ 4311277 w 4330809"/>
                  <a:gd name="connsiteY4" fmla="*/ 2503281 h 4487196"/>
                  <a:gd name="connsiteX5" fmla="*/ 2799352 w 4330809"/>
                  <a:gd name="connsiteY5" fmla="*/ 257218 h 4487196"/>
                  <a:gd name="connsiteX0" fmla="*/ 2799352 w 4351336"/>
                  <a:gd name="connsiteY0" fmla="*/ 257218 h 4487196"/>
                  <a:gd name="connsiteX1" fmla="*/ 329563 w 4351336"/>
                  <a:gd name="connsiteY1" fmla="*/ 523384 h 4487196"/>
                  <a:gd name="connsiteX2" fmla="*/ 211527 w 4351336"/>
                  <a:gd name="connsiteY2" fmla="*/ 3215056 h 4487196"/>
                  <a:gd name="connsiteX3" fmla="*/ 1758206 w 4351336"/>
                  <a:gd name="connsiteY3" fmla="*/ 4485464 h 4487196"/>
                  <a:gd name="connsiteX4" fmla="*/ 4311277 w 4351336"/>
                  <a:gd name="connsiteY4" fmla="*/ 2503281 h 4487196"/>
                  <a:gd name="connsiteX5" fmla="*/ 2799352 w 4351336"/>
                  <a:gd name="connsiteY5" fmla="*/ 257218 h 4487196"/>
                  <a:gd name="connsiteX0" fmla="*/ 2848149 w 4337978"/>
                  <a:gd name="connsiteY0" fmla="*/ 163713 h 4499569"/>
                  <a:gd name="connsiteX1" fmla="*/ 314201 w 4337978"/>
                  <a:gd name="connsiteY1" fmla="*/ 535757 h 4499569"/>
                  <a:gd name="connsiteX2" fmla="*/ 196165 w 4337978"/>
                  <a:gd name="connsiteY2" fmla="*/ 3227429 h 4499569"/>
                  <a:gd name="connsiteX3" fmla="*/ 1742844 w 4337978"/>
                  <a:gd name="connsiteY3" fmla="*/ 4497837 h 4499569"/>
                  <a:gd name="connsiteX4" fmla="*/ 4295915 w 4337978"/>
                  <a:gd name="connsiteY4" fmla="*/ 2515654 h 4499569"/>
                  <a:gd name="connsiteX5" fmla="*/ 2848149 w 4337978"/>
                  <a:gd name="connsiteY5" fmla="*/ 163713 h 4499569"/>
                  <a:gd name="connsiteX0" fmla="*/ 2887051 w 4341453"/>
                  <a:gd name="connsiteY0" fmla="*/ 137085 h 4607695"/>
                  <a:gd name="connsiteX1" fmla="*/ 316441 w 4341453"/>
                  <a:gd name="connsiteY1" fmla="*/ 643883 h 4607695"/>
                  <a:gd name="connsiteX2" fmla="*/ 198405 w 4341453"/>
                  <a:gd name="connsiteY2" fmla="*/ 3335555 h 4607695"/>
                  <a:gd name="connsiteX3" fmla="*/ 1745084 w 4341453"/>
                  <a:gd name="connsiteY3" fmla="*/ 4605963 h 4607695"/>
                  <a:gd name="connsiteX4" fmla="*/ 4298155 w 4341453"/>
                  <a:gd name="connsiteY4" fmla="*/ 2623780 h 4607695"/>
                  <a:gd name="connsiteX5" fmla="*/ 2887051 w 4341453"/>
                  <a:gd name="connsiteY5" fmla="*/ 137085 h 4607695"/>
                  <a:gd name="connsiteX0" fmla="*/ 2916237 w 4344115"/>
                  <a:gd name="connsiteY0" fmla="*/ 163713 h 4499570"/>
                  <a:gd name="connsiteX1" fmla="*/ 318130 w 4344115"/>
                  <a:gd name="connsiteY1" fmla="*/ 535758 h 4499570"/>
                  <a:gd name="connsiteX2" fmla="*/ 200094 w 4344115"/>
                  <a:gd name="connsiteY2" fmla="*/ 3227430 h 4499570"/>
                  <a:gd name="connsiteX3" fmla="*/ 1746773 w 4344115"/>
                  <a:gd name="connsiteY3" fmla="*/ 4497838 h 4499570"/>
                  <a:gd name="connsiteX4" fmla="*/ 4299844 w 4344115"/>
                  <a:gd name="connsiteY4" fmla="*/ 2515655 h 4499570"/>
                  <a:gd name="connsiteX5" fmla="*/ 2916237 w 4344115"/>
                  <a:gd name="connsiteY5" fmla="*/ 163713 h 4499570"/>
                  <a:gd name="connsiteX0" fmla="*/ 2824938 w 4251678"/>
                  <a:gd name="connsiteY0" fmla="*/ 160466 h 4496323"/>
                  <a:gd name="connsiteX1" fmla="*/ 428473 w 4251678"/>
                  <a:gd name="connsiteY1" fmla="*/ 542137 h 4496323"/>
                  <a:gd name="connsiteX2" fmla="*/ 108795 w 4251678"/>
                  <a:gd name="connsiteY2" fmla="*/ 3224183 h 4496323"/>
                  <a:gd name="connsiteX3" fmla="*/ 1655474 w 4251678"/>
                  <a:gd name="connsiteY3" fmla="*/ 4494591 h 4496323"/>
                  <a:gd name="connsiteX4" fmla="*/ 4208545 w 4251678"/>
                  <a:gd name="connsiteY4" fmla="*/ 2512408 h 4496323"/>
                  <a:gd name="connsiteX5" fmla="*/ 2824938 w 4251678"/>
                  <a:gd name="connsiteY5" fmla="*/ 160466 h 4496323"/>
                  <a:gd name="connsiteX0" fmla="*/ 2806992 w 4233431"/>
                  <a:gd name="connsiteY0" fmla="*/ 184500 h 4520357"/>
                  <a:gd name="connsiteX1" fmla="*/ 465520 w 4233431"/>
                  <a:gd name="connsiteY1" fmla="*/ 498794 h 4520357"/>
                  <a:gd name="connsiteX2" fmla="*/ 90849 w 4233431"/>
                  <a:gd name="connsiteY2" fmla="*/ 3248217 h 4520357"/>
                  <a:gd name="connsiteX3" fmla="*/ 1637528 w 4233431"/>
                  <a:gd name="connsiteY3" fmla="*/ 4518625 h 4520357"/>
                  <a:gd name="connsiteX4" fmla="*/ 4190599 w 4233431"/>
                  <a:gd name="connsiteY4" fmla="*/ 2536442 h 4520357"/>
                  <a:gd name="connsiteX5" fmla="*/ 2806992 w 4233431"/>
                  <a:gd name="connsiteY5" fmla="*/ 184500 h 4520357"/>
                  <a:gd name="connsiteX0" fmla="*/ 2879901 w 4306340"/>
                  <a:gd name="connsiteY0" fmla="*/ 183667 h 4519524"/>
                  <a:gd name="connsiteX1" fmla="*/ 538429 w 4306340"/>
                  <a:gd name="connsiteY1" fmla="*/ 497961 h 4519524"/>
                  <a:gd name="connsiteX2" fmla="*/ 163758 w 4306340"/>
                  <a:gd name="connsiteY2" fmla="*/ 3247384 h 4519524"/>
                  <a:gd name="connsiteX3" fmla="*/ 1710437 w 4306340"/>
                  <a:gd name="connsiteY3" fmla="*/ 4517792 h 4519524"/>
                  <a:gd name="connsiteX4" fmla="*/ 4263508 w 4306340"/>
                  <a:gd name="connsiteY4" fmla="*/ 2535609 h 4519524"/>
                  <a:gd name="connsiteX5" fmla="*/ 2879901 w 4306340"/>
                  <a:gd name="connsiteY5" fmla="*/ 183667 h 4519524"/>
                  <a:gd name="connsiteX0" fmla="*/ 2867109 w 4293399"/>
                  <a:gd name="connsiteY0" fmla="*/ 183667 h 4519524"/>
                  <a:gd name="connsiteX1" fmla="*/ 553134 w 4293399"/>
                  <a:gd name="connsiteY1" fmla="*/ 497961 h 4519524"/>
                  <a:gd name="connsiteX2" fmla="*/ 150966 w 4293399"/>
                  <a:gd name="connsiteY2" fmla="*/ 3247384 h 4519524"/>
                  <a:gd name="connsiteX3" fmla="*/ 1697645 w 4293399"/>
                  <a:gd name="connsiteY3" fmla="*/ 4517792 h 4519524"/>
                  <a:gd name="connsiteX4" fmla="*/ 4250716 w 4293399"/>
                  <a:gd name="connsiteY4" fmla="*/ 2535609 h 4519524"/>
                  <a:gd name="connsiteX5" fmla="*/ 2867109 w 4293399"/>
                  <a:gd name="connsiteY5" fmla="*/ 183667 h 4519524"/>
                  <a:gd name="connsiteX0" fmla="*/ 2867109 w 4231139"/>
                  <a:gd name="connsiteY0" fmla="*/ 183667 h 4530725"/>
                  <a:gd name="connsiteX1" fmla="*/ 553134 w 4231139"/>
                  <a:gd name="connsiteY1" fmla="*/ 497961 h 4530725"/>
                  <a:gd name="connsiteX2" fmla="*/ 150966 w 4231139"/>
                  <a:gd name="connsiteY2" fmla="*/ 3247384 h 4530725"/>
                  <a:gd name="connsiteX3" fmla="*/ 1697645 w 4231139"/>
                  <a:gd name="connsiteY3" fmla="*/ 4517792 h 4530725"/>
                  <a:gd name="connsiteX4" fmla="*/ 4186557 w 4231139"/>
                  <a:gd name="connsiteY4" fmla="*/ 2535609 h 4530725"/>
                  <a:gd name="connsiteX5" fmla="*/ 2867109 w 4231139"/>
                  <a:gd name="connsiteY5" fmla="*/ 183667 h 4530725"/>
                  <a:gd name="connsiteX0" fmla="*/ 2869047 w 4233077"/>
                  <a:gd name="connsiteY0" fmla="*/ 183667 h 4616317"/>
                  <a:gd name="connsiteX1" fmla="*/ 555072 w 4233077"/>
                  <a:gd name="connsiteY1" fmla="*/ 497961 h 4616317"/>
                  <a:gd name="connsiteX2" fmla="*/ 152904 w 4233077"/>
                  <a:gd name="connsiteY2" fmla="*/ 3247384 h 4616317"/>
                  <a:gd name="connsiteX3" fmla="*/ 1727079 w 4233077"/>
                  <a:gd name="connsiteY3" fmla="*/ 4604419 h 4616317"/>
                  <a:gd name="connsiteX4" fmla="*/ 4188495 w 4233077"/>
                  <a:gd name="connsiteY4" fmla="*/ 2535609 h 4616317"/>
                  <a:gd name="connsiteX5" fmla="*/ 2869047 w 4233077"/>
                  <a:gd name="connsiteY5" fmla="*/ 183667 h 4616317"/>
                  <a:gd name="connsiteX0" fmla="*/ 2869047 w 4233077"/>
                  <a:gd name="connsiteY0" fmla="*/ 183667 h 4604425"/>
                  <a:gd name="connsiteX1" fmla="*/ 555072 w 4233077"/>
                  <a:gd name="connsiteY1" fmla="*/ 497961 h 4604425"/>
                  <a:gd name="connsiteX2" fmla="*/ 152904 w 4233077"/>
                  <a:gd name="connsiteY2" fmla="*/ 3247384 h 4604425"/>
                  <a:gd name="connsiteX3" fmla="*/ 1727079 w 4233077"/>
                  <a:gd name="connsiteY3" fmla="*/ 4604419 h 4604425"/>
                  <a:gd name="connsiteX4" fmla="*/ 4188495 w 4233077"/>
                  <a:gd name="connsiteY4" fmla="*/ 2535609 h 4604425"/>
                  <a:gd name="connsiteX5" fmla="*/ 2869047 w 4233077"/>
                  <a:gd name="connsiteY5" fmla="*/ 183667 h 4604425"/>
                  <a:gd name="connsiteX0" fmla="*/ 2869047 w 4233077"/>
                  <a:gd name="connsiteY0" fmla="*/ 183667 h 4607855"/>
                  <a:gd name="connsiteX1" fmla="*/ 555072 w 4233077"/>
                  <a:gd name="connsiteY1" fmla="*/ 497961 h 4607855"/>
                  <a:gd name="connsiteX2" fmla="*/ 152904 w 4233077"/>
                  <a:gd name="connsiteY2" fmla="*/ 3247384 h 4607855"/>
                  <a:gd name="connsiteX3" fmla="*/ 1727079 w 4233077"/>
                  <a:gd name="connsiteY3" fmla="*/ 4604419 h 4607855"/>
                  <a:gd name="connsiteX4" fmla="*/ 4188495 w 4233077"/>
                  <a:gd name="connsiteY4" fmla="*/ 2535609 h 4607855"/>
                  <a:gd name="connsiteX5" fmla="*/ 2869047 w 4233077"/>
                  <a:gd name="connsiteY5" fmla="*/ 183667 h 4607855"/>
                  <a:gd name="connsiteX0" fmla="*/ 2869047 w 4233077"/>
                  <a:gd name="connsiteY0" fmla="*/ 183667 h 4617070"/>
                  <a:gd name="connsiteX1" fmla="*/ 555072 w 4233077"/>
                  <a:gd name="connsiteY1" fmla="*/ 497961 h 4617070"/>
                  <a:gd name="connsiteX2" fmla="*/ 152904 w 4233077"/>
                  <a:gd name="connsiteY2" fmla="*/ 3247384 h 4617070"/>
                  <a:gd name="connsiteX3" fmla="*/ 1727079 w 4233077"/>
                  <a:gd name="connsiteY3" fmla="*/ 4604419 h 4617070"/>
                  <a:gd name="connsiteX4" fmla="*/ 4188495 w 4233077"/>
                  <a:gd name="connsiteY4" fmla="*/ 2535609 h 4617070"/>
                  <a:gd name="connsiteX5" fmla="*/ 2869047 w 4233077"/>
                  <a:gd name="connsiteY5" fmla="*/ 183667 h 4617070"/>
                  <a:gd name="connsiteX0" fmla="*/ 2869047 w 4233077"/>
                  <a:gd name="connsiteY0" fmla="*/ 183667 h 4639064"/>
                  <a:gd name="connsiteX1" fmla="*/ 555072 w 4233077"/>
                  <a:gd name="connsiteY1" fmla="*/ 497961 h 4639064"/>
                  <a:gd name="connsiteX2" fmla="*/ 152904 w 4233077"/>
                  <a:gd name="connsiteY2" fmla="*/ 3247384 h 4639064"/>
                  <a:gd name="connsiteX3" fmla="*/ 1727079 w 4233077"/>
                  <a:gd name="connsiteY3" fmla="*/ 4604419 h 4639064"/>
                  <a:gd name="connsiteX4" fmla="*/ 4188495 w 4233077"/>
                  <a:gd name="connsiteY4" fmla="*/ 2535609 h 4639064"/>
                  <a:gd name="connsiteX5" fmla="*/ 2869047 w 4233077"/>
                  <a:gd name="connsiteY5" fmla="*/ 183667 h 4639064"/>
                  <a:gd name="connsiteX0" fmla="*/ 2873580 w 4237610"/>
                  <a:gd name="connsiteY0" fmla="*/ 183667 h 4573619"/>
                  <a:gd name="connsiteX1" fmla="*/ 559605 w 4237610"/>
                  <a:gd name="connsiteY1" fmla="*/ 497961 h 4573619"/>
                  <a:gd name="connsiteX2" fmla="*/ 157437 w 4237610"/>
                  <a:gd name="connsiteY2" fmla="*/ 3247384 h 4573619"/>
                  <a:gd name="connsiteX3" fmla="*/ 1795771 w 4237610"/>
                  <a:gd name="connsiteY3" fmla="*/ 4537042 h 4573619"/>
                  <a:gd name="connsiteX4" fmla="*/ 4193028 w 4237610"/>
                  <a:gd name="connsiteY4" fmla="*/ 2535609 h 4573619"/>
                  <a:gd name="connsiteX5" fmla="*/ 2873580 w 4237610"/>
                  <a:gd name="connsiteY5" fmla="*/ 183667 h 4573619"/>
                  <a:gd name="connsiteX0" fmla="*/ 2874877 w 4238907"/>
                  <a:gd name="connsiteY0" fmla="*/ 183667 h 4545636"/>
                  <a:gd name="connsiteX1" fmla="*/ 560902 w 4238907"/>
                  <a:gd name="connsiteY1" fmla="*/ 497961 h 4545636"/>
                  <a:gd name="connsiteX2" fmla="*/ 158734 w 4238907"/>
                  <a:gd name="connsiteY2" fmla="*/ 3247384 h 4545636"/>
                  <a:gd name="connsiteX3" fmla="*/ 1815400 w 4238907"/>
                  <a:gd name="connsiteY3" fmla="*/ 4508166 h 4545636"/>
                  <a:gd name="connsiteX4" fmla="*/ 4194325 w 4238907"/>
                  <a:gd name="connsiteY4" fmla="*/ 2535609 h 4545636"/>
                  <a:gd name="connsiteX5" fmla="*/ 2874877 w 4238907"/>
                  <a:gd name="connsiteY5" fmla="*/ 183667 h 454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907" h="4545636">
                    <a:moveTo>
                      <a:pt x="2874877" y="183667"/>
                    </a:moveTo>
                    <a:cubicBezTo>
                      <a:pt x="2269307" y="-155941"/>
                      <a:pt x="1017245" y="-9397"/>
                      <a:pt x="560902" y="497961"/>
                    </a:cubicBezTo>
                    <a:cubicBezTo>
                      <a:pt x="-166756" y="1306964"/>
                      <a:pt x="-50349" y="2579017"/>
                      <a:pt x="158734" y="3247384"/>
                    </a:cubicBezTo>
                    <a:cubicBezTo>
                      <a:pt x="367817" y="3915752"/>
                      <a:pt x="1143161" y="4387518"/>
                      <a:pt x="1815400" y="4508166"/>
                    </a:cubicBezTo>
                    <a:cubicBezTo>
                      <a:pt x="3138754" y="4745671"/>
                      <a:pt x="3948166" y="3826398"/>
                      <a:pt x="4194325" y="2535609"/>
                    </a:cubicBezTo>
                    <a:cubicBezTo>
                      <a:pt x="4459504" y="1089756"/>
                      <a:pt x="3480447" y="523275"/>
                      <a:pt x="2874877" y="183667"/>
                    </a:cubicBezTo>
                    <a:close/>
                  </a:path>
                </a:pathLst>
              </a:custGeom>
              <a:solidFill>
                <a:srgbClr val="F3A3C7"/>
              </a:solidFill>
              <a:ln w="14668"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3C85935F-4F87-9889-0F31-8960F748F346}"/>
                  </a:ext>
                  <a:ext uri="{C183D7F6-B498-43B3-948B-1728B52AA6E4}">
                    <adec:decorative xmlns:adec="http://schemas.microsoft.com/office/drawing/2017/decorative" val="1"/>
                  </a:ext>
                </a:extLst>
              </p:cNvPr>
              <p:cNvSpPr/>
              <p:nvPr/>
            </p:nvSpPr>
            <p:spPr>
              <a:xfrm>
                <a:off x="1884448" y="2560198"/>
                <a:ext cx="3714826" cy="3458138"/>
              </a:xfrm>
              <a:custGeom>
                <a:avLst/>
                <a:gdLst>
                  <a:gd name="connsiteX0" fmla="*/ 1616053 w 3716639"/>
                  <a:gd name="connsiteY0" fmla="*/ 3505587 h 3505983"/>
                  <a:gd name="connsiteX1" fmla="*/ 3040777 w 3716639"/>
                  <a:gd name="connsiteY1" fmla="*/ 2582862 h 3505983"/>
                  <a:gd name="connsiteX2" fmla="*/ 3716611 w 3716639"/>
                  <a:gd name="connsiteY2" fmla="*/ 1551726 h 3505983"/>
                  <a:gd name="connsiteX3" fmla="*/ 3437593 w 3716639"/>
                  <a:gd name="connsiteY3" fmla="*/ 805477 h 3505983"/>
                  <a:gd name="connsiteX4" fmla="*/ 2805914 w 3716639"/>
                  <a:gd name="connsiteY4" fmla="*/ 297318 h 3505983"/>
                  <a:gd name="connsiteX5" fmla="*/ 1752921 w 3716639"/>
                  <a:gd name="connsiteY5" fmla="*/ 1283 h 3505983"/>
                  <a:gd name="connsiteX6" fmla="*/ 493525 w 3716639"/>
                  <a:gd name="connsiteY6" fmla="*/ 639269 h 3505983"/>
                  <a:gd name="connsiteX7" fmla="*/ 98323 w 3716639"/>
                  <a:gd name="connsiteY7" fmla="*/ 1329334 h 3505983"/>
                  <a:gd name="connsiteX8" fmla="*/ 1616053 w 3716639"/>
                  <a:gd name="connsiteY8" fmla="*/ 3505587 h 3505983"/>
                  <a:gd name="connsiteX0" fmla="*/ 1670246 w 3713079"/>
                  <a:gd name="connsiteY0" fmla="*/ 3418960 h 3419386"/>
                  <a:gd name="connsiteX1" fmla="*/ 3037218 w 3713079"/>
                  <a:gd name="connsiteY1" fmla="*/ 2582862 h 3419386"/>
                  <a:gd name="connsiteX2" fmla="*/ 3713052 w 3713079"/>
                  <a:gd name="connsiteY2" fmla="*/ 1551726 h 3419386"/>
                  <a:gd name="connsiteX3" fmla="*/ 3434034 w 3713079"/>
                  <a:gd name="connsiteY3" fmla="*/ 805477 h 3419386"/>
                  <a:gd name="connsiteX4" fmla="*/ 2802355 w 3713079"/>
                  <a:gd name="connsiteY4" fmla="*/ 297318 h 3419386"/>
                  <a:gd name="connsiteX5" fmla="*/ 1749362 w 3713079"/>
                  <a:gd name="connsiteY5" fmla="*/ 1283 h 3419386"/>
                  <a:gd name="connsiteX6" fmla="*/ 489966 w 3713079"/>
                  <a:gd name="connsiteY6" fmla="*/ 639269 h 3419386"/>
                  <a:gd name="connsiteX7" fmla="*/ 94764 w 3713079"/>
                  <a:gd name="connsiteY7" fmla="*/ 1329334 h 3419386"/>
                  <a:gd name="connsiteX8" fmla="*/ 1670246 w 3713079"/>
                  <a:gd name="connsiteY8" fmla="*/ 3418960 h 3419386"/>
                  <a:gd name="connsiteX0" fmla="*/ 1643117 w 3714826"/>
                  <a:gd name="connsiteY0" fmla="*/ 3457461 h 3457873"/>
                  <a:gd name="connsiteX1" fmla="*/ 3038965 w 3714826"/>
                  <a:gd name="connsiteY1" fmla="*/ 2582862 h 3457873"/>
                  <a:gd name="connsiteX2" fmla="*/ 3714799 w 3714826"/>
                  <a:gd name="connsiteY2" fmla="*/ 1551726 h 3457873"/>
                  <a:gd name="connsiteX3" fmla="*/ 3435781 w 3714826"/>
                  <a:gd name="connsiteY3" fmla="*/ 805477 h 3457873"/>
                  <a:gd name="connsiteX4" fmla="*/ 2804102 w 3714826"/>
                  <a:gd name="connsiteY4" fmla="*/ 297318 h 3457873"/>
                  <a:gd name="connsiteX5" fmla="*/ 1751109 w 3714826"/>
                  <a:gd name="connsiteY5" fmla="*/ 1283 h 3457873"/>
                  <a:gd name="connsiteX6" fmla="*/ 491713 w 3714826"/>
                  <a:gd name="connsiteY6" fmla="*/ 639269 h 3457873"/>
                  <a:gd name="connsiteX7" fmla="*/ 96511 w 3714826"/>
                  <a:gd name="connsiteY7" fmla="*/ 1329334 h 3457873"/>
                  <a:gd name="connsiteX8" fmla="*/ 1643117 w 3714826"/>
                  <a:gd name="connsiteY8" fmla="*/ 3457461 h 3457873"/>
                  <a:gd name="connsiteX0" fmla="*/ 1643117 w 3714826"/>
                  <a:gd name="connsiteY0" fmla="*/ 3457461 h 3458138"/>
                  <a:gd name="connsiteX1" fmla="*/ 3038965 w 3714826"/>
                  <a:gd name="connsiteY1" fmla="*/ 2582862 h 3458138"/>
                  <a:gd name="connsiteX2" fmla="*/ 3714799 w 3714826"/>
                  <a:gd name="connsiteY2" fmla="*/ 1551726 h 3458138"/>
                  <a:gd name="connsiteX3" fmla="*/ 3435781 w 3714826"/>
                  <a:gd name="connsiteY3" fmla="*/ 805477 h 3458138"/>
                  <a:gd name="connsiteX4" fmla="*/ 2804102 w 3714826"/>
                  <a:gd name="connsiteY4" fmla="*/ 297318 h 3458138"/>
                  <a:gd name="connsiteX5" fmla="*/ 1751109 w 3714826"/>
                  <a:gd name="connsiteY5" fmla="*/ 1283 h 3458138"/>
                  <a:gd name="connsiteX6" fmla="*/ 491713 w 3714826"/>
                  <a:gd name="connsiteY6" fmla="*/ 639269 h 3458138"/>
                  <a:gd name="connsiteX7" fmla="*/ 96511 w 3714826"/>
                  <a:gd name="connsiteY7" fmla="*/ 1329334 h 3458138"/>
                  <a:gd name="connsiteX8" fmla="*/ 1643117 w 3714826"/>
                  <a:gd name="connsiteY8" fmla="*/ 3457461 h 345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826" h="3458138">
                    <a:moveTo>
                      <a:pt x="1643117" y="3457461"/>
                    </a:moveTo>
                    <a:cubicBezTo>
                      <a:pt x="2439335" y="3480706"/>
                      <a:pt x="2693685" y="2900485"/>
                      <a:pt x="3038965" y="2582862"/>
                    </a:cubicBezTo>
                    <a:cubicBezTo>
                      <a:pt x="3384245" y="2265240"/>
                      <a:pt x="3711718" y="1967320"/>
                      <a:pt x="3714799" y="1551726"/>
                    </a:cubicBezTo>
                    <a:cubicBezTo>
                      <a:pt x="3716853" y="1278576"/>
                      <a:pt x="3605070" y="1016428"/>
                      <a:pt x="3435781" y="805477"/>
                    </a:cubicBezTo>
                    <a:cubicBezTo>
                      <a:pt x="3266493" y="594526"/>
                      <a:pt x="3042485" y="431399"/>
                      <a:pt x="2804102" y="297318"/>
                    </a:cubicBezTo>
                    <a:cubicBezTo>
                      <a:pt x="2485476" y="118201"/>
                      <a:pt x="2125481" y="-14561"/>
                      <a:pt x="1751109" y="1283"/>
                    </a:cubicBezTo>
                    <a:cubicBezTo>
                      <a:pt x="1272583" y="21527"/>
                      <a:pt x="819875" y="286609"/>
                      <a:pt x="491713" y="639269"/>
                    </a:cubicBezTo>
                    <a:cubicBezTo>
                      <a:pt x="307315" y="837311"/>
                      <a:pt x="206534" y="1085669"/>
                      <a:pt x="96511" y="1329334"/>
                    </a:cubicBezTo>
                    <a:cubicBezTo>
                      <a:pt x="-344021" y="2305604"/>
                      <a:pt x="819852" y="3483133"/>
                      <a:pt x="1643117" y="3457461"/>
                    </a:cubicBezTo>
                    <a:close/>
                  </a:path>
                </a:pathLst>
              </a:custGeom>
              <a:solidFill>
                <a:srgbClr val="FFC71F"/>
              </a:solidFill>
              <a:ln w="14668"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54E52E71-F362-63A6-15A4-761C5A7A0902}"/>
                  </a:ext>
                  <a:ext uri="{C183D7F6-B498-43B3-948B-1728B52AA6E4}">
                    <adec:decorative xmlns:adec="http://schemas.microsoft.com/office/drawing/2017/decorative" val="1"/>
                  </a:ext>
                </a:extLst>
              </p:cNvPr>
              <p:cNvSpPr/>
              <p:nvPr/>
            </p:nvSpPr>
            <p:spPr>
              <a:xfrm>
                <a:off x="1048303" y="3305084"/>
                <a:ext cx="2465233" cy="2270710"/>
              </a:xfrm>
              <a:custGeom>
                <a:avLst/>
                <a:gdLst>
                  <a:gd name="connsiteX0" fmla="*/ 1733624 w 2465233"/>
                  <a:gd name="connsiteY0" fmla="*/ 108339 h 2253617"/>
                  <a:gd name="connsiteX1" fmla="*/ 853294 w 2465233"/>
                  <a:gd name="connsiteY1" fmla="*/ 44672 h 2253617"/>
                  <a:gd name="connsiteX2" fmla="*/ 101617 w 2465233"/>
                  <a:gd name="connsiteY2" fmla="*/ 492979 h 2253617"/>
                  <a:gd name="connsiteX3" fmla="*/ 12865 w 2465233"/>
                  <a:gd name="connsiteY3" fmla="*/ 1050282 h 2253617"/>
                  <a:gd name="connsiteX4" fmla="*/ 225869 w 2465233"/>
                  <a:gd name="connsiteY4" fmla="*/ 1583820 h 2253617"/>
                  <a:gd name="connsiteX5" fmla="*/ 774077 w 2465233"/>
                  <a:gd name="connsiteY5" fmla="*/ 2133495 h 2253617"/>
                  <a:gd name="connsiteX6" fmla="*/ 1777340 w 2465233"/>
                  <a:gd name="connsiteY6" fmla="*/ 2179558 h 2253617"/>
                  <a:gd name="connsiteX7" fmla="*/ 2263788 w 2465233"/>
                  <a:gd name="connsiteY7" fmla="*/ 1892178 h 2253617"/>
                  <a:gd name="connsiteX8" fmla="*/ 2439678 w 2465233"/>
                  <a:gd name="connsiteY8" fmla="*/ 1098252 h 2253617"/>
                  <a:gd name="connsiteX9" fmla="*/ 2044915 w 2465233"/>
                  <a:gd name="connsiteY9" fmla="*/ 353470 h 2253617"/>
                  <a:gd name="connsiteX10" fmla="*/ 1733477 w 2465233"/>
                  <a:gd name="connsiteY10" fmla="*/ 108485 h 225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5233" h="2253617">
                    <a:moveTo>
                      <a:pt x="1733624" y="108339"/>
                    </a:moveTo>
                    <a:cubicBezTo>
                      <a:pt x="1424679" y="-50095"/>
                      <a:pt x="1156077" y="-657"/>
                      <a:pt x="853294" y="44672"/>
                    </a:cubicBezTo>
                    <a:cubicBezTo>
                      <a:pt x="550510" y="89855"/>
                      <a:pt x="249194" y="238019"/>
                      <a:pt x="101617" y="492979"/>
                    </a:cubicBezTo>
                    <a:cubicBezTo>
                      <a:pt x="4650" y="660654"/>
                      <a:pt x="-17942" y="861189"/>
                      <a:pt x="12865" y="1050282"/>
                    </a:cubicBezTo>
                    <a:cubicBezTo>
                      <a:pt x="43818" y="1239228"/>
                      <a:pt x="125235" y="1418052"/>
                      <a:pt x="225869" y="1583820"/>
                    </a:cubicBezTo>
                    <a:cubicBezTo>
                      <a:pt x="360391" y="1805333"/>
                      <a:pt x="536721" y="2012763"/>
                      <a:pt x="774077" y="2133495"/>
                    </a:cubicBezTo>
                    <a:cubicBezTo>
                      <a:pt x="1077447" y="2287967"/>
                      <a:pt x="1450498" y="2282392"/>
                      <a:pt x="1777340" y="2179558"/>
                    </a:cubicBezTo>
                    <a:cubicBezTo>
                      <a:pt x="1960858" y="2121759"/>
                      <a:pt x="2138215" y="2031833"/>
                      <a:pt x="2263788" y="1892178"/>
                    </a:cubicBezTo>
                    <a:cubicBezTo>
                      <a:pt x="2455228" y="1679027"/>
                      <a:pt x="2501144" y="1372283"/>
                      <a:pt x="2439678" y="1098252"/>
                    </a:cubicBezTo>
                    <a:cubicBezTo>
                      <a:pt x="2378359" y="824221"/>
                      <a:pt x="2221686" y="577770"/>
                      <a:pt x="2044915" y="353470"/>
                    </a:cubicBezTo>
                    <a:cubicBezTo>
                      <a:pt x="1962765" y="249168"/>
                      <a:pt x="1822523" y="154108"/>
                      <a:pt x="1733477" y="108485"/>
                    </a:cubicBezTo>
                    <a:close/>
                  </a:path>
                </a:pathLst>
              </a:custGeom>
              <a:solidFill>
                <a:srgbClr val="4DBE9D"/>
              </a:solidFill>
              <a:ln w="14668" cap="flat">
                <a:noFill/>
                <a:prstDash val="solid"/>
                <a:miter/>
              </a:ln>
            </p:spPr>
            <p:txBody>
              <a:bodyPr rtlCol="0" anchor="ctr"/>
              <a:lstStyle/>
              <a:p>
                <a:endParaRPr lang="fi-FI"/>
              </a:p>
            </p:txBody>
          </p:sp>
          <p:sp>
            <p:nvSpPr>
              <p:cNvPr id="732" name="Google Shape;672;p42">
                <a:extLst>
                  <a:ext uri="{FF2B5EF4-FFF2-40B4-BE49-F238E27FC236}">
                    <a16:creationId xmlns:a16="http://schemas.microsoft.com/office/drawing/2014/main" id="{00D40759-D822-A4A2-CAAD-5EA1E1B669B6}"/>
                  </a:ext>
                </a:extLst>
              </p:cNvPr>
              <p:cNvSpPr txBox="1"/>
              <p:nvPr/>
            </p:nvSpPr>
            <p:spPr>
              <a:xfrm>
                <a:off x="1506589" y="3690728"/>
                <a:ext cx="2021717" cy="29764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fi-FI" sz="1600" dirty="0">
                    <a:solidFill>
                      <a:schemeClr val="tx1"/>
                    </a:solidFill>
                    <a:latin typeface="Arial Black"/>
                    <a:ea typeface="Arial Black"/>
                    <a:cs typeface="Arial Black"/>
                    <a:sym typeface="Arial Black"/>
                  </a:rPr>
                  <a:t>Tunnustelu</a:t>
                </a:r>
                <a:endParaRPr sz="400" dirty="0">
                  <a:solidFill>
                    <a:schemeClr val="tx1"/>
                  </a:solidFill>
                </a:endParaRPr>
              </a:p>
            </p:txBody>
          </p:sp>
          <p:sp>
            <p:nvSpPr>
              <p:cNvPr id="733" name="Google Shape;672;p42">
                <a:extLst>
                  <a:ext uri="{FF2B5EF4-FFF2-40B4-BE49-F238E27FC236}">
                    <a16:creationId xmlns:a16="http://schemas.microsoft.com/office/drawing/2014/main" id="{8D7581B6-979E-28B7-9F4E-912D21C3474E}"/>
                  </a:ext>
                </a:extLst>
              </p:cNvPr>
              <p:cNvSpPr txBox="1"/>
              <p:nvPr/>
            </p:nvSpPr>
            <p:spPr>
              <a:xfrm>
                <a:off x="3213099" y="3052020"/>
                <a:ext cx="1757179" cy="29764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fi-FI" sz="1600">
                    <a:solidFill>
                      <a:schemeClr val="tx1"/>
                    </a:solidFill>
                    <a:latin typeface="Arial Black"/>
                    <a:ea typeface="Arial Black"/>
                    <a:cs typeface="Arial Black"/>
                    <a:sym typeface="Arial Black"/>
                  </a:rPr>
                  <a:t>Kokeilu</a:t>
                </a:r>
                <a:endParaRPr sz="400">
                  <a:solidFill>
                    <a:schemeClr val="tx1"/>
                  </a:solidFill>
                </a:endParaRPr>
              </a:p>
            </p:txBody>
          </p:sp>
          <p:sp>
            <p:nvSpPr>
              <p:cNvPr id="734" name="Google Shape;672;p42">
                <a:extLst>
                  <a:ext uri="{FF2B5EF4-FFF2-40B4-BE49-F238E27FC236}">
                    <a16:creationId xmlns:a16="http://schemas.microsoft.com/office/drawing/2014/main" id="{59A60787-DDFA-38AC-E6E4-D8D7227A45C3}"/>
                  </a:ext>
                </a:extLst>
              </p:cNvPr>
              <p:cNvSpPr txBox="1"/>
              <p:nvPr/>
            </p:nvSpPr>
            <p:spPr>
              <a:xfrm>
                <a:off x="4880881" y="2328373"/>
                <a:ext cx="1867318" cy="277304"/>
              </a:xfrm>
              <a:prstGeom prst="rect">
                <a:avLst/>
              </a:prstGeom>
              <a:noFill/>
              <a:ln>
                <a:noFill/>
              </a:ln>
            </p:spPr>
            <p:txBody>
              <a:bodyPr spcFirstLastPara="1" wrap="square" lIns="0" tIns="0" rIns="0" bIns="0" anchor="t" anchorCtr="0">
                <a:noAutofit/>
              </a:bodyPr>
              <a:lstStyle/>
              <a:p>
                <a:pPr>
                  <a:lnSpc>
                    <a:spcPct val="90000"/>
                  </a:lnSpc>
                </a:pPr>
                <a:r>
                  <a:rPr lang="fi-FI" sz="1600">
                    <a:solidFill>
                      <a:schemeClr val="tx1"/>
                    </a:solidFill>
                    <a:latin typeface="Arial Black"/>
                    <a:sym typeface="Arial Black"/>
                  </a:rPr>
                  <a:t>Kumppanuus syvenee</a:t>
                </a:r>
                <a:endParaRPr lang="fi-FI" sz="1600">
                  <a:solidFill>
                    <a:schemeClr val="tx1"/>
                  </a:solidFill>
                  <a:latin typeface="Arial Black"/>
                </a:endParaRPr>
              </a:p>
            </p:txBody>
          </p:sp>
          <p:sp>
            <p:nvSpPr>
              <p:cNvPr id="735" name="Google Shape;672;p42">
                <a:extLst>
                  <a:ext uri="{FF2B5EF4-FFF2-40B4-BE49-F238E27FC236}">
                    <a16:creationId xmlns:a16="http://schemas.microsoft.com/office/drawing/2014/main" id="{857FA3A5-51BD-BFAE-F8C6-4C95F58B724E}"/>
                  </a:ext>
                </a:extLst>
              </p:cNvPr>
              <p:cNvSpPr txBox="1"/>
              <p:nvPr/>
            </p:nvSpPr>
            <p:spPr>
              <a:xfrm>
                <a:off x="7349394" y="1679908"/>
                <a:ext cx="1757179" cy="297645"/>
              </a:xfrm>
              <a:prstGeom prst="rect">
                <a:avLst/>
              </a:prstGeom>
              <a:noFill/>
              <a:ln>
                <a:noFill/>
              </a:ln>
            </p:spPr>
            <p:txBody>
              <a:bodyPr spcFirstLastPara="1" wrap="square" lIns="0" tIns="0" rIns="0" bIns="0" anchor="t" anchorCtr="0">
                <a:noAutofit/>
              </a:bodyPr>
              <a:lstStyle/>
              <a:p>
                <a:pPr>
                  <a:lnSpc>
                    <a:spcPct val="90000"/>
                  </a:lnSpc>
                </a:pPr>
                <a:r>
                  <a:rPr lang="fi-FI" sz="1600" dirty="0">
                    <a:solidFill>
                      <a:schemeClr val="tx1"/>
                    </a:solidFill>
                    <a:latin typeface="Arial Black"/>
                    <a:sym typeface="Arial Black"/>
                  </a:rPr>
                  <a:t>Yhteistyö laajenee</a:t>
                </a:r>
                <a:endParaRPr lang="en-US" sz="1200" dirty="0"/>
              </a:p>
            </p:txBody>
          </p:sp>
          <p:sp>
            <p:nvSpPr>
              <p:cNvPr id="20" name="Vapaamuotoinen: Muoto 19">
                <a:extLst>
                  <a:ext uri="{FF2B5EF4-FFF2-40B4-BE49-F238E27FC236}">
                    <a16:creationId xmlns:a16="http://schemas.microsoft.com/office/drawing/2014/main" id="{B9CA878E-ABD0-3B8D-010E-595D0EAED648}"/>
                  </a:ext>
                </a:extLst>
              </p:cNvPr>
              <p:cNvSpPr/>
              <p:nvPr/>
            </p:nvSpPr>
            <p:spPr>
              <a:xfrm>
                <a:off x="1512956" y="1069489"/>
                <a:ext cx="10946984" cy="3259875"/>
              </a:xfrm>
              <a:custGeom>
                <a:avLst/>
                <a:gdLst>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81274 w 819374"/>
                  <a:gd name="connsiteY12" fmla="*/ 64086 h 563730"/>
                  <a:gd name="connsiteX13" fmla="*/ 749524 w 819374"/>
                  <a:gd name="connsiteY13" fmla="*/ 19636 h 563730"/>
                  <a:gd name="connsiteX14" fmla="*/ 711424 w 819374"/>
                  <a:gd name="connsiteY14" fmla="*/ 586 h 563730"/>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49524 w 819374"/>
                  <a:gd name="connsiteY12" fmla="*/ 19636 h 563730"/>
                  <a:gd name="connsiteX13" fmla="*/ 711424 w 819374"/>
                  <a:gd name="connsiteY13" fmla="*/ 586 h 563730"/>
                  <a:gd name="connsiteX0" fmla="*/ 711424 w 793974"/>
                  <a:gd name="connsiteY0" fmla="*/ 2394 h 565538"/>
                  <a:gd name="connsiteX1" fmla="*/ 679674 w 793974"/>
                  <a:gd name="connsiteY1" fmla="*/ 8744 h 565538"/>
                  <a:gd name="connsiteX2" fmla="*/ 247874 w 793974"/>
                  <a:gd name="connsiteY2" fmla="*/ 262744 h 565538"/>
                  <a:gd name="connsiteX3" fmla="*/ 12924 w 793974"/>
                  <a:gd name="connsiteY3" fmla="*/ 484994 h 565538"/>
                  <a:gd name="connsiteX4" fmla="*/ 224 w 793974"/>
                  <a:gd name="connsiteY4" fmla="*/ 516744 h 565538"/>
                  <a:gd name="connsiteX5" fmla="*/ 139924 w 793974"/>
                  <a:gd name="connsiteY5" fmla="*/ 542144 h 565538"/>
                  <a:gd name="connsiteX6" fmla="*/ 406624 w 793974"/>
                  <a:gd name="connsiteY6" fmla="*/ 472294 h 565538"/>
                  <a:gd name="connsiteX7" fmla="*/ 552674 w 793974"/>
                  <a:gd name="connsiteY7" fmla="*/ 427844 h 565538"/>
                  <a:gd name="connsiteX8" fmla="*/ 717774 w 793974"/>
                  <a:gd name="connsiteY8" fmla="*/ 338944 h 565538"/>
                  <a:gd name="connsiteX9" fmla="*/ 749524 w 793974"/>
                  <a:gd name="connsiteY9" fmla="*/ 307194 h 565538"/>
                  <a:gd name="connsiteX10" fmla="*/ 793974 w 793974"/>
                  <a:gd name="connsiteY10" fmla="*/ 205594 h 565538"/>
                  <a:gd name="connsiteX11" fmla="*/ 749524 w 793974"/>
                  <a:gd name="connsiteY11" fmla="*/ 21444 h 565538"/>
                  <a:gd name="connsiteX12" fmla="*/ 711424 w 793974"/>
                  <a:gd name="connsiteY12" fmla="*/ 2394 h 565538"/>
                  <a:gd name="connsiteX0" fmla="*/ 711424 w 753898"/>
                  <a:gd name="connsiteY0" fmla="*/ 9111 h 572255"/>
                  <a:gd name="connsiteX1" fmla="*/ 679674 w 753898"/>
                  <a:gd name="connsiteY1" fmla="*/ 15461 h 572255"/>
                  <a:gd name="connsiteX2" fmla="*/ 247874 w 753898"/>
                  <a:gd name="connsiteY2" fmla="*/ 269461 h 572255"/>
                  <a:gd name="connsiteX3" fmla="*/ 12924 w 753898"/>
                  <a:gd name="connsiteY3" fmla="*/ 491711 h 572255"/>
                  <a:gd name="connsiteX4" fmla="*/ 224 w 753898"/>
                  <a:gd name="connsiteY4" fmla="*/ 523461 h 572255"/>
                  <a:gd name="connsiteX5" fmla="*/ 139924 w 753898"/>
                  <a:gd name="connsiteY5" fmla="*/ 548861 h 572255"/>
                  <a:gd name="connsiteX6" fmla="*/ 406624 w 753898"/>
                  <a:gd name="connsiteY6" fmla="*/ 479011 h 572255"/>
                  <a:gd name="connsiteX7" fmla="*/ 552674 w 753898"/>
                  <a:gd name="connsiteY7" fmla="*/ 434561 h 572255"/>
                  <a:gd name="connsiteX8" fmla="*/ 717774 w 753898"/>
                  <a:gd name="connsiteY8" fmla="*/ 345661 h 572255"/>
                  <a:gd name="connsiteX9" fmla="*/ 749524 w 753898"/>
                  <a:gd name="connsiteY9" fmla="*/ 313911 h 572255"/>
                  <a:gd name="connsiteX10" fmla="*/ 749524 w 753898"/>
                  <a:gd name="connsiteY10" fmla="*/ 28161 h 572255"/>
                  <a:gd name="connsiteX11" fmla="*/ 711424 w 753898"/>
                  <a:gd name="connsiteY11" fmla="*/ 9111 h 572255"/>
                  <a:gd name="connsiteX0" fmla="*/ 711424 w 765621"/>
                  <a:gd name="connsiteY0" fmla="*/ 9111 h 572255"/>
                  <a:gd name="connsiteX1" fmla="*/ 679674 w 765621"/>
                  <a:gd name="connsiteY1" fmla="*/ 15461 h 572255"/>
                  <a:gd name="connsiteX2" fmla="*/ 247874 w 765621"/>
                  <a:gd name="connsiteY2" fmla="*/ 269461 h 572255"/>
                  <a:gd name="connsiteX3" fmla="*/ 12924 w 765621"/>
                  <a:gd name="connsiteY3" fmla="*/ 491711 h 572255"/>
                  <a:gd name="connsiteX4" fmla="*/ 224 w 765621"/>
                  <a:gd name="connsiteY4" fmla="*/ 523461 h 572255"/>
                  <a:gd name="connsiteX5" fmla="*/ 139924 w 765621"/>
                  <a:gd name="connsiteY5" fmla="*/ 548861 h 572255"/>
                  <a:gd name="connsiteX6" fmla="*/ 406624 w 765621"/>
                  <a:gd name="connsiteY6" fmla="*/ 479011 h 572255"/>
                  <a:gd name="connsiteX7" fmla="*/ 552674 w 765621"/>
                  <a:gd name="connsiteY7" fmla="*/ 434561 h 572255"/>
                  <a:gd name="connsiteX8" fmla="*/ 749524 w 765621"/>
                  <a:gd name="connsiteY8" fmla="*/ 313911 h 572255"/>
                  <a:gd name="connsiteX9" fmla="*/ 749524 w 765621"/>
                  <a:gd name="connsiteY9" fmla="*/ 28161 h 572255"/>
                  <a:gd name="connsiteX10" fmla="*/ 711424 w 765621"/>
                  <a:gd name="connsiteY10" fmla="*/ 9111 h 572255"/>
                  <a:gd name="connsiteX0" fmla="*/ 711424 w 776394"/>
                  <a:gd name="connsiteY0" fmla="*/ 9111 h 572255"/>
                  <a:gd name="connsiteX1" fmla="*/ 679674 w 776394"/>
                  <a:gd name="connsiteY1" fmla="*/ 15461 h 572255"/>
                  <a:gd name="connsiteX2" fmla="*/ 247874 w 776394"/>
                  <a:gd name="connsiteY2" fmla="*/ 269461 h 572255"/>
                  <a:gd name="connsiteX3" fmla="*/ 12924 w 776394"/>
                  <a:gd name="connsiteY3" fmla="*/ 491711 h 572255"/>
                  <a:gd name="connsiteX4" fmla="*/ 224 w 776394"/>
                  <a:gd name="connsiteY4" fmla="*/ 523461 h 572255"/>
                  <a:gd name="connsiteX5" fmla="*/ 139924 w 776394"/>
                  <a:gd name="connsiteY5" fmla="*/ 548861 h 572255"/>
                  <a:gd name="connsiteX6" fmla="*/ 406624 w 776394"/>
                  <a:gd name="connsiteY6" fmla="*/ 479011 h 572255"/>
                  <a:gd name="connsiteX7" fmla="*/ 749524 w 776394"/>
                  <a:gd name="connsiteY7" fmla="*/ 313911 h 572255"/>
                  <a:gd name="connsiteX8" fmla="*/ 749524 w 776394"/>
                  <a:gd name="connsiteY8" fmla="*/ 28161 h 572255"/>
                  <a:gd name="connsiteX9" fmla="*/ 711424 w 776394"/>
                  <a:gd name="connsiteY9" fmla="*/ 9111 h 572255"/>
                  <a:gd name="connsiteX0" fmla="*/ 711424 w 796124"/>
                  <a:gd name="connsiteY0" fmla="*/ 9111 h 579782"/>
                  <a:gd name="connsiteX1" fmla="*/ 679674 w 796124"/>
                  <a:gd name="connsiteY1" fmla="*/ 15461 h 579782"/>
                  <a:gd name="connsiteX2" fmla="*/ 247874 w 796124"/>
                  <a:gd name="connsiteY2" fmla="*/ 269461 h 579782"/>
                  <a:gd name="connsiteX3" fmla="*/ 12924 w 796124"/>
                  <a:gd name="connsiteY3" fmla="*/ 491711 h 579782"/>
                  <a:gd name="connsiteX4" fmla="*/ 224 w 796124"/>
                  <a:gd name="connsiteY4" fmla="*/ 523461 h 579782"/>
                  <a:gd name="connsiteX5" fmla="*/ 139924 w 796124"/>
                  <a:gd name="connsiteY5" fmla="*/ 548861 h 579782"/>
                  <a:gd name="connsiteX6" fmla="*/ 749524 w 796124"/>
                  <a:gd name="connsiteY6" fmla="*/ 313911 h 579782"/>
                  <a:gd name="connsiteX7" fmla="*/ 749524 w 796124"/>
                  <a:gd name="connsiteY7" fmla="*/ 28161 h 579782"/>
                  <a:gd name="connsiteX8" fmla="*/ 711424 w 796124"/>
                  <a:gd name="connsiteY8" fmla="*/ 9111 h 579782"/>
                  <a:gd name="connsiteX0" fmla="*/ 763515 w 858556"/>
                  <a:gd name="connsiteY0" fmla="*/ 9111 h 532624"/>
                  <a:gd name="connsiteX1" fmla="*/ 731765 w 858556"/>
                  <a:gd name="connsiteY1" fmla="*/ 15461 h 532624"/>
                  <a:gd name="connsiteX2" fmla="*/ 299965 w 858556"/>
                  <a:gd name="connsiteY2" fmla="*/ 269461 h 532624"/>
                  <a:gd name="connsiteX3" fmla="*/ 65015 w 858556"/>
                  <a:gd name="connsiteY3" fmla="*/ 491711 h 532624"/>
                  <a:gd name="connsiteX4" fmla="*/ 52315 w 858556"/>
                  <a:gd name="connsiteY4" fmla="*/ 523461 h 532624"/>
                  <a:gd name="connsiteX5" fmla="*/ 801615 w 858556"/>
                  <a:gd name="connsiteY5" fmla="*/ 313911 h 532624"/>
                  <a:gd name="connsiteX6" fmla="*/ 801615 w 858556"/>
                  <a:gd name="connsiteY6" fmla="*/ 28161 h 532624"/>
                  <a:gd name="connsiteX7" fmla="*/ 763515 w 858556"/>
                  <a:gd name="connsiteY7" fmla="*/ 9111 h 532624"/>
                  <a:gd name="connsiteX0" fmla="*/ 769708 w 864749"/>
                  <a:gd name="connsiteY0" fmla="*/ 9111 h 597869"/>
                  <a:gd name="connsiteX1" fmla="*/ 737958 w 864749"/>
                  <a:gd name="connsiteY1" fmla="*/ 15461 h 597869"/>
                  <a:gd name="connsiteX2" fmla="*/ 306158 w 864749"/>
                  <a:gd name="connsiteY2" fmla="*/ 269461 h 597869"/>
                  <a:gd name="connsiteX3" fmla="*/ 71208 w 864749"/>
                  <a:gd name="connsiteY3" fmla="*/ 491711 h 597869"/>
                  <a:gd name="connsiteX4" fmla="*/ 61683 w 864749"/>
                  <a:gd name="connsiteY4" fmla="*/ 591194 h 597869"/>
                  <a:gd name="connsiteX5" fmla="*/ 807808 w 864749"/>
                  <a:gd name="connsiteY5" fmla="*/ 313911 h 597869"/>
                  <a:gd name="connsiteX6" fmla="*/ 807808 w 864749"/>
                  <a:gd name="connsiteY6" fmla="*/ 28161 h 597869"/>
                  <a:gd name="connsiteX7" fmla="*/ 769708 w 864749"/>
                  <a:gd name="connsiteY7" fmla="*/ 9111 h 597869"/>
                  <a:gd name="connsiteX0" fmla="*/ 788686 w 883727"/>
                  <a:gd name="connsiteY0" fmla="*/ 9111 h 597743"/>
                  <a:gd name="connsiteX1" fmla="*/ 756936 w 883727"/>
                  <a:gd name="connsiteY1" fmla="*/ 15461 h 597743"/>
                  <a:gd name="connsiteX2" fmla="*/ 325136 w 883727"/>
                  <a:gd name="connsiteY2" fmla="*/ 269461 h 597743"/>
                  <a:gd name="connsiteX3" fmla="*/ 47853 w 883727"/>
                  <a:gd name="connsiteY3" fmla="*/ 490653 h 597743"/>
                  <a:gd name="connsiteX4" fmla="*/ 80661 w 883727"/>
                  <a:gd name="connsiteY4" fmla="*/ 591194 h 597743"/>
                  <a:gd name="connsiteX5" fmla="*/ 826786 w 883727"/>
                  <a:gd name="connsiteY5" fmla="*/ 313911 h 597743"/>
                  <a:gd name="connsiteX6" fmla="*/ 826786 w 883727"/>
                  <a:gd name="connsiteY6" fmla="*/ 28161 h 597743"/>
                  <a:gd name="connsiteX7" fmla="*/ 788686 w 883727"/>
                  <a:gd name="connsiteY7" fmla="*/ 9111 h 597743"/>
                  <a:gd name="connsiteX0" fmla="*/ 816286 w 911327"/>
                  <a:gd name="connsiteY0" fmla="*/ 31558 h 623909"/>
                  <a:gd name="connsiteX1" fmla="*/ 784536 w 911327"/>
                  <a:gd name="connsiteY1" fmla="*/ 37908 h 623909"/>
                  <a:gd name="connsiteX2" fmla="*/ 75453 w 911327"/>
                  <a:gd name="connsiteY2" fmla="*/ 513100 h 623909"/>
                  <a:gd name="connsiteX3" fmla="*/ 108261 w 911327"/>
                  <a:gd name="connsiteY3" fmla="*/ 613641 h 623909"/>
                  <a:gd name="connsiteX4" fmla="*/ 854386 w 911327"/>
                  <a:gd name="connsiteY4" fmla="*/ 336358 h 623909"/>
                  <a:gd name="connsiteX5" fmla="*/ 854386 w 911327"/>
                  <a:gd name="connsiteY5" fmla="*/ 50608 h 623909"/>
                  <a:gd name="connsiteX6" fmla="*/ 816286 w 911327"/>
                  <a:gd name="connsiteY6" fmla="*/ 31558 h 623909"/>
                  <a:gd name="connsiteX0" fmla="*/ 813713 w 908754"/>
                  <a:gd name="connsiteY0" fmla="*/ 31558 h 613788"/>
                  <a:gd name="connsiteX1" fmla="*/ 781963 w 908754"/>
                  <a:gd name="connsiteY1" fmla="*/ 37908 h 613788"/>
                  <a:gd name="connsiteX2" fmla="*/ 72880 w 908754"/>
                  <a:gd name="connsiteY2" fmla="*/ 513100 h 613788"/>
                  <a:gd name="connsiteX3" fmla="*/ 110980 w 908754"/>
                  <a:gd name="connsiteY3" fmla="*/ 601999 h 613788"/>
                  <a:gd name="connsiteX4" fmla="*/ 851813 w 908754"/>
                  <a:gd name="connsiteY4" fmla="*/ 336358 h 613788"/>
                  <a:gd name="connsiteX5" fmla="*/ 851813 w 908754"/>
                  <a:gd name="connsiteY5" fmla="*/ 50608 h 613788"/>
                  <a:gd name="connsiteX6" fmla="*/ 813713 w 908754"/>
                  <a:gd name="connsiteY6" fmla="*/ 31558 h 613788"/>
                  <a:gd name="connsiteX0" fmla="*/ 813942 w 912092"/>
                  <a:gd name="connsiteY0" fmla="*/ 31558 h 611829"/>
                  <a:gd name="connsiteX1" fmla="*/ 782192 w 912092"/>
                  <a:gd name="connsiteY1" fmla="*/ 37908 h 611829"/>
                  <a:gd name="connsiteX2" fmla="*/ 73109 w 912092"/>
                  <a:gd name="connsiteY2" fmla="*/ 513100 h 611829"/>
                  <a:gd name="connsiteX3" fmla="*/ 111209 w 912092"/>
                  <a:gd name="connsiteY3" fmla="*/ 601999 h 611829"/>
                  <a:gd name="connsiteX4" fmla="*/ 856275 w 912092"/>
                  <a:gd name="connsiteY4" fmla="*/ 363875 h 611829"/>
                  <a:gd name="connsiteX5" fmla="*/ 852042 w 912092"/>
                  <a:gd name="connsiteY5" fmla="*/ 50608 h 611829"/>
                  <a:gd name="connsiteX6" fmla="*/ 813942 w 912092"/>
                  <a:gd name="connsiteY6" fmla="*/ 31558 h 611829"/>
                  <a:gd name="connsiteX0" fmla="*/ 813942 w 901270"/>
                  <a:gd name="connsiteY0" fmla="*/ 47415 h 627686"/>
                  <a:gd name="connsiteX1" fmla="*/ 782192 w 901270"/>
                  <a:gd name="connsiteY1" fmla="*/ 53765 h 627686"/>
                  <a:gd name="connsiteX2" fmla="*/ 73109 w 901270"/>
                  <a:gd name="connsiteY2" fmla="*/ 528957 h 627686"/>
                  <a:gd name="connsiteX3" fmla="*/ 111209 w 901270"/>
                  <a:gd name="connsiteY3" fmla="*/ 617856 h 627686"/>
                  <a:gd name="connsiteX4" fmla="*/ 856275 w 901270"/>
                  <a:gd name="connsiteY4" fmla="*/ 379732 h 627686"/>
                  <a:gd name="connsiteX5" fmla="*/ 813942 w 901270"/>
                  <a:gd name="connsiteY5" fmla="*/ 47415 h 627686"/>
                  <a:gd name="connsiteX0" fmla="*/ 870034 w 915367"/>
                  <a:gd name="connsiteY0" fmla="*/ 86573 h 602286"/>
                  <a:gd name="connsiteX1" fmla="*/ 782192 w 915367"/>
                  <a:gd name="connsiteY1" fmla="*/ 28365 h 602286"/>
                  <a:gd name="connsiteX2" fmla="*/ 73109 w 915367"/>
                  <a:gd name="connsiteY2" fmla="*/ 503557 h 602286"/>
                  <a:gd name="connsiteX3" fmla="*/ 111209 w 915367"/>
                  <a:gd name="connsiteY3" fmla="*/ 592456 h 602286"/>
                  <a:gd name="connsiteX4" fmla="*/ 856275 w 915367"/>
                  <a:gd name="connsiteY4" fmla="*/ 354332 h 602286"/>
                  <a:gd name="connsiteX5" fmla="*/ 870034 w 915367"/>
                  <a:gd name="connsiteY5" fmla="*/ 86573 h 602286"/>
                  <a:gd name="connsiteX0" fmla="*/ 870691 w 915597"/>
                  <a:gd name="connsiteY0" fmla="*/ 120152 h 636886"/>
                  <a:gd name="connsiteX1" fmla="*/ 792374 w 915597"/>
                  <a:gd name="connsiteY1" fmla="*/ 22785 h 636886"/>
                  <a:gd name="connsiteX2" fmla="*/ 73766 w 915597"/>
                  <a:gd name="connsiteY2" fmla="*/ 537136 h 636886"/>
                  <a:gd name="connsiteX3" fmla="*/ 111866 w 915597"/>
                  <a:gd name="connsiteY3" fmla="*/ 626035 h 636886"/>
                  <a:gd name="connsiteX4" fmla="*/ 856932 w 915597"/>
                  <a:gd name="connsiteY4" fmla="*/ 387911 h 636886"/>
                  <a:gd name="connsiteX5" fmla="*/ 870691 w 915597"/>
                  <a:gd name="connsiteY5" fmla="*/ 120152 h 636886"/>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14978"/>
                  <a:gd name="connsiteY0" fmla="*/ 370749 h 619724"/>
                  <a:gd name="connsiteX1" fmla="*/ 792374 w 914978"/>
                  <a:gd name="connsiteY1" fmla="*/ 5623 h 619724"/>
                  <a:gd name="connsiteX2" fmla="*/ 73766 w 914978"/>
                  <a:gd name="connsiteY2" fmla="*/ 519974 h 619724"/>
                  <a:gd name="connsiteX3" fmla="*/ 111866 w 914978"/>
                  <a:gd name="connsiteY3" fmla="*/ 608873 h 619724"/>
                  <a:gd name="connsiteX4" fmla="*/ 856932 w 914978"/>
                  <a:gd name="connsiteY4" fmla="*/ 370749 h 619724"/>
                  <a:gd name="connsiteX0" fmla="*/ 856932 w 917273"/>
                  <a:gd name="connsiteY0" fmla="*/ 370749 h 619724"/>
                  <a:gd name="connsiteX1" fmla="*/ 792374 w 917273"/>
                  <a:gd name="connsiteY1" fmla="*/ 5623 h 619724"/>
                  <a:gd name="connsiteX2" fmla="*/ 73766 w 917273"/>
                  <a:gd name="connsiteY2" fmla="*/ 519974 h 619724"/>
                  <a:gd name="connsiteX3" fmla="*/ 111866 w 917273"/>
                  <a:gd name="connsiteY3" fmla="*/ 608873 h 619724"/>
                  <a:gd name="connsiteX4" fmla="*/ 856932 w 917273"/>
                  <a:gd name="connsiteY4" fmla="*/ 370749 h 619724"/>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65126 h 614101"/>
                  <a:gd name="connsiteX1" fmla="*/ 792374 w 910081"/>
                  <a:gd name="connsiteY1" fmla="*/ 0 h 614101"/>
                  <a:gd name="connsiteX2" fmla="*/ 73766 w 910081"/>
                  <a:gd name="connsiteY2" fmla="*/ 514351 h 614101"/>
                  <a:gd name="connsiteX3" fmla="*/ 111866 w 910081"/>
                  <a:gd name="connsiteY3" fmla="*/ 603250 h 614101"/>
                  <a:gd name="connsiteX4" fmla="*/ 856932 w 910081"/>
                  <a:gd name="connsiteY4" fmla="*/ 365126 h 614101"/>
                  <a:gd name="connsiteX0" fmla="*/ 856932 w 909375"/>
                  <a:gd name="connsiteY0" fmla="*/ 365126 h 614101"/>
                  <a:gd name="connsiteX1" fmla="*/ 792374 w 909375"/>
                  <a:gd name="connsiteY1" fmla="*/ 0 h 614101"/>
                  <a:gd name="connsiteX2" fmla="*/ 73766 w 909375"/>
                  <a:gd name="connsiteY2" fmla="*/ 514351 h 614101"/>
                  <a:gd name="connsiteX3" fmla="*/ 111866 w 909375"/>
                  <a:gd name="connsiteY3" fmla="*/ 603250 h 614101"/>
                  <a:gd name="connsiteX4" fmla="*/ 856932 w 909375"/>
                  <a:gd name="connsiteY4" fmla="*/ 365126 h 614101"/>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3611 w 844801"/>
                  <a:gd name="connsiteY0" fmla="*/ 377826 h 623643"/>
                  <a:gd name="connsiteX1" fmla="*/ 789161 w 844801"/>
                  <a:gd name="connsiteY1" fmla="*/ 0 h 623643"/>
                  <a:gd name="connsiteX2" fmla="*/ 70553 w 844801"/>
                  <a:gd name="connsiteY2" fmla="*/ 514351 h 623643"/>
                  <a:gd name="connsiteX3" fmla="*/ 108653 w 844801"/>
                  <a:gd name="connsiteY3" fmla="*/ 603250 h 623643"/>
                  <a:gd name="connsiteX4" fmla="*/ 833611 w 844801"/>
                  <a:gd name="connsiteY4" fmla="*/ 377826 h 623643"/>
                  <a:gd name="connsiteX0" fmla="*/ 833469 w 844659"/>
                  <a:gd name="connsiteY0" fmla="*/ 377826 h 949394"/>
                  <a:gd name="connsiteX1" fmla="*/ 789019 w 844659"/>
                  <a:gd name="connsiteY1" fmla="*/ 0 h 949394"/>
                  <a:gd name="connsiteX2" fmla="*/ 70411 w 844659"/>
                  <a:gd name="connsiteY2" fmla="*/ 514351 h 949394"/>
                  <a:gd name="connsiteX3" fmla="*/ 108819 w 844659"/>
                  <a:gd name="connsiteY3" fmla="*/ 944786 h 949394"/>
                  <a:gd name="connsiteX4" fmla="*/ 833469 w 844659"/>
                  <a:gd name="connsiteY4" fmla="*/ 377826 h 949394"/>
                  <a:gd name="connsiteX0" fmla="*/ 812585 w 823775"/>
                  <a:gd name="connsiteY0" fmla="*/ 377826 h 996414"/>
                  <a:gd name="connsiteX1" fmla="*/ 768135 w 823775"/>
                  <a:gd name="connsiteY1" fmla="*/ 0 h 996414"/>
                  <a:gd name="connsiteX2" fmla="*/ 87736 w 823775"/>
                  <a:gd name="connsiteY2" fmla="*/ 863280 h 996414"/>
                  <a:gd name="connsiteX3" fmla="*/ 87935 w 823775"/>
                  <a:gd name="connsiteY3" fmla="*/ 944786 h 996414"/>
                  <a:gd name="connsiteX4" fmla="*/ 812585 w 823775"/>
                  <a:gd name="connsiteY4" fmla="*/ 377826 h 996414"/>
                  <a:gd name="connsiteX0" fmla="*/ 782591 w 793781"/>
                  <a:gd name="connsiteY0" fmla="*/ 377826 h 970112"/>
                  <a:gd name="connsiteX1" fmla="*/ 738141 w 793781"/>
                  <a:gd name="connsiteY1" fmla="*/ 0 h 970112"/>
                  <a:gd name="connsiteX2" fmla="*/ 57742 w 793781"/>
                  <a:gd name="connsiteY2" fmla="*/ 863280 h 970112"/>
                  <a:gd name="connsiteX3" fmla="*/ 57941 w 793781"/>
                  <a:gd name="connsiteY3" fmla="*/ 944786 h 970112"/>
                  <a:gd name="connsiteX4" fmla="*/ 782591 w 793781"/>
                  <a:gd name="connsiteY4" fmla="*/ 377826 h 970112"/>
                  <a:gd name="connsiteX0" fmla="*/ 809793 w 820983"/>
                  <a:gd name="connsiteY0" fmla="*/ 377826 h 991402"/>
                  <a:gd name="connsiteX1" fmla="*/ 765343 w 820983"/>
                  <a:gd name="connsiteY1" fmla="*/ 0 h 991402"/>
                  <a:gd name="connsiteX2" fmla="*/ 84944 w 820983"/>
                  <a:gd name="connsiteY2" fmla="*/ 863280 h 991402"/>
                  <a:gd name="connsiteX3" fmla="*/ 90073 w 820983"/>
                  <a:gd name="connsiteY3" fmla="*/ 937393 h 991402"/>
                  <a:gd name="connsiteX4" fmla="*/ 809793 w 820983"/>
                  <a:gd name="connsiteY4" fmla="*/ 377826 h 991402"/>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7661 w 809283"/>
                  <a:gd name="connsiteY0" fmla="*/ 334950 h 946358"/>
                  <a:gd name="connsiteX1" fmla="*/ 729008 w 809283"/>
                  <a:gd name="connsiteY1" fmla="*/ 0 h 946358"/>
                  <a:gd name="connsiteX2" fmla="*/ 82812 w 809283"/>
                  <a:gd name="connsiteY2" fmla="*/ 820404 h 946358"/>
                  <a:gd name="connsiteX3" fmla="*/ 87941 w 809283"/>
                  <a:gd name="connsiteY3" fmla="*/ 894517 h 946358"/>
                  <a:gd name="connsiteX4" fmla="*/ 807661 w 809283"/>
                  <a:gd name="connsiteY4" fmla="*/ 334950 h 946358"/>
                  <a:gd name="connsiteX0" fmla="*/ 717668 w 760711"/>
                  <a:gd name="connsiteY0" fmla="*/ 379305 h 943204"/>
                  <a:gd name="connsiteX1" fmla="*/ 723753 w 760711"/>
                  <a:gd name="connsiteY1" fmla="*/ 0 h 943204"/>
                  <a:gd name="connsiteX2" fmla="*/ 77557 w 760711"/>
                  <a:gd name="connsiteY2" fmla="*/ 820404 h 943204"/>
                  <a:gd name="connsiteX3" fmla="*/ 82686 w 760711"/>
                  <a:gd name="connsiteY3" fmla="*/ 894517 h 943204"/>
                  <a:gd name="connsiteX4" fmla="*/ 717668 w 760711"/>
                  <a:gd name="connsiteY4" fmla="*/ 379305 h 943204"/>
                  <a:gd name="connsiteX0" fmla="*/ 717412 w 757477"/>
                  <a:gd name="connsiteY0" fmla="*/ 379305 h 943204"/>
                  <a:gd name="connsiteX1" fmla="*/ 719491 w 757477"/>
                  <a:gd name="connsiteY1" fmla="*/ 0 h 943204"/>
                  <a:gd name="connsiteX2" fmla="*/ 77301 w 757477"/>
                  <a:gd name="connsiteY2" fmla="*/ 820404 h 943204"/>
                  <a:gd name="connsiteX3" fmla="*/ 82430 w 757477"/>
                  <a:gd name="connsiteY3" fmla="*/ 894517 h 943204"/>
                  <a:gd name="connsiteX4" fmla="*/ 717412 w 757477"/>
                  <a:gd name="connsiteY4" fmla="*/ 379305 h 943204"/>
                  <a:gd name="connsiteX0" fmla="*/ 717412 w 720025"/>
                  <a:gd name="connsiteY0" fmla="*/ 379305 h 943204"/>
                  <a:gd name="connsiteX1" fmla="*/ 719491 w 720025"/>
                  <a:gd name="connsiteY1" fmla="*/ 0 h 943204"/>
                  <a:gd name="connsiteX2" fmla="*/ 77301 w 720025"/>
                  <a:gd name="connsiteY2" fmla="*/ 820404 h 943204"/>
                  <a:gd name="connsiteX3" fmla="*/ 82430 w 720025"/>
                  <a:gd name="connsiteY3" fmla="*/ 894517 h 943204"/>
                  <a:gd name="connsiteX4" fmla="*/ 717412 w 720025"/>
                  <a:gd name="connsiteY4" fmla="*/ 379305 h 943204"/>
                  <a:gd name="connsiteX0" fmla="*/ 715149 w 717762"/>
                  <a:gd name="connsiteY0" fmla="*/ 379305 h 946751"/>
                  <a:gd name="connsiteX1" fmla="*/ 717228 w 717762"/>
                  <a:gd name="connsiteY1" fmla="*/ 0 h 946751"/>
                  <a:gd name="connsiteX2" fmla="*/ 75038 w 717762"/>
                  <a:gd name="connsiteY2" fmla="*/ 820404 h 946751"/>
                  <a:gd name="connsiteX3" fmla="*/ 80167 w 717762"/>
                  <a:gd name="connsiteY3" fmla="*/ 894517 h 946751"/>
                  <a:gd name="connsiteX4" fmla="*/ 715149 w 717762"/>
                  <a:gd name="connsiteY4" fmla="*/ 379305 h 946751"/>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8117"/>
                  <a:gd name="connsiteY0" fmla="*/ 460787 h 1027144"/>
                  <a:gd name="connsiteX1" fmla="*/ 710392 w 718117"/>
                  <a:gd name="connsiteY1" fmla="*/ 0 h 1027144"/>
                  <a:gd name="connsiteX2" fmla="*/ 76988 w 718117"/>
                  <a:gd name="connsiteY2" fmla="*/ 901886 h 1027144"/>
                  <a:gd name="connsiteX3" fmla="*/ 82117 w 718117"/>
                  <a:gd name="connsiteY3" fmla="*/ 975999 h 1027144"/>
                  <a:gd name="connsiteX4" fmla="*/ 717099 w 718117"/>
                  <a:gd name="connsiteY4" fmla="*/ 460787 h 1027144"/>
                  <a:gd name="connsiteX0" fmla="*/ 711414 w 713100"/>
                  <a:gd name="connsiteY0" fmla="*/ 345134 h 1027144"/>
                  <a:gd name="connsiteX1" fmla="*/ 710392 w 713100"/>
                  <a:gd name="connsiteY1" fmla="*/ 0 h 1027144"/>
                  <a:gd name="connsiteX2" fmla="*/ 76988 w 713100"/>
                  <a:gd name="connsiteY2" fmla="*/ 901886 h 1027144"/>
                  <a:gd name="connsiteX3" fmla="*/ 82117 w 713100"/>
                  <a:gd name="connsiteY3" fmla="*/ 975999 h 1027144"/>
                  <a:gd name="connsiteX4" fmla="*/ 711414 w 713100"/>
                  <a:gd name="connsiteY4" fmla="*/ 345134 h 102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100" h="1027144">
                    <a:moveTo>
                      <a:pt x="711414" y="345134"/>
                    </a:moveTo>
                    <a:cubicBezTo>
                      <a:pt x="715823" y="240358"/>
                      <a:pt x="710168" y="226498"/>
                      <a:pt x="710392" y="0"/>
                    </a:cubicBezTo>
                    <a:cubicBezTo>
                      <a:pt x="579540" y="161982"/>
                      <a:pt x="181932" y="764628"/>
                      <a:pt x="76988" y="901886"/>
                    </a:cubicBezTo>
                    <a:cubicBezTo>
                      <a:pt x="-34182" y="1047287"/>
                      <a:pt x="-18335" y="1057826"/>
                      <a:pt x="82117" y="975999"/>
                    </a:cubicBezTo>
                    <a:cubicBezTo>
                      <a:pt x="293778" y="804262"/>
                      <a:pt x="534573" y="482865"/>
                      <a:pt x="711414" y="345134"/>
                    </a:cubicBezTo>
                    <a:close/>
                  </a:path>
                </a:pathLst>
              </a:custGeom>
              <a:gradFill>
                <a:gsLst>
                  <a:gs pos="49000">
                    <a:schemeClr val="bg1">
                      <a:alpha val="10000"/>
                    </a:schemeClr>
                  </a:gs>
                  <a:gs pos="64000">
                    <a:schemeClr val="bg1">
                      <a:alpha val="3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30" name="Ryhmä 29">
                <a:extLst>
                  <a:ext uri="{FF2B5EF4-FFF2-40B4-BE49-F238E27FC236}">
                    <a16:creationId xmlns:a16="http://schemas.microsoft.com/office/drawing/2014/main" id="{2675A4DC-858E-B1C4-8A80-5FC19E176329}"/>
                  </a:ext>
                </a:extLst>
              </p:cNvPr>
              <p:cNvGrpSpPr/>
              <p:nvPr/>
            </p:nvGrpSpPr>
            <p:grpSpPr>
              <a:xfrm>
                <a:off x="1462415" y="2340315"/>
                <a:ext cx="11141732" cy="3764435"/>
                <a:chOff x="1488849" y="2398463"/>
                <a:chExt cx="11537330" cy="3820677"/>
              </a:xfrm>
            </p:grpSpPr>
            <p:sp>
              <p:nvSpPr>
                <p:cNvPr id="21" name="Vapaamuotoinen: Muoto 20">
                  <a:extLst>
                    <a:ext uri="{FF2B5EF4-FFF2-40B4-BE49-F238E27FC236}">
                      <a16:creationId xmlns:a16="http://schemas.microsoft.com/office/drawing/2014/main" id="{B441DD51-9E33-1BC3-583F-060922929FFD}"/>
                    </a:ext>
                  </a:extLst>
                </p:cNvPr>
                <p:cNvSpPr/>
                <p:nvPr/>
              </p:nvSpPr>
              <p:spPr>
                <a:xfrm rot="21397369">
                  <a:off x="1488849" y="2398463"/>
                  <a:ext cx="11426637" cy="1753737"/>
                </a:xfrm>
                <a:custGeom>
                  <a:avLst/>
                  <a:gdLst>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81274 w 819374"/>
                    <a:gd name="connsiteY12" fmla="*/ 64086 h 563730"/>
                    <a:gd name="connsiteX13" fmla="*/ 749524 w 819374"/>
                    <a:gd name="connsiteY13" fmla="*/ 19636 h 563730"/>
                    <a:gd name="connsiteX14" fmla="*/ 711424 w 819374"/>
                    <a:gd name="connsiteY14" fmla="*/ 586 h 563730"/>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49524 w 819374"/>
                    <a:gd name="connsiteY12" fmla="*/ 19636 h 563730"/>
                    <a:gd name="connsiteX13" fmla="*/ 711424 w 819374"/>
                    <a:gd name="connsiteY13" fmla="*/ 586 h 563730"/>
                    <a:gd name="connsiteX0" fmla="*/ 711424 w 793974"/>
                    <a:gd name="connsiteY0" fmla="*/ 2394 h 565538"/>
                    <a:gd name="connsiteX1" fmla="*/ 679674 w 793974"/>
                    <a:gd name="connsiteY1" fmla="*/ 8744 h 565538"/>
                    <a:gd name="connsiteX2" fmla="*/ 247874 w 793974"/>
                    <a:gd name="connsiteY2" fmla="*/ 262744 h 565538"/>
                    <a:gd name="connsiteX3" fmla="*/ 12924 w 793974"/>
                    <a:gd name="connsiteY3" fmla="*/ 484994 h 565538"/>
                    <a:gd name="connsiteX4" fmla="*/ 224 w 793974"/>
                    <a:gd name="connsiteY4" fmla="*/ 516744 h 565538"/>
                    <a:gd name="connsiteX5" fmla="*/ 139924 w 793974"/>
                    <a:gd name="connsiteY5" fmla="*/ 542144 h 565538"/>
                    <a:gd name="connsiteX6" fmla="*/ 406624 w 793974"/>
                    <a:gd name="connsiteY6" fmla="*/ 472294 h 565538"/>
                    <a:gd name="connsiteX7" fmla="*/ 552674 w 793974"/>
                    <a:gd name="connsiteY7" fmla="*/ 427844 h 565538"/>
                    <a:gd name="connsiteX8" fmla="*/ 717774 w 793974"/>
                    <a:gd name="connsiteY8" fmla="*/ 338944 h 565538"/>
                    <a:gd name="connsiteX9" fmla="*/ 749524 w 793974"/>
                    <a:gd name="connsiteY9" fmla="*/ 307194 h 565538"/>
                    <a:gd name="connsiteX10" fmla="*/ 793974 w 793974"/>
                    <a:gd name="connsiteY10" fmla="*/ 205594 h 565538"/>
                    <a:gd name="connsiteX11" fmla="*/ 749524 w 793974"/>
                    <a:gd name="connsiteY11" fmla="*/ 21444 h 565538"/>
                    <a:gd name="connsiteX12" fmla="*/ 711424 w 793974"/>
                    <a:gd name="connsiteY12" fmla="*/ 2394 h 565538"/>
                    <a:gd name="connsiteX0" fmla="*/ 711424 w 753898"/>
                    <a:gd name="connsiteY0" fmla="*/ 9111 h 572255"/>
                    <a:gd name="connsiteX1" fmla="*/ 679674 w 753898"/>
                    <a:gd name="connsiteY1" fmla="*/ 15461 h 572255"/>
                    <a:gd name="connsiteX2" fmla="*/ 247874 w 753898"/>
                    <a:gd name="connsiteY2" fmla="*/ 269461 h 572255"/>
                    <a:gd name="connsiteX3" fmla="*/ 12924 w 753898"/>
                    <a:gd name="connsiteY3" fmla="*/ 491711 h 572255"/>
                    <a:gd name="connsiteX4" fmla="*/ 224 w 753898"/>
                    <a:gd name="connsiteY4" fmla="*/ 523461 h 572255"/>
                    <a:gd name="connsiteX5" fmla="*/ 139924 w 753898"/>
                    <a:gd name="connsiteY5" fmla="*/ 548861 h 572255"/>
                    <a:gd name="connsiteX6" fmla="*/ 406624 w 753898"/>
                    <a:gd name="connsiteY6" fmla="*/ 479011 h 572255"/>
                    <a:gd name="connsiteX7" fmla="*/ 552674 w 753898"/>
                    <a:gd name="connsiteY7" fmla="*/ 434561 h 572255"/>
                    <a:gd name="connsiteX8" fmla="*/ 717774 w 753898"/>
                    <a:gd name="connsiteY8" fmla="*/ 345661 h 572255"/>
                    <a:gd name="connsiteX9" fmla="*/ 749524 w 753898"/>
                    <a:gd name="connsiteY9" fmla="*/ 313911 h 572255"/>
                    <a:gd name="connsiteX10" fmla="*/ 749524 w 753898"/>
                    <a:gd name="connsiteY10" fmla="*/ 28161 h 572255"/>
                    <a:gd name="connsiteX11" fmla="*/ 711424 w 753898"/>
                    <a:gd name="connsiteY11" fmla="*/ 9111 h 572255"/>
                    <a:gd name="connsiteX0" fmla="*/ 711424 w 765621"/>
                    <a:gd name="connsiteY0" fmla="*/ 9111 h 572255"/>
                    <a:gd name="connsiteX1" fmla="*/ 679674 w 765621"/>
                    <a:gd name="connsiteY1" fmla="*/ 15461 h 572255"/>
                    <a:gd name="connsiteX2" fmla="*/ 247874 w 765621"/>
                    <a:gd name="connsiteY2" fmla="*/ 269461 h 572255"/>
                    <a:gd name="connsiteX3" fmla="*/ 12924 w 765621"/>
                    <a:gd name="connsiteY3" fmla="*/ 491711 h 572255"/>
                    <a:gd name="connsiteX4" fmla="*/ 224 w 765621"/>
                    <a:gd name="connsiteY4" fmla="*/ 523461 h 572255"/>
                    <a:gd name="connsiteX5" fmla="*/ 139924 w 765621"/>
                    <a:gd name="connsiteY5" fmla="*/ 548861 h 572255"/>
                    <a:gd name="connsiteX6" fmla="*/ 406624 w 765621"/>
                    <a:gd name="connsiteY6" fmla="*/ 479011 h 572255"/>
                    <a:gd name="connsiteX7" fmla="*/ 552674 w 765621"/>
                    <a:gd name="connsiteY7" fmla="*/ 434561 h 572255"/>
                    <a:gd name="connsiteX8" fmla="*/ 749524 w 765621"/>
                    <a:gd name="connsiteY8" fmla="*/ 313911 h 572255"/>
                    <a:gd name="connsiteX9" fmla="*/ 749524 w 765621"/>
                    <a:gd name="connsiteY9" fmla="*/ 28161 h 572255"/>
                    <a:gd name="connsiteX10" fmla="*/ 711424 w 765621"/>
                    <a:gd name="connsiteY10" fmla="*/ 9111 h 572255"/>
                    <a:gd name="connsiteX0" fmla="*/ 711424 w 776394"/>
                    <a:gd name="connsiteY0" fmla="*/ 9111 h 572255"/>
                    <a:gd name="connsiteX1" fmla="*/ 679674 w 776394"/>
                    <a:gd name="connsiteY1" fmla="*/ 15461 h 572255"/>
                    <a:gd name="connsiteX2" fmla="*/ 247874 w 776394"/>
                    <a:gd name="connsiteY2" fmla="*/ 269461 h 572255"/>
                    <a:gd name="connsiteX3" fmla="*/ 12924 w 776394"/>
                    <a:gd name="connsiteY3" fmla="*/ 491711 h 572255"/>
                    <a:gd name="connsiteX4" fmla="*/ 224 w 776394"/>
                    <a:gd name="connsiteY4" fmla="*/ 523461 h 572255"/>
                    <a:gd name="connsiteX5" fmla="*/ 139924 w 776394"/>
                    <a:gd name="connsiteY5" fmla="*/ 548861 h 572255"/>
                    <a:gd name="connsiteX6" fmla="*/ 406624 w 776394"/>
                    <a:gd name="connsiteY6" fmla="*/ 479011 h 572255"/>
                    <a:gd name="connsiteX7" fmla="*/ 749524 w 776394"/>
                    <a:gd name="connsiteY7" fmla="*/ 313911 h 572255"/>
                    <a:gd name="connsiteX8" fmla="*/ 749524 w 776394"/>
                    <a:gd name="connsiteY8" fmla="*/ 28161 h 572255"/>
                    <a:gd name="connsiteX9" fmla="*/ 711424 w 776394"/>
                    <a:gd name="connsiteY9" fmla="*/ 9111 h 572255"/>
                    <a:gd name="connsiteX0" fmla="*/ 711424 w 796124"/>
                    <a:gd name="connsiteY0" fmla="*/ 9111 h 579782"/>
                    <a:gd name="connsiteX1" fmla="*/ 679674 w 796124"/>
                    <a:gd name="connsiteY1" fmla="*/ 15461 h 579782"/>
                    <a:gd name="connsiteX2" fmla="*/ 247874 w 796124"/>
                    <a:gd name="connsiteY2" fmla="*/ 269461 h 579782"/>
                    <a:gd name="connsiteX3" fmla="*/ 12924 w 796124"/>
                    <a:gd name="connsiteY3" fmla="*/ 491711 h 579782"/>
                    <a:gd name="connsiteX4" fmla="*/ 224 w 796124"/>
                    <a:gd name="connsiteY4" fmla="*/ 523461 h 579782"/>
                    <a:gd name="connsiteX5" fmla="*/ 139924 w 796124"/>
                    <a:gd name="connsiteY5" fmla="*/ 548861 h 579782"/>
                    <a:gd name="connsiteX6" fmla="*/ 749524 w 796124"/>
                    <a:gd name="connsiteY6" fmla="*/ 313911 h 579782"/>
                    <a:gd name="connsiteX7" fmla="*/ 749524 w 796124"/>
                    <a:gd name="connsiteY7" fmla="*/ 28161 h 579782"/>
                    <a:gd name="connsiteX8" fmla="*/ 711424 w 796124"/>
                    <a:gd name="connsiteY8" fmla="*/ 9111 h 579782"/>
                    <a:gd name="connsiteX0" fmla="*/ 763515 w 858556"/>
                    <a:gd name="connsiteY0" fmla="*/ 9111 h 532624"/>
                    <a:gd name="connsiteX1" fmla="*/ 731765 w 858556"/>
                    <a:gd name="connsiteY1" fmla="*/ 15461 h 532624"/>
                    <a:gd name="connsiteX2" fmla="*/ 299965 w 858556"/>
                    <a:gd name="connsiteY2" fmla="*/ 269461 h 532624"/>
                    <a:gd name="connsiteX3" fmla="*/ 65015 w 858556"/>
                    <a:gd name="connsiteY3" fmla="*/ 491711 h 532624"/>
                    <a:gd name="connsiteX4" fmla="*/ 52315 w 858556"/>
                    <a:gd name="connsiteY4" fmla="*/ 523461 h 532624"/>
                    <a:gd name="connsiteX5" fmla="*/ 801615 w 858556"/>
                    <a:gd name="connsiteY5" fmla="*/ 313911 h 532624"/>
                    <a:gd name="connsiteX6" fmla="*/ 801615 w 858556"/>
                    <a:gd name="connsiteY6" fmla="*/ 28161 h 532624"/>
                    <a:gd name="connsiteX7" fmla="*/ 763515 w 858556"/>
                    <a:gd name="connsiteY7" fmla="*/ 9111 h 532624"/>
                    <a:gd name="connsiteX0" fmla="*/ 769708 w 864749"/>
                    <a:gd name="connsiteY0" fmla="*/ 9111 h 597869"/>
                    <a:gd name="connsiteX1" fmla="*/ 737958 w 864749"/>
                    <a:gd name="connsiteY1" fmla="*/ 15461 h 597869"/>
                    <a:gd name="connsiteX2" fmla="*/ 306158 w 864749"/>
                    <a:gd name="connsiteY2" fmla="*/ 269461 h 597869"/>
                    <a:gd name="connsiteX3" fmla="*/ 71208 w 864749"/>
                    <a:gd name="connsiteY3" fmla="*/ 491711 h 597869"/>
                    <a:gd name="connsiteX4" fmla="*/ 61683 w 864749"/>
                    <a:gd name="connsiteY4" fmla="*/ 591194 h 597869"/>
                    <a:gd name="connsiteX5" fmla="*/ 807808 w 864749"/>
                    <a:gd name="connsiteY5" fmla="*/ 313911 h 597869"/>
                    <a:gd name="connsiteX6" fmla="*/ 807808 w 864749"/>
                    <a:gd name="connsiteY6" fmla="*/ 28161 h 597869"/>
                    <a:gd name="connsiteX7" fmla="*/ 769708 w 864749"/>
                    <a:gd name="connsiteY7" fmla="*/ 9111 h 597869"/>
                    <a:gd name="connsiteX0" fmla="*/ 788686 w 883727"/>
                    <a:gd name="connsiteY0" fmla="*/ 9111 h 597743"/>
                    <a:gd name="connsiteX1" fmla="*/ 756936 w 883727"/>
                    <a:gd name="connsiteY1" fmla="*/ 15461 h 597743"/>
                    <a:gd name="connsiteX2" fmla="*/ 325136 w 883727"/>
                    <a:gd name="connsiteY2" fmla="*/ 269461 h 597743"/>
                    <a:gd name="connsiteX3" fmla="*/ 47853 w 883727"/>
                    <a:gd name="connsiteY3" fmla="*/ 490653 h 597743"/>
                    <a:gd name="connsiteX4" fmla="*/ 80661 w 883727"/>
                    <a:gd name="connsiteY4" fmla="*/ 591194 h 597743"/>
                    <a:gd name="connsiteX5" fmla="*/ 826786 w 883727"/>
                    <a:gd name="connsiteY5" fmla="*/ 313911 h 597743"/>
                    <a:gd name="connsiteX6" fmla="*/ 826786 w 883727"/>
                    <a:gd name="connsiteY6" fmla="*/ 28161 h 597743"/>
                    <a:gd name="connsiteX7" fmla="*/ 788686 w 883727"/>
                    <a:gd name="connsiteY7" fmla="*/ 9111 h 597743"/>
                    <a:gd name="connsiteX0" fmla="*/ 816286 w 911327"/>
                    <a:gd name="connsiteY0" fmla="*/ 31558 h 623909"/>
                    <a:gd name="connsiteX1" fmla="*/ 784536 w 911327"/>
                    <a:gd name="connsiteY1" fmla="*/ 37908 h 623909"/>
                    <a:gd name="connsiteX2" fmla="*/ 75453 w 911327"/>
                    <a:gd name="connsiteY2" fmla="*/ 513100 h 623909"/>
                    <a:gd name="connsiteX3" fmla="*/ 108261 w 911327"/>
                    <a:gd name="connsiteY3" fmla="*/ 613641 h 623909"/>
                    <a:gd name="connsiteX4" fmla="*/ 854386 w 911327"/>
                    <a:gd name="connsiteY4" fmla="*/ 336358 h 623909"/>
                    <a:gd name="connsiteX5" fmla="*/ 854386 w 911327"/>
                    <a:gd name="connsiteY5" fmla="*/ 50608 h 623909"/>
                    <a:gd name="connsiteX6" fmla="*/ 816286 w 911327"/>
                    <a:gd name="connsiteY6" fmla="*/ 31558 h 623909"/>
                    <a:gd name="connsiteX0" fmla="*/ 813713 w 908754"/>
                    <a:gd name="connsiteY0" fmla="*/ 31558 h 613788"/>
                    <a:gd name="connsiteX1" fmla="*/ 781963 w 908754"/>
                    <a:gd name="connsiteY1" fmla="*/ 37908 h 613788"/>
                    <a:gd name="connsiteX2" fmla="*/ 72880 w 908754"/>
                    <a:gd name="connsiteY2" fmla="*/ 513100 h 613788"/>
                    <a:gd name="connsiteX3" fmla="*/ 110980 w 908754"/>
                    <a:gd name="connsiteY3" fmla="*/ 601999 h 613788"/>
                    <a:gd name="connsiteX4" fmla="*/ 851813 w 908754"/>
                    <a:gd name="connsiteY4" fmla="*/ 336358 h 613788"/>
                    <a:gd name="connsiteX5" fmla="*/ 851813 w 908754"/>
                    <a:gd name="connsiteY5" fmla="*/ 50608 h 613788"/>
                    <a:gd name="connsiteX6" fmla="*/ 813713 w 908754"/>
                    <a:gd name="connsiteY6" fmla="*/ 31558 h 613788"/>
                    <a:gd name="connsiteX0" fmla="*/ 813942 w 912092"/>
                    <a:gd name="connsiteY0" fmla="*/ 31558 h 611829"/>
                    <a:gd name="connsiteX1" fmla="*/ 782192 w 912092"/>
                    <a:gd name="connsiteY1" fmla="*/ 37908 h 611829"/>
                    <a:gd name="connsiteX2" fmla="*/ 73109 w 912092"/>
                    <a:gd name="connsiteY2" fmla="*/ 513100 h 611829"/>
                    <a:gd name="connsiteX3" fmla="*/ 111209 w 912092"/>
                    <a:gd name="connsiteY3" fmla="*/ 601999 h 611829"/>
                    <a:gd name="connsiteX4" fmla="*/ 856275 w 912092"/>
                    <a:gd name="connsiteY4" fmla="*/ 363875 h 611829"/>
                    <a:gd name="connsiteX5" fmla="*/ 852042 w 912092"/>
                    <a:gd name="connsiteY5" fmla="*/ 50608 h 611829"/>
                    <a:gd name="connsiteX6" fmla="*/ 813942 w 912092"/>
                    <a:gd name="connsiteY6" fmla="*/ 31558 h 611829"/>
                    <a:gd name="connsiteX0" fmla="*/ 813942 w 901270"/>
                    <a:gd name="connsiteY0" fmla="*/ 47415 h 627686"/>
                    <a:gd name="connsiteX1" fmla="*/ 782192 w 901270"/>
                    <a:gd name="connsiteY1" fmla="*/ 53765 h 627686"/>
                    <a:gd name="connsiteX2" fmla="*/ 73109 w 901270"/>
                    <a:gd name="connsiteY2" fmla="*/ 528957 h 627686"/>
                    <a:gd name="connsiteX3" fmla="*/ 111209 w 901270"/>
                    <a:gd name="connsiteY3" fmla="*/ 617856 h 627686"/>
                    <a:gd name="connsiteX4" fmla="*/ 856275 w 901270"/>
                    <a:gd name="connsiteY4" fmla="*/ 379732 h 627686"/>
                    <a:gd name="connsiteX5" fmla="*/ 813942 w 901270"/>
                    <a:gd name="connsiteY5" fmla="*/ 47415 h 627686"/>
                    <a:gd name="connsiteX0" fmla="*/ 870034 w 915367"/>
                    <a:gd name="connsiteY0" fmla="*/ 86573 h 602286"/>
                    <a:gd name="connsiteX1" fmla="*/ 782192 w 915367"/>
                    <a:gd name="connsiteY1" fmla="*/ 28365 h 602286"/>
                    <a:gd name="connsiteX2" fmla="*/ 73109 w 915367"/>
                    <a:gd name="connsiteY2" fmla="*/ 503557 h 602286"/>
                    <a:gd name="connsiteX3" fmla="*/ 111209 w 915367"/>
                    <a:gd name="connsiteY3" fmla="*/ 592456 h 602286"/>
                    <a:gd name="connsiteX4" fmla="*/ 856275 w 915367"/>
                    <a:gd name="connsiteY4" fmla="*/ 354332 h 602286"/>
                    <a:gd name="connsiteX5" fmla="*/ 870034 w 915367"/>
                    <a:gd name="connsiteY5" fmla="*/ 86573 h 602286"/>
                    <a:gd name="connsiteX0" fmla="*/ 870691 w 915597"/>
                    <a:gd name="connsiteY0" fmla="*/ 120152 h 636886"/>
                    <a:gd name="connsiteX1" fmla="*/ 792374 w 915597"/>
                    <a:gd name="connsiteY1" fmla="*/ 22785 h 636886"/>
                    <a:gd name="connsiteX2" fmla="*/ 73766 w 915597"/>
                    <a:gd name="connsiteY2" fmla="*/ 537136 h 636886"/>
                    <a:gd name="connsiteX3" fmla="*/ 111866 w 915597"/>
                    <a:gd name="connsiteY3" fmla="*/ 626035 h 636886"/>
                    <a:gd name="connsiteX4" fmla="*/ 856932 w 915597"/>
                    <a:gd name="connsiteY4" fmla="*/ 387911 h 636886"/>
                    <a:gd name="connsiteX5" fmla="*/ 870691 w 915597"/>
                    <a:gd name="connsiteY5" fmla="*/ 120152 h 636886"/>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14978"/>
                    <a:gd name="connsiteY0" fmla="*/ 370749 h 619724"/>
                    <a:gd name="connsiteX1" fmla="*/ 792374 w 914978"/>
                    <a:gd name="connsiteY1" fmla="*/ 5623 h 619724"/>
                    <a:gd name="connsiteX2" fmla="*/ 73766 w 914978"/>
                    <a:gd name="connsiteY2" fmla="*/ 519974 h 619724"/>
                    <a:gd name="connsiteX3" fmla="*/ 111866 w 914978"/>
                    <a:gd name="connsiteY3" fmla="*/ 608873 h 619724"/>
                    <a:gd name="connsiteX4" fmla="*/ 856932 w 914978"/>
                    <a:gd name="connsiteY4" fmla="*/ 370749 h 619724"/>
                    <a:gd name="connsiteX0" fmla="*/ 856932 w 917273"/>
                    <a:gd name="connsiteY0" fmla="*/ 370749 h 619724"/>
                    <a:gd name="connsiteX1" fmla="*/ 792374 w 917273"/>
                    <a:gd name="connsiteY1" fmla="*/ 5623 h 619724"/>
                    <a:gd name="connsiteX2" fmla="*/ 73766 w 917273"/>
                    <a:gd name="connsiteY2" fmla="*/ 519974 h 619724"/>
                    <a:gd name="connsiteX3" fmla="*/ 111866 w 917273"/>
                    <a:gd name="connsiteY3" fmla="*/ 608873 h 619724"/>
                    <a:gd name="connsiteX4" fmla="*/ 856932 w 917273"/>
                    <a:gd name="connsiteY4" fmla="*/ 370749 h 619724"/>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65126 h 614101"/>
                    <a:gd name="connsiteX1" fmla="*/ 792374 w 910081"/>
                    <a:gd name="connsiteY1" fmla="*/ 0 h 614101"/>
                    <a:gd name="connsiteX2" fmla="*/ 73766 w 910081"/>
                    <a:gd name="connsiteY2" fmla="*/ 514351 h 614101"/>
                    <a:gd name="connsiteX3" fmla="*/ 111866 w 910081"/>
                    <a:gd name="connsiteY3" fmla="*/ 603250 h 614101"/>
                    <a:gd name="connsiteX4" fmla="*/ 856932 w 910081"/>
                    <a:gd name="connsiteY4" fmla="*/ 365126 h 614101"/>
                    <a:gd name="connsiteX0" fmla="*/ 856932 w 909375"/>
                    <a:gd name="connsiteY0" fmla="*/ 365126 h 614101"/>
                    <a:gd name="connsiteX1" fmla="*/ 792374 w 909375"/>
                    <a:gd name="connsiteY1" fmla="*/ 0 h 614101"/>
                    <a:gd name="connsiteX2" fmla="*/ 73766 w 909375"/>
                    <a:gd name="connsiteY2" fmla="*/ 514351 h 614101"/>
                    <a:gd name="connsiteX3" fmla="*/ 111866 w 909375"/>
                    <a:gd name="connsiteY3" fmla="*/ 603250 h 614101"/>
                    <a:gd name="connsiteX4" fmla="*/ 856932 w 909375"/>
                    <a:gd name="connsiteY4" fmla="*/ 365126 h 614101"/>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3611 w 844801"/>
                    <a:gd name="connsiteY0" fmla="*/ 377826 h 623643"/>
                    <a:gd name="connsiteX1" fmla="*/ 789161 w 844801"/>
                    <a:gd name="connsiteY1" fmla="*/ 0 h 623643"/>
                    <a:gd name="connsiteX2" fmla="*/ 70553 w 844801"/>
                    <a:gd name="connsiteY2" fmla="*/ 514351 h 623643"/>
                    <a:gd name="connsiteX3" fmla="*/ 108653 w 844801"/>
                    <a:gd name="connsiteY3" fmla="*/ 603250 h 623643"/>
                    <a:gd name="connsiteX4" fmla="*/ 833611 w 844801"/>
                    <a:gd name="connsiteY4" fmla="*/ 377826 h 623643"/>
                    <a:gd name="connsiteX0" fmla="*/ 833469 w 844659"/>
                    <a:gd name="connsiteY0" fmla="*/ 377826 h 949394"/>
                    <a:gd name="connsiteX1" fmla="*/ 789019 w 844659"/>
                    <a:gd name="connsiteY1" fmla="*/ 0 h 949394"/>
                    <a:gd name="connsiteX2" fmla="*/ 70411 w 844659"/>
                    <a:gd name="connsiteY2" fmla="*/ 514351 h 949394"/>
                    <a:gd name="connsiteX3" fmla="*/ 108819 w 844659"/>
                    <a:gd name="connsiteY3" fmla="*/ 944786 h 949394"/>
                    <a:gd name="connsiteX4" fmla="*/ 833469 w 844659"/>
                    <a:gd name="connsiteY4" fmla="*/ 377826 h 949394"/>
                    <a:gd name="connsiteX0" fmla="*/ 812585 w 823775"/>
                    <a:gd name="connsiteY0" fmla="*/ 377826 h 996414"/>
                    <a:gd name="connsiteX1" fmla="*/ 768135 w 823775"/>
                    <a:gd name="connsiteY1" fmla="*/ 0 h 996414"/>
                    <a:gd name="connsiteX2" fmla="*/ 87736 w 823775"/>
                    <a:gd name="connsiteY2" fmla="*/ 863280 h 996414"/>
                    <a:gd name="connsiteX3" fmla="*/ 87935 w 823775"/>
                    <a:gd name="connsiteY3" fmla="*/ 944786 h 996414"/>
                    <a:gd name="connsiteX4" fmla="*/ 812585 w 823775"/>
                    <a:gd name="connsiteY4" fmla="*/ 377826 h 996414"/>
                    <a:gd name="connsiteX0" fmla="*/ 782591 w 793781"/>
                    <a:gd name="connsiteY0" fmla="*/ 377826 h 970112"/>
                    <a:gd name="connsiteX1" fmla="*/ 738141 w 793781"/>
                    <a:gd name="connsiteY1" fmla="*/ 0 h 970112"/>
                    <a:gd name="connsiteX2" fmla="*/ 57742 w 793781"/>
                    <a:gd name="connsiteY2" fmla="*/ 863280 h 970112"/>
                    <a:gd name="connsiteX3" fmla="*/ 57941 w 793781"/>
                    <a:gd name="connsiteY3" fmla="*/ 944786 h 970112"/>
                    <a:gd name="connsiteX4" fmla="*/ 782591 w 793781"/>
                    <a:gd name="connsiteY4" fmla="*/ 377826 h 970112"/>
                    <a:gd name="connsiteX0" fmla="*/ 809793 w 820983"/>
                    <a:gd name="connsiteY0" fmla="*/ 377826 h 991402"/>
                    <a:gd name="connsiteX1" fmla="*/ 765343 w 820983"/>
                    <a:gd name="connsiteY1" fmla="*/ 0 h 991402"/>
                    <a:gd name="connsiteX2" fmla="*/ 84944 w 820983"/>
                    <a:gd name="connsiteY2" fmla="*/ 863280 h 991402"/>
                    <a:gd name="connsiteX3" fmla="*/ 90073 w 820983"/>
                    <a:gd name="connsiteY3" fmla="*/ 937393 h 991402"/>
                    <a:gd name="connsiteX4" fmla="*/ 809793 w 820983"/>
                    <a:gd name="connsiteY4" fmla="*/ 377826 h 991402"/>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7661 w 809283"/>
                    <a:gd name="connsiteY0" fmla="*/ 334950 h 946358"/>
                    <a:gd name="connsiteX1" fmla="*/ 729008 w 809283"/>
                    <a:gd name="connsiteY1" fmla="*/ 0 h 946358"/>
                    <a:gd name="connsiteX2" fmla="*/ 82812 w 809283"/>
                    <a:gd name="connsiteY2" fmla="*/ 820404 h 946358"/>
                    <a:gd name="connsiteX3" fmla="*/ 87941 w 809283"/>
                    <a:gd name="connsiteY3" fmla="*/ 894517 h 946358"/>
                    <a:gd name="connsiteX4" fmla="*/ 807661 w 809283"/>
                    <a:gd name="connsiteY4" fmla="*/ 334950 h 946358"/>
                    <a:gd name="connsiteX0" fmla="*/ 717668 w 760711"/>
                    <a:gd name="connsiteY0" fmla="*/ 379305 h 943204"/>
                    <a:gd name="connsiteX1" fmla="*/ 723753 w 760711"/>
                    <a:gd name="connsiteY1" fmla="*/ 0 h 943204"/>
                    <a:gd name="connsiteX2" fmla="*/ 77557 w 760711"/>
                    <a:gd name="connsiteY2" fmla="*/ 820404 h 943204"/>
                    <a:gd name="connsiteX3" fmla="*/ 82686 w 760711"/>
                    <a:gd name="connsiteY3" fmla="*/ 894517 h 943204"/>
                    <a:gd name="connsiteX4" fmla="*/ 717668 w 760711"/>
                    <a:gd name="connsiteY4" fmla="*/ 379305 h 943204"/>
                    <a:gd name="connsiteX0" fmla="*/ 717412 w 757477"/>
                    <a:gd name="connsiteY0" fmla="*/ 379305 h 943204"/>
                    <a:gd name="connsiteX1" fmla="*/ 719491 w 757477"/>
                    <a:gd name="connsiteY1" fmla="*/ 0 h 943204"/>
                    <a:gd name="connsiteX2" fmla="*/ 77301 w 757477"/>
                    <a:gd name="connsiteY2" fmla="*/ 820404 h 943204"/>
                    <a:gd name="connsiteX3" fmla="*/ 82430 w 757477"/>
                    <a:gd name="connsiteY3" fmla="*/ 894517 h 943204"/>
                    <a:gd name="connsiteX4" fmla="*/ 717412 w 757477"/>
                    <a:gd name="connsiteY4" fmla="*/ 379305 h 943204"/>
                    <a:gd name="connsiteX0" fmla="*/ 717412 w 720025"/>
                    <a:gd name="connsiteY0" fmla="*/ 379305 h 943204"/>
                    <a:gd name="connsiteX1" fmla="*/ 719491 w 720025"/>
                    <a:gd name="connsiteY1" fmla="*/ 0 h 943204"/>
                    <a:gd name="connsiteX2" fmla="*/ 77301 w 720025"/>
                    <a:gd name="connsiteY2" fmla="*/ 820404 h 943204"/>
                    <a:gd name="connsiteX3" fmla="*/ 82430 w 720025"/>
                    <a:gd name="connsiteY3" fmla="*/ 894517 h 943204"/>
                    <a:gd name="connsiteX4" fmla="*/ 717412 w 720025"/>
                    <a:gd name="connsiteY4" fmla="*/ 379305 h 943204"/>
                    <a:gd name="connsiteX0" fmla="*/ 715149 w 717762"/>
                    <a:gd name="connsiteY0" fmla="*/ 379305 h 946751"/>
                    <a:gd name="connsiteX1" fmla="*/ 717228 w 717762"/>
                    <a:gd name="connsiteY1" fmla="*/ 0 h 946751"/>
                    <a:gd name="connsiteX2" fmla="*/ 75038 w 717762"/>
                    <a:gd name="connsiteY2" fmla="*/ 820404 h 946751"/>
                    <a:gd name="connsiteX3" fmla="*/ 80167 w 717762"/>
                    <a:gd name="connsiteY3" fmla="*/ 894517 h 946751"/>
                    <a:gd name="connsiteX4" fmla="*/ 715149 w 717762"/>
                    <a:gd name="connsiteY4" fmla="*/ 379305 h 946751"/>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21949 w 723768"/>
                    <a:gd name="connsiteY0" fmla="*/ 686836 h 920698"/>
                    <a:gd name="connsiteX1" fmla="*/ 721563 w 723768"/>
                    <a:gd name="connsiteY1" fmla="*/ 0 h 920698"/>
                    <a:gd name="connsiteX2" fmla="*/ 79373 w 723768"/>
                    <a:gd name="connsiteY2" fmla="*/ 820404 h 920698"/>
                    <a:gd name="connsiteX3" fmla="*/ 84502 w 723768"/>
                    <a:gd name="connsiteY3" fmla="*/ 894517 h 920698"/>
                    <a:gd name="connsiteX4" fmla="*/ 721949 w 723768"/>
                    <a:gd name="connsiteY4" fmla="*/ 686836 h 920698"/>
                    <a:gd name="connsiteX0" fmla="*/ 721949 w 723768"/>
                    <a:gd name="connsiteY0" fmla="*/ 686836 h 920698"/>
                    <a:gd name="connsiteX1" fmla="*/ 721563 w 723768"/>
                    <a:gd name="connsiteY1" fmla="*/ 0 h 920698"/>
                    <a:gd name="connsiteX2" fmla="*/ 79373 w 723768"/>
                    <a:gd name="connsiteY2" fmla="*/ 820404 h 920698"/>
                    <a:gd name="connsiteX3" fmla="*/ 84502 w 723768"/>
                    <a:gd name="connsiteY3" fmla="*/ 894517 h 920698"/>
                    <a:gd name="connsiteX4" fmla="*/ 721949 w 723768"/>
                    <a:gd name="connsiteY4" fmla="*/ 686836 h 920698"/>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83741 h 604005"/>
                    <a:gd name="connsiteX1" fmla="*/ 719642 w 721847"/>
                    <a:gd name="connsiteY1" fmla="*/ 0 h 604005"/>
                    <a:gd name="connsiteX2" fmla="*/ 77452 w 721847"/>
                    <a:gd name="connsiteY2" fmla="*/ 517309 h 604005"/>
                    <a:gd name="connsiteX3" fmla="*/ 82581 w 721847"/>
                    <a:gd name="connsiteY3" fmla="*/ 591422 h 604005"/>
                    <a:gd name="connsiteX4" fmla="*/ 720028 w 721847"/>
                    <a:gd name="connsiteY4" fmla="*/ 383741 h 604005"/>
                    <a:gd name="connsiteX0" fmla="*/ 720086 w 722140"/>
                    <a:gd name="connsiteY0" fmla="*/ 386698 h 607072"/>
                    <a:gd name="connsiteX1" fmla="*/ 720624 w 722140"/>
                    <a:gd name="connsiteY1" fmla="*/ 0 h 607072"/>
                    <a:gd name="connsiteX2" fmla="*/ 77510 w 722140"/>
                    <a:gd name="connsiteY2" fmla="*/ 520266 h 607072"/>
                    <a:gd name="connsiteX3" fmla="*/ 82639 w 722140"/>
                    <a:gd name="connsiteY3" fmla="*/ 594379 h 607072"/>
                    <a:gd name="connsiteX4" fmla="*/ 720086 w 722140"/>
                    <a:gd name="connsiteY4" fmla="*/ 386698 h 607072"/>
                    <a:gd name="connsiteX0" fmla="*/ 720086 w 721894"/>
                    <a:gd name="connsiteY0" fmla="*/ 345921 h 566295"/>
                    <a:gd name="connsiteX1" fmla="*/ 719651 w 721894"/>
                    <a:gd name="connsiteY1" fmla="*/ 0 h 566295"/>
                    <a:gd name="connsiteX2" fmla="*/ 77510 w 721894"/>
                    <a:gd name="connsiteY2" fmla="*/ 479489 h 566295"/>
                    <a:gd name="connsiteX3" fmla="*/ 82639 w 721894"/>
                    <a:gd name="connsiteY3" fmla="*/ 553602 h 566295"/>
                    <a:gd name="connsiteX4" fmla="*/ 720086 w 721894"/>
                    <a:gd name="connsiteY4" fmla="*/ 345921 h 566295"/>
                    <a:gd name="connsiteX0" fmla="*/ 720086 w 721894"/>
                    <a:gd name="connsiteY0" fmla="*/ 345921 h 566295"/>
                    <a:gd name="connsiteX1" fmla="*/ 719651 w 721894"/>
                    <a:gd name="connsiteY1" fmla="*/ 0 h 566295"/>
                    <a:gd name="connsiteX2" fmla="*/ 77510 w 721894"/>
                    <a:gd name="connsiteY2" fmla="*/ 479489 h 566295"/>
                    <a:gd name="connsiteX3" fmla="*/ 82639 w 721894"/>
                    <a:gd name="connsiteY3" fmla="*/ 553602 h 566295"/>
                    <a:gd name="connsiteX4" fmla="*/ 720086 w 721894"/>
                    <a:gd name="connsiteY4" fmla="*/ 345921 h 566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94" h="566295">
                      <a:moveTo>
                        <a:pt x="720086" y="345921"/>
                      </a:moveTo>
                      <a:cubicBezTo>
                        <a:pt x="724495" y="241145"/>
                        <a:pt x="719427" y="226498"/>
                        <a:pt x="719651" y="0"/>
                      </a:cubicBezTo>
                      <a:cubicBezTo>
                        <a:pt x="585962" y="98749"/>
                        <a:pt x="183841" y="380426"/>
                        <a:pt x="77510" y="479489"/>
                      </a:cubicBezTo>
                      <a:cubicBezTo>
                        <a:pt x="-28821" y="578552"/>
                        <a:pt x="-24457" y="575863"/>
                        <a:pt x="82639" y="553602"/>
                      </a:cubicBezTo>
                      <a:cubicBezTo>
                        <a:pt x="189735" y="531341"/>
                        <a:pt x="544478" y="417119"/>
                        <a:pt x="720086" y="345921"/>
                      </a:cubicBezTo>
                      <a:close/>
                    </a:path>
                  </a:pathLst>
                </a:custGeom>
                <a:gradFill>
                  <a:gsLst>
                    <a:gs pos="49000">
                      <a:schemeClr val="bg1">
                        <a:alpha val="10000"/>
                      </a:schemeClr>
                    </a:gs>
                    <a:gs pos="64000">
                      <a:schemeClr val="bg1">
                        <a:alpha val="3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Vapaamuotoinen: Muoto 25">
                  <a:extLst>
                    <a:ext uri="{FF2B5EF4-FFF2-40B4-BE49-F238E27FC236}">
                      <a16:creationId xmlns:a16="http://schemas.microsoft.com/office/drawing/2014/main" id="{90A919CE-FE1E-2C26-8B41-98A234C9F555}"/>
                    </a:ext>
                  </a:extLst>
                </p:cNvPr>
                <p:cNvSpPr/>
                <p:nvPr/>
              </p:nvSpPr>
              <p:spPr>
                <a:xfrm>
                  <a:off x="1554906" y="3068010"/>
                  <a:ext cx="11419417" cy="1507967"/>
                </a:xfrm>
                <a:custGeom>
                  <a:avLst/>
                  <a:gdLst>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81274 w 819374"/>
                    <a:gd name="connsiteY12" fmla="*/ 64086 h 563730"/>
                    <a:gd name="connsiteX13" fmla="*/ 749524 w 819374"/>
                    <a:gd name="connsiteY13" fmla="*/ 19636 h 563730"/>
                    <a:gd name="connsiteX14" fmla="*/ 711424 w 819374"/>
                    <a:gd name="connsiteY14" fmla="*/ 586 h 563730"/>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49524 w 819374"/>
                    <a:gd name="connsiteY12" fmla="*/ 19636 h 563730"/>
                    <a:gd name="connsiteX13" fmla="*/ 711424 w 819374"/>
                    <a:gd name="connsiteY13" fmla="*/ 586 h 563730"/>
                    <a:gd name="connsiteX0" fmla="*/ 711424 w 793974"/>
                    <a:gd name="connsiteY0" fmla="*/ 2394 h 565538"/>
                    <a:gd name="connsiteX1" fmla="*/ 679674 w 793974"/>
                    <a:gd name="connsiteY1" fmla="*/ 8744 h 565538"/>
                    <a:gd name="connsiteX2" fmla="*/ 247874 w 793974"/>
                    <a:gd name="connsiteY2" fmla="*/ 262744 h 565538"/>
                    <a:gd name="connsiteX3" fmla="*/ 12924 w 793974"/>
                    <a:gd name="connsiteY3" fmla="*/ 484994 h 565538"/>
                    <a:gd name="connsiteX4" fmla="*/ 224 w 793974"/>
                    <a:gd name="connsiteY4" fmla="*/ 516744 h 565538"/>
                    <a:gd name="connsiteX5" fmla="*/ 139924 w 793974"/>
                    <a:gd name="connsiteY5" fmla="*/ 542144 h 565538"/>
                    <a:gd name="connsiteX6" fmla="*/ 406624 w 793974"/>
                    <a:gd name="connsiteY6" fmla="*/ 472294 h 565538"/>
                    <a:gd name="connsiteX7" fmla="*/ 552674 w 793974"/>
                    <a:gd name="connsiteY7" fmla="*/ 427844 h 565538"/>
                    <a:gd name="connsiteX8" fmla="*/ 717774 w 793974"/>
                    <a:gd name="connsiteY8" fmla="*/ 338944 h 565538"/>
                    <a:gd name="connsiteX9" fmla="*/ 749524 w 793974"/>
                    <a:gd name="connsiteY9" fmla="*/ 307194 h 565538"/>
                    <a:gd name="connsiteX10" fmla="*/ 793974 w 793974"/>
                    <a:gd name="connsiteY10" fmla="*/ 205594 h 565538"/>
                    <a:gd name="connsiteX11" fmla="*/ 749524 w 793974"/>
                    <a:gd name="connsiteY11" fmla="*/ 21444 h 565538"/>
                    <a:gd name="connsiteX12" fmla="*/ 711424 w 793974"/>
                    <a:gd name="connsiteY12" fmla="*/ 2394 h 565538"/>
                    <a:gd name="connsiteX0" fmla="*/ 711424 w 753898"/>
                    <a:gd name="connsiteY0" fmla="*/ 9111 h 572255"/>
                    <a:gd name="connsiteX1" fmla="*/ 679674 w 753898"/>
                    <a:gd name="connsiteY1" fmla="*/ 15461 h 572255"/>
                    <a:gd name="connsiteX2" fmla="*/ 247874 w 753898"/>
                    <a:gd name="connsiteY2" fmla="*/ 269461 h 572255"/>
                    <a:gd name="connsiteX3" fmla="*/ 12924 w 753898"/>
                    <a:gd name="connsiteY3" fmla="*/ 491711 h 572255"/>
                    <a:gd name="connsiteX4" fmla="*/ 224 w 753898"/>
                    <a:gd name="connsiteY4" fmla="*/ 523461 h 572255"/>
                    <a:gd name="connsiteX5" fmla="*/ 139924 w 753898"/>
                    <a:gd name="connsiteY5" fmla="*/ 548861 h 572255"/>
                    <a:gd name="connsiteX6" fmla="*/ 406624 w 753898"/>
                    <a:gd name="connsiteY6" fmla="*/ 479011 h 572255"/>
                    <a:gd name="connsiteX7" fmla="*/ 552674 w 753898"/>
                    <a:gd name="connsiteY7" fmla="*/ 434561 h 572255"/>
                    <a:gd name="connsiteX8" fmla="*/ 717774 w 753898"/>
                    <a:gd name="connsiteY8" fmla="*/ 345661 h 572255"/>
                    <a:gd name="connsiteX9" fmla="*/ 749524 w 753898"/>
                    <a:gd name="connsiteY9" fmla="*/ 313911 h 572255"/>
                    <a:gd name="connsiteX10" fmla="*/ 749524 w 753898"/>
                    <a:gd name="connsiteY10" fmla="*/ 28161 h 572255"/>
                    <a:gd name="connsiteX11" fmla="*/ 711424 w 753898"/>
                    <a:gd name="connsiteY11" fmla="*/ 9111 h 572255"/>
                    <a:gd name="connsiteX0" fmla="*/ 711424 w 765621"/>
                    <a:gd name="connsiteY0" fmla="*/ 9111 h 572255"/>
                    <a:gd name="connsiteX1" fmla="*/ 679674 w 765621"/>
                    <a:gd name="connsiteY1" fmla="*/ 15461 h 572255"/>
                    <a:gd name="connsiteX2" fmla="*/ 247874 w 765621"/>
                    <a:gd name="connsiteY2" fmla="*/ 269461 h 572255"/>
                    <a:gd name="connsiteX3" fmla="*/ 12924 w 765621"/>
                    <a:gd name="connsiteY3" fmla="*/ 491711 h 572255"/>
                    <a:gd name="connsiteX4" fmla="*/ 224 w 765621"/>
                    <a:gd name="connsiteY4" fmla="*/ 523461 h 572255"/>
                    <a:gd name="connsiteX5" fmla="*/ 139924 w 765621"/>
                    <a:gd name="connsiteY5" fmla="*/ 548861 h 572255"/>
                    <a:gd name="connsiteX6" fmla="*/ 406624 w 765621"/>
                    <a:gd name="connsiteY6" fmla="*/ 479011 h 572255"/>
                    <a:gd name="connsiteX7" fmla="*/ 552674 w 765621"/>
                    <a:gd name="connsiteY7" fmla="*/ 434561 h 572255"/>
                    <a:gd name="connsiteX8" fmla="*/ 749524 w 765621"/>
                    <a:gd name="connsiteY8" fmla="*/ 313911 h 572255"/>
                    <a:gd name="connsiteX9" fmla="*/ 749524 w 765621"/>
                    <a:gd name="connsiteY9" fmla="*/ 28161 h 572255"/>
                    <a:gd name="connsiteX10" fmla="*/ 711424 w 765621"/>
                    <a:gd name="connsiteY10" fmla="*/ 9111 h 572255"/>
                    <a:gd name="connsiteX0" fmla="*/ 711424 w 776394"/>
                    <a:gd name="connsiteY0" fmla="*/ 9111 h 572255"/>
                    <a:gd name="connsiteX1" fmla="*/ 679674 w 776394"/>
                    <a:gd name="connsiteY1" fmla="*/ 15461 h 572255"/>
                    <a:gd name="connsiteX2" fmla="*/ 247874 w 776394"/>
                    <a:gd name="connsiteY2" fmla="*/ 269461 h 572255"/>
                    <a:gd name="connsiteX3" fmla="*/ 12924 w 776394"/>
                    <a:gd name="connsiteY3" fmla="*/ 491711 h 572255"/>
                    <a:gd name="connsiteX4" fmla="*/ 224 w 776394"/>
                    <a:gd name="connsiteY4" fmla="*/ 523461 h 572255"/>
                    <a:gd name="connsiteX5" fmla="*/ 139924 w 776394"/>
                    <a:gd name="connsiteY5" fmla="*/ 548861 h 572255"/>
                    <a:gd name="connsiteX6" fmla="*/ 406624 w 776394"/>
                    <a:gd name="connsiteY6" fmla="*/ 479011 h 572255"/>
                    <a:gd name="connsiteX7" fmla="*/ 749524 w 776394"/>
                    <a:gd name="connsiteY7" fmla="*/ 313911 h 572255"/>
                    <a:gd name="connsiteX8" fmla="*/ 749524 w 776394"/>
                    <a:gd name="connsiteY8" fmla="*/ 28161 h 572255"/>
                    <a:gd name="connsiteX9" fmla="*/ 711424 w 776394"/>
                    <a:gd name="connsiteY9" fmla="*/ 9111 h 572255"/>
                    <a:gd name="connsiteX0" fmla="*/ 711424 w 796124"/>
                    <a:gd name="connsiteY0" fmla="*/ 9111 h 579782"/>
                    <a:gd name="connsiteX1" fmla="*/ 679674 w 796124"/>
                    <a:gd name="connsiteY1" fmla="*/ 15461 h 579782"/>
                    <a:gd name="connsiteX2" fmla="*/ 247874 w 796124"/>
                    <a:gd name="connsiteY2" fmla="*/ 269461 h 579782"/>
                    <a:gd name="connsiteX3" fmla="*/ 12924 w 796124"/>
                    <a:gd name="connsiteY3" fmla="*/ 491711 h 579782"/>
                    <a:gd name="connsiteX4" fmla="*/ 224 w 796124"/>
                    <a:gd name="connsiteY4" fmla="*/ 523461 h 579782"/>
                    <a:gd name="connsiteX5" fmla="*/ 139924 w 796124"/>
                    <a:gd name="connsiteY5" fmla="*/ 548861 h 579782"/>
                    <a:gd name="connsiteX6" fmla="*/ 749524 w 796124"/>
                    <a:gd name="connsiteY6" fmla="*/ 313911 h 579782"/>
                    <a:gd name="connsiteX7" fmla="*/ 749524 w 796124"/>
                    <a:gd name="connsiteY7" fmla="*/ 28161 h 579782"/>
                    <a:gd name="connsiteX8" fmla="*/ 711424 w 796124"/>
                    <a:gd name="connsiteY8" fmla="*/ 9111 h 579782"/>
                    <a:gd name="connsiteX0" fmla="*/ 763515 w 858556"/>
                    <a:gd name="connsiteY0" fmla="*/ 9111 h 532624"/>
                    <a:gd name="connsiteX1" fmla="*/ 731765 w 858556"/>
                    <a:gd name="connsiteY1" fmla="*/ 15461 h 532624"/>
                    <a:gd name="connsiteX2" fmla="*/ 299965 w 858556"/>
                    <a:gd name="connsiteY2" fmla="*/ 269461 h 532624"/>
                    <a:gd name="connsiteX3" fmla="*/ 65015 w 858556"/>
                    <a:gd name="connsiteY3" fmla="*/ 491711 h 532624"/>
                    <a:gd name="connsiteX4" fmla="*/ 52315 w 858556"/>
                    <a:gd name="connsiteY4" fmla="*/ 523461 h 532624"/>
                    <a:gd name="connsiteX5" fmla="*/ 801615 w 858556"/>
                    <a:gd name="connsiteY5" fmla="*/ 313911 h 532624"/>
                    <a:gd name="connsiteX6" fmla="*/ 801615 w 858556"/>
                    <a:gd name="connsiteY6" fmla="*/ 28161 h 532624"/>
                    <a:gd name="connsiteX7" fmla="*/ 763515 w 858556"/>
                    <a:gd name="connsiteY7" fmla="*/ 9111 h 532624"/>
                    <a:gd name="connsiteX0" fmla="*/ 769708 w 864749"/>
                    <a:gd name="connsiteY0" fmla="*/ 9111 h 597869"/>
                    <a:gd name="connsiteX1" fmla="*/ 737958 w 864749"/>
                    <a:gd name="connsiteY1" fmla="*/ 15461 h 597869"/>
                    <a:gd name="connsiteX2" fmla="*/ 306158 w 864749"/>
                    <a:gd name="connsiteY2" fmla="*/ 269461 h 597869"/>
                    <a:gd name="connsiteX3" fmla="*/ 71208 w 864749"/>
                    <a:gd name="connsiteY3" fmla="*/ 491711 h 597869"/>
                    <a:gd name="connsiteX4" fmla="*/ 61683 w 864749"/>
                    <a:gd name="connsiteY4" fmla="*/ 591194 h 597869"/>
                    <a:gd name="connsiteX5" fmla="*/ 807808 w 864749"/>
                    <a:gd name="connsiteY5" fmla="*/ 313911 h 597869"/>
                    <a:gd name="connsiteX6" fmla="*/ 807808 w 864749"/>
                    <a:gd name="connsiteY6" fmla="*/ 28161 h 597869"/>
                    <a:gd name="connsiteX7" fmla="*/ 769708 w 864749"/>
                    <a:gd name="connsiteY7" fmla="*/ 9111 h 597869"/>
                    <a:gd name="connsiteX0" fmla="*/ 788686 w 883727"/>
                    <a:gd name="connsiteY0" fmla="*/ 9111 h 597743"/>
                    <a:gd name="connsiteX1" fmla="*/ 756936 w 883727"/>
                    <a:gd name="connsiteY1" fmla="*/ 15461 h 597743"/>
                    <a:gd name="connsiteX2" fmla="*/ 325136 w 883727"/>
                    <a:gd name="connsiteY2" fmla="*/ 269461 h 597743"/>
                    <a:gd name="connsiteX3" fmla="*/ 47853 w 883727"/>
                    <a:gd name="connsiteY3" fmla="*/ 490653 h 597743"/>
                    <a:gd name="connsiteX4" fmla="*/ 80661 w 883727"/>
                    <a:gd name="connsiteY4" fmla="*/ 591194 h 597743"/>
                    <a:gd name="connsiteX5" fmla="*/ 826786 w 883727"/>
                    <a:gd name="connsiteY5" fmla="*/ 313911 h 597743"/>
                    <a:gd name="connsiteX6" fmla="*/ 826786 w 883727"/>
                    <a:gd name="connsiteY6" fmla="*/ 28161 h 597743"/>
                    <a:gd name="connsiteX7" fmla="*/ 788686 w 883727"/>
                    <a:gd name="connsiteY7" fmla="*/ 9111 h 597743"/>
                    <a:gd name="connsiteX0" fmla="*/ 816286 w 911327"/>
                    <a:gd name="connsiteY0" fmla="*/ 31558 h 623909"/>
                    <a:gd name="connsiteX1" fmla="*/ 784536 w 911327"/>
                    <a:gd name="connsiteY1" fmla="*/ 37908 h 623909"/>
                    <a:gd name="connsiteX2" fmla="*/ 75453 w 911327"/>
                    <a:gd name="connsiteY2" fmla="*/ 513100 h 623909"/>
                    <a:gd name="connsiteX3" fmla="*/ 108261 w 911327"/>
                    <a:gd name="connsiteY3" fmla="*/ 613641 h 623909"/>
                    <a:gd name="connsiteX4" fmla="*/ 854386 w 911327"/>
                    <a:gd name="connsiteY4" fmla="*/ 336358 h 623909"/>
                    <a:gd name="connsiteX5" fmla="*/ 854386 w 911327"/>
                    <a:gd name="connsiteY5" fmla="*/ 50608 h 623909"/>
                    <a:gd name="connsiteX6" fmla="*/ 816286 w 911327"/>
                    <a:gd name="connsiteY6" fmla="*/ 31558 h 623909"/>
                    <a:gd name="connsiteX0" fmla="*/ 813713 w 908754"/>
                    <a:gd name="connsiteY0" fmla="*/ 31558 h 613788"/>
                    <a:gd name="connsiteX1" fmla="*/ 781963 w 908754"/>
                    <a:gd name="connsiteY1" fmla="*/ 37908 h 613788"/>
                    <a:gd name="connsiteX2" fmla="*/ 72880 w 908754"/>
                    <a:gd name="connsiteY2" fmla="*/ 513100 h 613788"/>
                    <a:gd name="connsiteX3" fmla="*/ 110980 w 908754"/>
                    <a:gd name="connsiteY3" fmla="*/ 601999 h 613788"/>
                    <a:gd name="connsiteX4" fmla="*/ 851813 w 908754"/>
                    <a:gd name="connsiteY4" fmla="*/ 336358 h 613788"/>
                    <a:gd name="connsiteX5" fmla="*/ 851813 w 908754"/>
                    <a:gd name="connsiteY5" fmla="*/ 50608 h 613788"/>
                    <a:gd name="connsiteX6" fmla="*/ 813713 w 908754"/>
                    <a:gd name="connsiteY6" fmla="*/ 31558 h 613788"/>
                    <a:gd name="connsiteX0" fmla="*/ 813942 w 912092"/>
                    <a:gd name="connsiteY0" fmla="*/ 31558 h 611829"/>
                    <a:gd name="connsiteX1" fmla="*/ 782192 w 912092"/>
                    <a:gd name="connsiteY1" fmla="*/ 37908 h 611829"/>
                    <a:gd name="connsiteX2" fmla="*/ 73109 w 912092"/>
                    <a:gd name="connsiteY2" fmla="*/ 513100 h 611829"/>
                    <a:gd name="connsiteX3" fmla="*/ 111209 w 912092"/>
                    <a:gd name="connsiteY3" fmla="*/ 601999 h 611829"/>
                    <a:gd name="connsiteX4" fmla="*/ 856275 w 912092"/>
                    <a:gd name="connsiteY4" fmla="*/ 363875 h 611829"/>
                    <a:gd name="connsiteX5" fmla="*/ 852042 w 912092"/>
                    <a:gd name="connsiteY5" fmla="*/ 50608 h 611829"/>
                    <a:gd name="connsiteX6" fmla="*/ 813942 w 912092"/>
                    <a:gd name="connsiteY6" fmla="*/ 31558 h 611829"/>
                    <a:gd name="connsiteX0" fmla="*/ 813942 w 901270"/>
                    <a:gd name="connsiteY0" fmla="*/ 47415 h 627686"/>
                    <a:gd name="connsiteX1" fmla="*/ 782192 w 901270"/>
                    <a:gd name="connsiteY1" fmla="*/ 53765 h 627686"/>
                    <a:gd name="connsiteX2" fmla="*/ 73109 w 901270"/>
                    <a:gd name="connsiteY2" fmla="*/ 528957 h 627686"/>
                    <a:gd name="connsiteX3" fmla="*/ 111209 w 901270"/>
                    <a:gd name="connsiteY3" fmla="*/ 617856 h 627686"/>
                    <a:gd name="connsiteX4" fmla="*/ 856275 w 901270"/>
                    <a:gd name="connsiteY4" fmla="*/ 379732 h 627686"/>
                    <a:gd name="connsiteX5" fmla="*/ 813942 w 901270"/>
                    <a:gd name="connsiteY5" fmla="*/ 47415 h 627686"/>
                    <a:gd name="connsiteX0" fmla="*/ 870034 w 915367"/>
                    <a:gd name="connsiteY0" fmla="*/ 86573 h 602286"/>
                    <a:gd name="connsiteX1" fmla="*/ 782192 w 915367"/>
                    <a:gd name="connsiteY1" fmla="*/ 28365 h 602286"/>
                    <a:gd name="connsiteX2" fmla="*/ 73109 w 915367"/>
                    <a:gd name="connsiteY2" fmla="*/ 503557 h 602286"/>
                    <a:gd name="connsiteX3" fmla="*/ 111209 w 915367"/>
                    <a:gd name="connsiteY3" fmla="*/ 592456 h 602286"/>
                    <a:gd name="connsiteX4" fmla="*/ 856275 w 915367"/>
                    <a:gd name="connsiteY4" fmla="*/ 354332 h 602286"/>
                    <a:gd name="connsiteX5" fmla="*/ 870034 w 915367"/>
                    <a:gd name="connsiteY5" fmla="*/ 86573 h 602286"/>
                    <a:gd name="connsiteX0" fmla="*/ 870691 w 915597"/>
                    <a:gd name="connsiteY0" fmla="*/ 120152 h 636886"/>
                    <a:gd name="connsiteX1" fmla="*/ 792374 w 915597"/>
                    <a:gd name="connsiteY1" fmla="*/ 22785 h 636886"/>
                    <a:gd name="connsiteX2" fmla="*/ 73766 w 915597"/>
                    <a:gd name="connsiteY2" fmla="*/ 537136 h 636886"/>
                    <a:gd name="connsiteX3" fmla="*/ 111866 w 915597"/>
                    <a:gd name="connsiteY3" fmla="*/ 626035 h 636886"/>
                    <a:gd name="connsiteX4" fmla="*/ 856932 w 915597"/>
                    <a:gd name="connsiteY4" fmla="*/ 387911 h 636886"/>
                    <a:gd name="connsiteX5" fmla="*/ 870691 w 915597"/>
                    <a:gd name="connsiteY5" fmla="*/ 120152 h 636886"/>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14978"/>
                    <a:gd name="connsiteY0" fmla="*/ 370749 h 619724"/>
                    <a:gd name="connsiteX1" fmla="*/ 792374 w 914978"/>
                    <a:gd name="connsiteY1" fmla="*/ 5623 h 619724"/>
                    <a:gd name="connsiteX2" fmla="*/ 73766 w 914978"/>
                    <a:gd name="connsiteY2" fmla="*/ 519974 h 619724"/>
                    <a:gd name="connsiteX3" fmla="*/ 111866 w 914978"/>
                    <a:gd name="connsiteY3" fmla="*/ 608873 h 619724"/>
                    <a:gd name="connsiteX4" fmla="*/ 856932 w 914978"/>
                    <a:gd name="connsiteY4" fmla="*/ 370749 h 619724"/>
                    <a:gd name="connsiteX0" fmla="*/ 856932 w 917273"/>
                    <a:gd name="connsiteY0" fmla="*/ 370749 h 619724"/>
                    <a:gd name="connsiteX1" fmla="*/ 792374 w 917273"/>
                    <a:gd name="connsiteY1" fmla="*/ 5623 h 619724"/>
                    <a:gd name="connsiteX2" fmla="*/ 73766 w 917273"/>
                    <a:gd name="connsiteY2" fmla="*/ 519974 h 619724"/>
                    <a:gd name="connsiteX3" fmla="*/ 111866 w 917273"/>
                    <a:gd name="connsiteY3" fmla="*/ 608873 h 619724"/>
                    <a:gd name="connsiteX4" fmla="*/ 856932 w 917273"/>
                    <a:gd name="connsiteY4" fmla="*/ 370749 h 619724"/>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65126 h 614101"/>
                    <a:gd name="connsiteX1" fmla="*/ 792374 w 910081"/>
                    <a:gd name="connsiteY1" fmla="*/ 0 h 614101"/>
                    <a:gd name="connsiteX2" fmla="*/ 73766 w 910081"/>
                    <a:gd name="connsiteY2" fmla="*/ 514351 h 614101"/>
                    <a:gd name="connsiteX3" fmla="*/ 111866 w 910081"/>
                    <a:gd name="connsiteY3" fmla="*/ 603250 h 614101"/>
                    <a:gd name="connsiteX4" fmla="*/ 856932 w 910081"/>
                    <a:gd name="connsiteY4" fmla="*/ 365126 h 614101"/>
                    <a:gd name="connsiteX0" fmla="*/ 856932 w 909375"/>
                    <a:gd name="connsiteY0" fmla="*/ 365126 h 614101"/>
                    <a:gd name="connsiteX1" fmla="*/ 792374 w 909375"/>
                    <a:gd name="connsiteY1" fmla="*/ 0 h 614101"/>
                    <a:gd name="connsiteX2" fmla="*/ 73766 w 909375"/>
                    <a:gd name="connsiteY2" fmla="*/ 514351 h 614101"/>
                    <a:gd name="connsiteX3" fmla="*/ 111866 w 909375"/>
                    <a:gd name="connsiteY3" fmla="*/ 603250 h 614101"/>
                    <a:gd name="connsiteX4" fmla="*/ 856932 w 909375"/>
                    <a:gd name="connsiteY4" fmla="*/ 365126 h 614101"/>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3611 w 844801"/>
                    <a:gd name="connsiteY0" fmla="*/ 377826 h 623643"/>
                    <a:gd name="connsiteX1" fmla="*/ 789161 w 844801"/>
                    <a:gd name="connsiteY1" fmla="*/ 0 h 623643"/>
                    <a:gd name="connsiteX2" fmla="*/ 70553 w 844801"/>
                    <a:gd name="connsiteY2" fmla="*/ 514351 h 623643"/>
                    <a:gd name="connsiteX3" fmla="*/ 108653 w 844801"/>
                    <a:gd name="connsiteY3" fmla="*/ 603250 h 623643"/>
                    <a:gd name="connsiteX4" fmla="*/ 833611 w 844801"/>
                    <a:gd name="connsiteY4" fmla="*/ 377826 h 623643"/>
                    <a:gd name="connsiteX0" fmla="*/ 833469 w 844659"/>
                    <a:gd name="connsiteY0" fmla="*/ 377826 h 949394"/>
                    <a:gd name="connsiteX1" fmla="*/ 789019 w 844659"/>
                    <a:gd name="connsiteY1" fmla="*/ 0 h 949394"/>
                    <a:gd name="connsiteX2" fmla="*/ 70411 w 844659"/>
                    <a:gd name="connsiteY2" fmla="*/ 514351 h 949394"/>
                    <a:gd name="connsiteX3" fmla="*/ 108819 w 844659"/>
                    <a:gd name="connsiteY3" fmla="*/ 944786 h 949394"/>
                    <a:gd name="connsiteX4" fmla="*/ 833469 w 844659"/>
                    <a:gd name="connsiteY4" fmla="*/ 377826 h 949394"/>
                    <a:gd name="connsiteX0" fmla="*/ 812585 w 823775"/>
                    <a:gd name="connsiteY0" fmla="*/ 377826 h 996414"/>
                    <a:gd name="connsiteX1" fmla="*/ 768135 w 823775"/>
                    <a:gd name="connsiteY1" fmla="*/ 0 h 996414"/>
                    <a:gd name="connsiteX2" fmla="*/ 87736 w 823775"/>
                    <a:gd name="connsiteY2" fmla="*/ 863280 h 996414"/>
                    <a:gd name="connsiteX3" fmla="*/ 87935 w 823775"/>
                    <a:gd name="connsiteY3" fmla="*/ 944786 h 996414"/>
                    <a:gd name="connsiteX4" fmla="*/ 812585 w 823775"/>
                    <a:gd name="connsiteY4" fmla="*/ 377826 h 996414"/>
                    <a:gd name="connsiteX0" fmla="*/ 782591 w 793781"/>
                    <a:gd name="connsiteY0" fmla="*/ 377826 h 970112"/>
                    <a:gd name="connsiteX1" fmla="*/ 738141 w 793781"/>
                    <a:gd name="connsiteY1" fmla="*/ 0 h 970112"/>
                    <a:gd name="connsiteX2" fmla="*/ 57742 w 793781"/>
                    <a:gd name="connsiteY2" fmla="*/ 863280 h 970112"/>
                    <a:gd name="connsiteX3" fmla="*/ 57941 w 793781"/>
                    <a:gd name="connsiteY3" fmla="*/ 944786 h 970112"/>
                    <a:gd name="connsiteX4" fmla="*/ 782591 w 793781"/>
                    <a:gd name="connsiteY4" fmla="*/ 377826 h 970112"/>
                    <a:gd name="connsiteX0" fmla="*/ 809793 w 820983"/>
                    <a:gd name="connsiteY0" fmla="*/ 377826 h 991402"/>
                    <a:gd name="connsiteX1" fmla="*/ 765343 w 820983"/>
                    <a:gd name="connsiteY1" fmla="*/ 0 h 991402"/>
                    <a:gd name="connsiteX2" fmla="*/ 84944 w 820983"/>
                    <a:gd name="connsiteY2" fmla="*/ 863280 h 991402"/>
                    <a:gd name="connsiteX3" fmla="*/ 90073 w 820983"/>
                    <a:gd name="connsiteY3" fmla="*/ 937393 h 991402"/>
                    <a:gd name="connsiteX4" fmla="*/ 809793 w 820983"/>
                    <a:gd name="connsiteY4" fmla="*/ 377826 h 991402"/>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7661 w 809283"/>
                    <a:gd name="connsiteY0" fmla="*/ 334950 h 946358"/>
                    <a:gd name="connsiteX1" fmla="*/ 729008 w 809283"/>
                    <a:gd name="connsiteY1" fmla="*/ 0 h 946358"/>
                    <a:gd name="connsiteX2" fmla="*/ 82812 w 809283"/>
                    <a:gd name="connsiteY2" fmla="*/ 820404 h 946358"/>
                    <a:gd name="connsiteX3" fmla="*/ 87941 w 809283"/>
                    <a:gd name="connsiteY3" fmla="*/ 894517 h 946358"/>
                    <a:gd name="connsiteX4" fmla="*/ 807661 w 809283"/>
                    <a:gd name="connsiteY4" fmla="*/ 334950 h 946358"/>
                    <a:gd name="connsiteX0" fmla="*/ 717668 w 760711"/>
                    <a:gd name="connsiteY0" fmla="*/ 379305 h 943204"/>
                    <a:gd name="connsiteX1" fmla="*/ 723753 w 760711"/>
                    <a:gd name="connsiteY1" fmla="*/ 0 h 943204"/>
                    <a:gd name="connsiteX2" fmla="*/ 77557 w 760711"/>
                    <a:gd name="connsiteY2" fmla="*/ 820404 h 943204"/>
                    <a:gd name="connsiteX3" fmla="*/ 82686 w 760711"/>
                    <a:gd name="connsiteY3" fmla="*/ 894517 h 943204"/>
                    <a:gd name="connsiteX4" fmla="*/ 717668 w 760711"/>
                    <a:gd name="connsiteY4" fmla="*/ 379305 h 943204"/>
                    <a:gd name="connsiteX0" fmla="*/ 717412 w 757477"/>
                    <a:gd name="connsiteY0" fmla="*/ 379305 h 943204"/>
                    <a:gd name="connsiteX1" fmla="*/ 719491 w 757477"/>
                    <a:gd name="connsiteY1" fmla="*/ 0 h 943204"/>
                    <a:gd name="connsiteX2" fmla="*/ 77301 w 757477"/>
                    <a:gd name="connsiteY2" fmla="*/ 820404 h 943204"/>
                    <a:gd name="connsiteX3" fmla="*/ 82430 w 757477"/>
                    <a:gd name="connsiteY3" fmla="*/ 894517 h 943204"/>
                    <a:gd name="connsiteX4" fmla="*/ 717412 w 757477"/>
                    <a:gd name="connsiteY4" fmla="*/ 379305 h 943204"/>
                    <a:gd name="connsiteX0" fmla="*/ 717412 w 720025"/>
                    <a:gd name="connsiteY0" fmla="*/ 379305 h 943204"/>
                    <a:gd name="connsiteX1" fmla="*/ 719491 w 720025"/>
                    <a:gd name="connsiteY1" fmla="*/ 0 h 943204"/>
                    <a:gd name="connsiteX2" fmla="*/ 77301 w 720025"/>
                    <a:gd name="connsiteY2" fmla="*/ 820404 h 943204"/>
                    <a:gd name="connsiteX3" fmla="*/ 82430 w 720025"/>
                    <a:gd name="connsiteY3" fmla="*/ 894517 h 943204"/>
                    <a:gd name="connsiteX4" fmla="*/ 717412 w 720025"/>
                    <a:gd name="connsiteY4" fmla="*/ 379305 h 943204"/>
                    <a:gd name="connsiteX0" fmla="*/ 715149 w 717762"/>
                    <a:gd name="connsiteY0" fmla="*/ 379305 h 946751"/>
                    <a:gd name="connsiteX1" fmla="*/ 717228 w 717762"/>
                    <a:gd name="connsiteY1" fmla="*/ 0 h 946751"/>
                    <a:gd name="connsiteX2" fmla="*/ 75038 w 717762"/>
                    <a:gd name="connsiteY2" fmla="*/ 820404 h 946751"/>
                    <a:gd name="connsiteX3" fmla="*/ 80167 w 717762"/>
                    <a:gd name="connsiteY3" fmla="*/ 894517 h 946751"/>
                    <a:gd name="connsiteX4" fmla="*/ 715149 w 717762"/>
                    <a:gd name="connsiteY4" fmla="*/ 379305 h 946751"/>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21949 w 723768"/>
                    <a:gd name="connsiteY0" fmla="*/ 686836 h 920698"/>
                    <a:gd name="connsiteX1" fmla="*/ 721563 w 723768"/>
                    <a:gd name="connsiteY1" fmla="*/ 0 h 920698"/>
                    <a:gd name="connsiteX2" fmla="*/ 79373 w 723768"/>
                    <a:gd name="connsiteY2" fmla="*/ 820404 h 920698"/>
                    <a:gd name="connsiteX3" fmla="*/ 84502 w 723768"/>
                    <a:gd name="connsiteY3" fmla="*/ 894517 h 920698"/>
                    <a:gd name="connsiteX4" fmla="*/ 721949 w 723768"/>
                    <a:gd name="connsiteY4" fmla="*/ 686836 h 920698"/>
                    <a:gd name="connsiteX0" fmla="*/ 721949 w 723768"/>
                    <a:gd name="connsiteY0" fmla="*/ 686836 h 920698"/>
                    <a:gd name="connsiteX1" fmla="*/ 721563 w 723768"/>
                    <a:gd name="connsiteY1" fmla="*/ 0 h 920698"/>
                    <a:gd name="connsiteX2" fmla="*/ 79373 w 723768"/>
                    <a:gd name="connsiteY2" fmla="*/ 820404 h 920698"/>
                    <a:gd name="connsiteX3" fmla="*/ 84502 w 723768"/>
                    <a:gd name="connsiteY3" fmla="*/ 894517 h 920698"/>
                    <a:gd name="connsiteX4" fmla="*/ 721949 w 723768"/>
                    <a:gd name="connsiteY4" fmla="*/ 686836 h 920698"/>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83741 h 604005"/>
                    <a:gd name="connsiteX1" fmla="*/ 719642 w 721847"/>
                    <a:gd name="connsiteY1" fmla="*/ 0 h 604005"/>
                    <a:gd name="connsiteX2" fmla="*/ 77452 w 721847"/>
                    <a:gd name="connsiteY2" fmla="*/ 517309 h 604005"/>
                    <a:gd name="connsiteX3" fmla="*/ 82581 w 721847"/>
                    <a:gd name="connsiteY3" fmla="*/ 591422 h 604005"/>
                    <a:gd name="connsiteX4" fmla="*/ 720028 w 721847"/>
                    <a:gd name="connsiteY4" fmla="*/ 383741 h 604005"/>
                    <a:gd name="connsiteX0" fmla="*/ 720086 w 722140"/>
                    <a:gd name="connsiteY0" fmla="*/ 386698 h 607072"/>
                    <a:gd name="connsiteX1" fmla="*/ 720624 w 722140"/>
                    <a:gd name="connsiteY1" fmla="*/ 0 h 607072"/>
                    <a:gd name="connsiteX2" fmla="*/ 77510 w 722140"/>
                    <a:gd name="connsiteY2" fmla="*/ 520266 h 607072"/>
                    <a:gd name="connsiteX3" fmla="*/ 82639 w 722140"/>
                    <a:gd name="connsiteY3" fmla="*/ 594379 h 607072"/>
                    <a:gd name="connsiteX4" fmla="*/ 720086 w 722140"/>
                    <a:gd name="connsiteY4" fmla="*/ 386698 h 607072"/>
                    <a:gd name="connsiteX0" fmla="*/ 717893 w 720772"/>
                    <a:gd name="connsiteY0" fmla="*/ 435909 h 603427"/>
                    <a:gd name="connsiteX1" fmla="*/ 720498 w 720772"/>
                    <a:gd name="connsiteY1" fmla="*/ 0 h 603427"/>
                    <a:gd name="connsiteX2" fmla="*/ 77384 w 720772"/>
                    <a:gd name="connsiteY2" fmla="*/ 520266 h 603427"/>
                    <a:gd name="connsiteX3" fmla="*/ 82513 w 720772"/>
                    <a:gd name="connsiteY3" fmla="*/ 594379 h 603427"/>
                    <a:gd name="connsiteX4" fmla="*/ 717893 w 720772"/>
                    <a:gd name="connsiteY4" fmla="*/ 435909 h 603427"/>
                    <a:gd name="connsiteX0" fmla="*/ 717893 w 720772"/>
                    <a:gd name="connsiteY0" fmla="*/ 435909 h 603427"/>
                    <a:gd name="connsiteX1" fmla="*/ 720498 w 720772"/>
                    <a:gd name="connsiteY1" fmla="*/ 0 h 603427"/>
                    <a:gd name="connsiteX2" fmla="*/ 77384 w 720772"/>
                    <a:gd name="connsiteY2" fmla="*/ 520266 h 603427"/>
                    <a:gd name="connsiteX3" fmla="*/ 82513 w 720772"/>
                    <a:gd name="connsiteY3" fmla="*/ 594379 h 603427"/>
                    <a:gd name="connsiteX4" fmla="*/ 717893 w 720772"/>
                    <a:gd name="connsiteY4" fmla="*/ 435909 h 603427"/>
                    <a:gd name="connsiteX0" fmla="*/ 717893 w 720772"/>
                    <a:gd name="connsiteY0" fmla="*/ 340221 h 507739"/>
                    <a:gd name="connsiteX1" fmla="*/ 720498 w 720772"/>
                    <a:gd name="connsiteY1" fmla="*/ 0 h 507739"/>
                    <a:gd name="connsiteX2" fmla="*/ 77384 w 720772"/>
                    <a:gd name="connsiteY2" fmla="*/ 424578 h 507739"/>
                    <a:gd name="connsiteX3" fmla="*/ 82513 w 720772"/>
                    <a:gd name="connsiteY3" fmla="*/ 498691 h 507739"/>
                    <a:gd name="connsiteX4" fmla="*/ 717893 w 720772"/>
                    <a:gd name="connsiteY4" fmla="*/ 340221 h 507739"/>
                    <a:gd name="connsiteX0" fmla="*/ 717893 w 720772"/>
                    <a:gd name="connsiteY0" fmla="*/ 340221 h 507739"/>
                    <a:gd name="connsiteX1" fmla="*/ 720498 w 720772"/>
                    <a:gd name="connsiteY1" fmla="*/ 0 h 507739"/>
                    <a:gd name="connsiteX2" fmla="*/ 77384 w 720772"/>
                    <a:gd name="connsiteY2" fmla="*/ 424578 h 507739"/>
                    <a:gd name="connsiteX3" fmla="*/ 82513 w 720772"/>
                    <a:gd name="connsiteY3" fmla="*/ 498691 h 507739"/>
                    <a:gd name="connsiteX4" fmla="*/ 717893 w 720772"/>
                    <a:gd name="connsiteY4" fmla="*/ 340221 h 507739"/>
                    <a:gd name="connsiteX0" fmla="*/ 717893 w 719581"/>
                    <a:gd name="connsiteY0" fmla="*/ 315615 h 483133"/>
                    <a:gd name="connsiteX1" fmla="*/ 716880 w 719581"/>
                    <a:gd name="connsiteY1" fmla="*/ 0 h 483133"/>
                    <a:gd name="connsiteX2" fmla="*/ 77384 w 719581"/>
                    <a:gd name="connsiteY2" fmla="*/ 399972 h 483133"/>
                    <a:gd name="connsiteX3" fmla="*/ 82513 w 719581"/>
                    <a:gd name="connsiteY3" fmla="*/ 474085 h 483133"/>
                    <a:gd name="connsiteX4" fmla="*/ 717893 w 719581"/>
                    <a:gd name="connsiteY4" fmla="*/ 315615 h 483133"/>
                    <a:gd name="connsiteX0" fmla="*/ 717893 w 719581"/>
                    <a:gd name="connsiteY0" fmla="*/ 315615 h 483133"/>
                    <a:gd name="connsiteX1" fmla="*/ 716880 w 719581"/>
                    <a:gd name="connsiteY1" fmla="*/ 0 h 483133"/>
                    <a:gd name="connsiteX2" fmla="*/ 77384 w 719581"/>
                    <a:gd name="connsiteY2" fmla="*/ 399972 h 483133"/>
                    <a:gd name="connsiteX3" fmla="*/ 82513 w 719581"/>
                    <a:gd name="connsiteY3" fmla="*/ 474085 h 483133"/>
                    <a:gd name="connsiteX4" fmla="*/ 717893 w 719581"/>
                    <a:gd name="connsiteY4" fmla="*/ 315615 h 483133"/>
                    <a:gd name="connsiteX0" fmla="*/ 717953 w 719641"/>
                    <a:gd name="connsiteY0" fmla="*/ 315615 h 485216"/>
                    <a:gd name="connsiteX1" fmla="*/ 716940 w 719641"/>
                    <a:gd name="connsiteY1" fmla="*/ 0 h 485216"/>
                    <a:gd name="connsiteX2" fmla="*/ 77340 w 719641"/>
                    <a:gd name="connsiteY2" fmla="*/ 405810 h 485216"/>
                    <a:gd name="connsiteX3" fmla="*/ 82573 w 719641"/>
                    <a:gd name="connsiteY3" fmla="*/ 474085 h 485216"/>
                    <a:gd name="connsiteX4" fmla="*/ 717953 w 719641"/>
                    <a:gd name="connsiteY4" fmla="*/ 315615 h 485216"/>
                    <a:gd name="connsiteX0" fmla="*/ 717953 w 719641"/>
                    <a:gd name="connsiteY0" fmla="*/ 315615 h 485216"/>
                    <a:gd name="connsiteX1" fmla="*/ 716940 w 719641"/>
                    <a:gd name="connsiteY1" fmla="*/ 0 h 485216"/>
                    <a:gd name="connsiteX2" fmla="*/ 77340 w 719641"/>
                    <a:gd name="connsiteY2" fmla="*/ 405810 h 485216"/>
                    <a:gd name="connsiteX3" fmla="*/ 82573 w 719641"/>
                    <a:gd name="connsiteY3" fmla="*/ 474085 h 485216"/>
                    <a:gd name="connsiteX4" fmla="*/ 717953 w 719641"/>
                    <a:gd name="connsiteY4" fmla="*/ 315615 h 485216"/>
                    <a:gd name="connsiteX0" fmla="*/ 717651 w 719339"/>
                    <a:gd name="connsiteY0" fmla="*/ 315615 h 486934"/>
                    <a:gd name="connsiteX1" fmla="*/ 716638 w 719339"/>
                    <a:gd name="connsiteY1" fmla="*/ 0 h 486934"/>
                    <a:gd name="connsiteX2" fmla="*/ 77038 w 719339"/>
                    <a:gd name="connsiteY2" fmla="*/ 405810 h 486934"/>
                    <a:gd name="connsiteX3" fmla="*/ 82271 w 719339"/>
                    <a:gd name="connsiteY3" fmla="*/ 474085 h 486934"/>
                    <a:gd name="connsiteX4" fmla="*/ 717651 w 719339"/>
                    <a:gd name="connsiteY4" fmla="*/ 315615 h 4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39" h="486934">
                      <a:moveTo>
                        <a:pt x="717651" y="315615"/>
                      </a:moveTo>
                      <a:cubicBezTo>
                        <a:pt x="722060" y="210839"/>
                        <a:pt x="716414" y="226498"/>
                        <a:pt x="716638" y="0"/>
                      </a:cubicBezTo>
                      <a:cubicBezTo>
                        <a:pt x="581671" y="74106"/>
                        <a:pt x="185992" y="332043"/>
                        <a:pt x="77038" y="405810"/>
                      </a:cubicBezTo>
                      <a:cubicBezTo>
                        <a:pt x="-29293" y="504873"/>
                        <a:pt x="-23670" y="493009"/>
                        <a:pt x="82271" y="474085"/>
                      </a:cubicBezTo>
                      <a:cubicBezTo>
                        <a:pt x="188212" y="455161"/>
                        <a:pt x="542560" y="364941"/>
                        <a:pt x="717651" y="315615"/>
                      </a:cubicBezTo>
                      <a:close/>
                    </a:path>
                  </a:pathLst>
                </a:custGeom>
                <a:gradFill>
                  <a:gsLst>
                    <a:gs pos="49000">
                      <a:schemeClr val="bg1">
                        <a:alpha val="10000"/>
                      </a:schemeClr>
                    </a:gs>
                    <a:gs pos="64000">
                      <a:schemeClr val="bg1">
                        <a:alpha val="3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Vapaamuotoinen: Muoto 26">
                  <a:extLst>
                    <a:ext uri="{FF2B5EF4-FFF2-40B4-BE49-F238E27FC236}">
                      <a16:creationId xmlns:a16="http://schemas.microsoft.com/office/drawing/2014/main" id="{92A100CE-FDAA-29E0-8F1E-34AA759E694E}"/>
                    </a:ext>
                  </a:extLst>
                </p:cNvPr>
                <p:cNvSpPr/>
                <p:nvPr/>
              </p:nvSpPr>
              <p:spPr>
                <a:xfrm rot="268719">
                  <a:off x="1548202" y="3575745"/>
                  <a:ext cx="11356411" cy="1496746"/>
                </a:xfrm>
                <a:custGeom>
                  <a:avLst/>
                  <a:gdLst>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81274 w 819374"/>
                    <a:gd name="connsiteY12" fmla="*/ 64086 h 563730"/>
                    <a:gd name="connsiteX13" fmla="*/ 749524 w 819374"/>
                    <a:gd name="connsiteY13" fmla="*/ 19636 h 563730"/>
                    <a:gd name="connsiteX14" fmla="*/ 711424 w 819374"/>
                    <a:gd name="connsiteY14" fmla="*/ 586 h 563730"/>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49524 w 819374"/>
                    <a:gd name="connsiteY12" fmla="*/ 19636 h 563730"/>
                    <a:gd name="connsiteX13" fmla="*/ 711424 w 819374"/>
                    <a:gd name="connsiteY13" fmla="*/ 586 h 563730"/>
                    <a:gd name="connsiteX0" fmla="*/ 711424 w 793974"/>
                    <a:gd name="connsiteY0" fmla="*/ 2394 h 565538"/>
                    <a:gd name="connsiteX1" fmla="*/ 679674 w 793974"/>
                    <a:gd name="connsiteY1" fmla="*/ 8744 h 565538"/>
                    <a:gd name="connsiteX2" fmla="*/ 247874 w 793974"/>
                    <a:gd name="connsiteY2" fmla="*/ 262744 h 565538"/>
                    <a:gd name="connsiteX3" fmla="*/ 12924 w 793974"/>
                    <a:gd name="connsiteY3" fmla="*/ 484994 h 565538"/>
                    <a:gd name="connsiteX4" fmla="*/ 224 w 793974"/>
                    <a:gd name="connsiteY4" fmla="*/ 516744 h 565538"/>
                    <a:gd name="connsiteX5" fmla="*/ 139924 w 793974"/>
                    <a:gd name="connsiteY5" fmla="*/ 542144 h 565538"/>
                    <a:gd name="connsiteX6" fmla="*/ 406624 w 793974"/>
                    <a:gd name="connsiteY6" fmla="*/ 472294 h 565538"/>
                    <a:gd name="connsiteX7" fmla="*/ 552674 w 793974"/>
                    <a:gd name="connsiteY7" fmla="*/ 427844 h 565538"/>
                    <a:gd name="connsiteX8" fmla="*/ 717774 w 793974"/>
                    <a:gd name="connsiteY8" fmla="*/ 338944 h 565538"/>
                    <a:gd name="connsiteX9" fmla="*/ 749524 w 793974"/>
                    <a:gd name="connsiteY9" fmla="*/ 307194 h 565538"/>
                    <a:gd name="connsiteX10" fmla="*/ 793974 w 793974"/>
                    <a:gd name="connsiteY10" fmla="*/ 205594 h 565538"/>
                    <a:gd name="connsiteX11" fmla="*/ 749524 w 793974"/>
                    <a:gd name="connsiteY11" fmla="*/ 21444 h 565538"/>
                    <a:gd name="connsiteX12" fmla="*/ 711424 w 793974"/>
                    <a:gd name="connsiteY12" fmla="*/ 2394 h 565538"/>
                    <a:gd name="connsiteX0" fmla="*/ 711424 w 753898"/>
                    <a:gd name="connsiteY0" fmla="*/ 9111 h 572255"/>
                    <a:gd name="connsiteX1" fmla="*/ 679674 w 753898"/>
                    <a:gd name="connsiteY1" fmla="*/ 15461 h 572255"/>
                    <a:gd name="connsiteX2" fmla="*/ 247874 w 753898"/>
                    <a:gd name="connsiteY2" fmla="*/ 269461 h 572255"/>
                    <a:gd name="connsiteX3" fmla="*/ 12924 w 753898"/>
                    <a:gd name="connsiteY3" fmla="*/ 491711 h 572255"/>
                    <a:gd name="connsiteX4" fmla="*/ 224 w 753898"/>
                    <a:gd name="connsiteY4" fmla="*/ 523461 h 572255"/>
                    <a:gd name="connsiteX5" fmla="*/ 139924 w 753898"/>
                    <a:gd name="connsiteY5" fmla="*/ 548861 h 572255"/>
                    <a:gd name="connsiteX6" fmla="*/ 406624 w 753898"/>
                    <a:gd name="connsiteY6" fmla="*/ 479011 h 572255"/>
                    <a:gd name="connsiteX7" fmla="*/ 552674 w 753898"/>
                    <a:gd name="connsiteY7" fmla="*/ 434561 h 572255"/>
                    <a:gd name="connsiteX8" fmla="*/ 717774 w 753898"/>
                    <a:gd name="connsiteY8" fmla="*/ 345661 h 572255"/>
                    <a:gd name="connsiteX9" fmla="*/ 749524 w 753898"/>
                    <a:gd name="connsiteY9" fmla="*/ 313911 h 572255"/>
                    <a:gd name="connsiteX10" fmla="*/ 749524 w 753898"/>
                    <a:gd name="connsiteY10" fmla="*/ 28161 h 572255"/>
                    <a:gd name="connsiteX11" fmla="*/ 711424 w 753898"/>
                    <a:gd name="connsiteY11" fmla="*/ 9111 h 572255"/>
                    <a:gd name="connsiteX0" fmla="*/ 711424 w 765621"/>
                    <a:gd name="connsiteY0" fmla="*/ 9111 h 572255"/>
                    <a:gd name="connsiteX1" fmla="*/ 679674 w 765621"/>
                    <a:gd name="connsiteY1" fmla="*/ 15461 h 572255"/>
                    <a:gd name="connsiteX2" fmla="*/ 247874 w 765621"/>
                    <a:gd name="connsiteY2" fmla="*/ 269461 h 572255"/>
                    <a:gd name="connsiteX3" fmla="*/ 12924 w 765621"/>
                    <a:gd name="connsiteY3" fmla="*/ 491711 h 572255"/>
                    <a:gd name="connsiteX4" fmla="*/ 224 w 765621"/>
                    <a:gd name="connsiteY4" fmla="*/ 523461 h 572255"/>
                    <a:gd name="connsiteX5" fmla="*/ 139924 w 765621"/>
                    <a:gd name="connsiteY5" fmla="*/ 548861 h 572255"/>
                    <a:gd name="connsiteX6" fmla="*/ 406624 w 765621"/>
                    <a:gd name="connsiteY6" fmla="*/ 479011 h 572255"/>
                    <a:gd name="connsiteX7" fmla="*/ 552674 w 765621"/>
                    <a:gd name="connsiteY7" fmla="*/ 434561 h 572255"/>
                    <a:gd name="connsiteX8" fmla="*/ 749524 w 765621"/>
                    <a:gd name="connsiteY8" fmla="*/ 313911 h 572255"/>
                    <a:gd name="connsiteX9" fmla="*/ 749524 w 765621"/>
                    <a:gd name="connsiteY9" fmla="*/ 28161 h 572255"/>
                    <a:gd name="connsiteX10" fmla="*/ 711424 w 765621"/>
                    <a:gd name="connsiteY10" fmla="*/ 9111 h 572255"/>
                    <a:gd name="connsiteX0" fmla="*/ 711424 w 776394"/>
                    <a:gd name="connsiteY0" fmla="*/ 9111 h 572255"/>
                    <a:gd name="connsiteX1" fmla="*/ 679674 w 776394"/>
                    <a:gd name="connsiteY1" fmla="*/ 15461 h 572255"/>
                    <a:gd name="connsiteX2" fmla="*/ 247874 w 776394"/>
                    <a:gd name="connsiteY2" fmla="*/ 269461 h 572255"/>
                    <a:gd name="connsiteX3" fmla="*/ 12924 w 776394"/>
                    <a:gd name="connsiteY3" fmla="*/ 491711 h 572255"/>
                    <a:gd name="connsiteX4" fmla="*/ 224 w 776394"/>
                    <a:gd name="connsiteY4" fmla="*/ 523461 h 572255"/>
                    <a:gd name="connsiteX5" fmla="*/ 139924 w 776394"/>
                    <a:gd name="connsiteY5" fmla="*/ 548861 h 572255"/>
                    <a:gd name="connsiteX6" fmla="*/ 406624 w 776394"/>
                    <a:gd name="connsiteY6" fmla="*/ 479011 h 572255"/>
                    <a:gd name="connsiteX7" fmla="*/ 749524 w 776394"/>
                    <a:gd name="connsiteY7" fmla="*/ 313911 h 572255"/>
                    <a:gd name="connsiteX8" fmla="*/ 749524 w 776394"/>
                    <a:gd name="connsiteY8" fmla="*/ 28161 h 572255"/>
                    <a:gd name="connsiteX9" fmla="*/ 711424 w 776394"/>
                    <a:gd name="connsiteY9" fmla="*/ 9111 h 572255"/>
                    <a:gd name="connsiteX0" fmla="*/ 711424 w 796124"/>
                    <a:gd name="connsiteY0" fmla="*/ 9111 h 579782"/>
                    <a:gd name="connsiteX1" fmla="*/ 679674 w 796124"/>
                    <a:gd name="connsiteY1" fmla="*/ 15461 h 579782"/>
                    <a:gd name="connsiteX2" fmla="*/ 247874 w 796124"/>
                    <a:gd name="connsiteY2" fmla="*/ 269461 h 579782"/>
                    <a:gd name="connsiteX3" fmla="*/ 12924 w 796124"/>
                    <a:gd name="connsiteY3" fmla="*/ 491711 h 579782"/>
                    <a:gd name="connsiteX4" fmla="*/ 224 w 796124"/>
                    <a:gd name="connsiteY4" fmla="*/ 523461 h 579782"/>
                    <a:gd name="connsiteX5" fmla="*/ 139924 w 796124"/>
                    <a:gd name="connsiteY5" fmla="*/ 548861 h 579782"/>
                    <a:gd name="connsiteX6" fmla="*/ 749524 w 796124"/>
                    <a:gd name="connsiteY6" fmla="*/ 313911 h 579782"/>
                    <a:gd name="connsiteX7" fmla="*/ 749524 w 796124"/>
                    <a:gd name="connsiteY7" fmla="*/ 28161 h 579782"/>
                    <a:gd name="connsiteX8" fmla="*/ 711424 w 796124"/>
                    <a:gd name="connsiteY8" fmla="*/ 9111 h 579782"/>
                    <a:gd name="connsiteX0" fmla="*/ 763515 w 858556"/>
                    <a:gd name="connsiteY0" fmla="*/ 9111 h 532624"/>
                    <a:gd name="connsiteX1" fmla="*/ 731765 w 858556"/>
                    <a:gd name="connsiteY1" fmla="*/ 15461 h 532624"/>
                    <a:gd name="connsiteX2" fmla="*/ 299965 w 858556"/>
                    <a:gd name="connsiteY2" fmla="*/ 269461 h 532624"/>
                    <a:gd name="connsiteX3" fmla="*/ 65015 w 858556"/>
                    <a:gd name="connsiteY3" fmla="*/ 491711 h 532624"/>
                    <a:gd name="connsiteX4" fmla="*/ 52315 w 858556"/>
                    <a:gd name="connsiteY4" fmla="*/ 523461 h 532624"/>
                    <a:gd name="connsiteX5" fmla="*/ 801615 w 858556"/>
                    <a:gd name="connsiteY5" fmla="*/ 313911 h 532624"/>
                    <a:gd name="connsiteX6" fmla="*/ 801615 w 858556"/>
                    <a:gd name="connsiteY6" fmla="*/ 28161 h 532624"/>
                    <a:gd name="connsiteX7" fmla="*/ 763515 w 858556"/>
                    <a:gd name="connsiteY7" fmla="*/ 9111 h 532624"/>
                    <a:gd name="connsiteX0" fmla="*/ 769708 w 864749"/>
                    <a:gd name="connsiteY0" fmla="*/ 9111 h 597869"/>
                    <a:gd name="connsiteX1" fmla="*/ 737958 w 864749"/>
                    <a:gd name="connsiteY1" fmla="*/ 15461 h 597869"/>
                    <a:gd name="connsiteX2" fmla="*/ 306158 w 864749"/>
                    <a:gd name="connsiteY2" fmla="*/ 269461 h 597869"/>
                    <a:gd name="connsiteX3" fmla="*/ 71208 w 864749"/>
                    <a:gd name="connsiteY3" fmla="*/ 491711 h 597869"/>
                    <a:gd name="connsiteX4" fmla="*/ 61683 w 864749"/>
                    <a:gd name="connsiteY4" fmla="*/ 591194 h 597869"/>
                    <a:gd name="connsiteX5" fmla="*/ 807808 w 864749"/>
                    <a:gd name="connsiteY5" fmla="*/ 313911 h 597869"/>
                    <a:gd name="connsiteX6" fmla="*/ 807808 w 864749"/>
                    <a:gd name="connsiteY6" fmla="*/ 28161 h 597869"/>
                    <a:gd name="connsiteX7" fmla="*/ 769708 w 864749"/>
                    <a:gd name="connsiteY7" fmla="*/ 9111 h 597869"/>
                    <a:gd name="connsiteX0" fmla="*/ 788686 w 883727"/>
                    <a:gd name="connsiteY0" fmla="*/ 9111 h 597743"/>
                    <a:gd name="connsiteX1" fmla="*/ 756936 w 883727"/>
                    <a:gd name="connsiteY1" fmla="*/ 15461 h 597743"/>
                    <a:gd name="connsiteX2" fmla="*/ 325136 w 883727"/>
                    <a:gd name="connsiteY2" fmla="*/ 269461 h 597743"/>
                    <a:gd name="connsiteX3" fmla="*/ 47853 w 883727"/>
                    <a:gd name="connsiteY3" fmla="*/ 490653 h 597743"/>
                    <a:gd name="connsiteX4" fmla="*/ 80661 w 883727"/>
                    <a:gd name="connsiteY4" fmla="*/ 591194 h 597743"/>
                    <a:gd name="connsiteX5" fmla="*/ 826786 w 883727"/>
                    <a:gd name="connsiteY5" fmla="*/ 313911 h 597743"/>
                    <a:gd name="connsiteX6" fmla="*/ 826786 w 883727"/>
                    <a:gd name="connsiteY6" fmla="*/ 28161 h 597743"/>
                    <a:gd name="connsiteX7" fmla="*/ 788686 w 883727"/>
                    <a:gd name="connsiteY7" fmla="*/ 9111 h 597743"/>
                    <a:gd name="connsiteX0" fmla="*/ 816286 w 911327"/>
                    <a:gd name="connsiteY0" fmla="*/ 31558 h 623909"/>
                    <a:gd name="connsiteX1" fmla="*/ 784536 w 911327"/>
                    <a:gd name="connsiteY1" fmla="*/ 37908 h 623909"/>
                    <a:gd name="connsiteX2" fmla="*/ 75453 w 911327"/>
                    <a:gd name="connsiteY2" fmla="*/ 513100 h 623909"/>
                    <a:gd name="connsiteX3" fmla="*/ 108261 w 911327"/>
                    <a:gd name="connsiteY3" fmla="*/ 613641 h 623909"/>
                    <a:gd name="connsiteX4" fmla="*/ 854386 w 911327"/>
                    <a:gd name="connsiteY4" fmla="*/ 336358 h 623909"/>
                    <a:gd name="connsiteX5" fmla="*/ 854386 w 911327"/>
                    <a:gd name="connsiteY5" fmla="*/ 50608 h 623909"/>
                    <a:gd name="connsiteX6" fmla="*/ 816286 w 911327"/>
                    <a:gd name="connsiteY6" fmla="*/ 31558 h 623909"/>
                    <a:gd name="connsiteX0" fmla="*/ 813713 w 908754"/>
                    <a:gd name="connsiteY0" fmla="*/ 31558 h 613788"/>
                    <a:gd name="connsiteX1" fmla="*/ 781963 w 908754"/>
                    <a:gd name="connsiteY1" fmla="*/ 37908 h 613788"/>
                    <a:gd name="connsiteX2" fmla="*/ 72880 w 908754"/>
                    <a:gd name="connsiteY2" fmla="*/ 513100 h 613788"/>
                    <a:gd name="connsiteX3" fmla="*/ 110980 w 908754"/>
                    <a:gd name="connsiteY3" fmla="*/ 601999 h 613788"/>
                    <a:gd name="connsiteX4" fmla="*/ 851813 w 908754"/>
                    <a:gd name="connsiteY4" fmla="*/ 336358 h 613788"/>
                    <a:gd name="connsiteX5" fmla="*/ 851813 w 908754"/>
                    <a:gd name="connsiteY5" fmla="*/ 50608 h 613788"/>
                    <a:gd name="connsiteX6" fmla="*/ 813713 w 908754"/>
                    <a:gd name="connsiteY6" fmla="*/ 31558 h 613788"/>
                    <a:gd name="connsiteX0" fmla="*/ 813942 w 912092"/>
                    <a:gd name="connsiteY0" fmla="*/ 31558 h 611829"/>
                    <a:gd name="connsiteX1" fmla="*/ 782192 w 912092"/>
                    <a:gd name="connsiteY1" fmla="*/ 37908 h 611829"/>
                    <a:gd name="connsiteX2" fmla="*/ 73109 w 912092"/>
                    <a:gd name="connsiteY2" fmla="*/ 513100 h 611829"/>
                    <a:gd name="connsiteX3" fmla="*/ 111209 w 912092"/>
                    <a:gd name="connsiteY3" fmla="*/ 601999 h 611829"/>
                    <a:gd name="connsiteX4" fmla="*/ 856275 w 912092"/>
                    <a:gd name="connsiteY4" fmla="*/ 363875 h 611829"/>
                    <a:gd name="connsiteX5" fmla="*/ 852042 w 912092"/>
                    <a:gd name="connsiteY5" fmla="*/ 50608 h 611829"/>
                    <a:gd name="connsiteX6" fmla="*/ 813942 w 912092"/>
                    <a:gd name="connsiteY6" fmla="*/ 31558 h 611829"/>
                    <a:gd name="connsiteX0" fmla="*/ 813942 w 901270"/>
                    <a:gd name="connsiteY0" fmla="*/ 47415 h 627686"/>
                    <a:gd name="connsiteX1" fmla="*/ 782192 w 901270"/>
                    <a:gd name="connsiteY1" fmla="*/ 53765 h 627686"/>
                    <a:gd name="connsiteX2" fmla="*/ 73109 w 901270"/>
                    <a:gd name="connsiteY2" fmla="*/ 528957 h 627686"/>
                    <a:gd name="connsiteX3" fmla="*/ 111209 w 901270"/>
                    <a:gd name="connsiteY3" fmla="*/ 617856 h 627686"/>
                    <a:gd name="connsiteX4" fmla="*/ 856275 w 901270"/>
                    <a:gd name="connsiteY4" fmla="*/ 379732 h 627686"/>
                    <a:gd name="connsiteX5" fmla="*/ 813942 w 901270"/>
                    <a:gd name="connsiteY5" fmla="*/ 47415 h 627686"/>
                    <a:gd name="connsiteX0" fmla="*/ 870034 w 915367"/>
                    <a:gd name="connsiteY0" fmla="*/ 86573 h 602286"/>
                    <a:gd name="connsiteX1" fmla="*/ 782192 w 915367"/>
                    <a:gd name="connsiteY1" fmla="*/ 28365 h 602286"/>
                    <a:gd name="connsiteX2" fmla="*/ 73109 w 915367"/>
                    <a:gd name="connsiteY2" fmla="*/ 503557 h 602286"/>
                    <a:gd name="connsiteX3" fmla="*/ 111209 w 915367"/>
                    <a:gd name="connsiteY3" fmla="*/ 592456 h 602286"/>
                    <a:gd name="connsiteX4" fmla="*/ 856275 w 915367"/>
                    <a:gd name="connsiteY4" fmla="*/ 354332 h 602286"/>
                    <a:gd name="connsiteX5" fmla="*/ 870034 w 915367"/>
                    <a:gd name="connsiteY5" fmla="*/ 86573 h 602286"/>
                    <a:gd name="connsiteX0" fmla="*/ 870691 w 915597"/>
                    <a:gd name="connsiteY0" fmla="*/ 120152 h 636886"/>
                    <a:gd name="connsiteX1" fmla="*/ 792374 w 915597"/>
                    <a:gd name="connsiteY1" fmla="*/ 22785 h 636886"/>
                    <a:gd name="connsiteX2" fmla="*/ 73766 w 915597"/>
                    <a:gd name="connsiteY2" fmla="*/ 537136 h 636886"/>
                    <a:gd name="connsiteX3" fmla="*/ 111866 w 915597"/>
                    <a:gd name="connsiteY3" fmla="*/ 626035 h 636886"/>
                    <a:gd name="connsiteX4" fmla="*/ 856932 w 915597"/>
                    <a:gd name="connsiteY4" fmla="*/ 387911 h 636886"/>
                    <a:gd name="connsiteX5" fmla="*/ 870691 w 915597"/>
                    <a:gd name="connsiteY5" fmla="*/ 120152 h 636886"/>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14978"/>
                    <a:gd name="connsiteY0" fmla="*/ 370749 h 619724"/>
                    <a:gd name="connsiteX1" fmla="*/ 792374 w 914978"/>
                    <a:gd name="connsiteY1" fmla="*/ 5623 h 619724"/>
                    <a:gd name="connsiteX2" fmla="*/ 73766 w 914978"/>
                    <a:gd name="connsiteY2" fmla="*/ 519974 h 619724"/>
                    <a:gd name="connsiteX3" fmla="*/ 111866 w 914978"/>
                    <a:gd name="connsiteY3" fmla="*/ 608873 h 619724"/>
                    <a:gd name="connsiteX4" fmla="*/ 856932 w 914978"/>
                    <a:gd name="connsiteY4" fmla="*/ 370749 h 619724"/>
                    <a:gd name="connsiteX0" fmla="*/ 856932 w 917273"/>
                    <a:gd name="connsiteY0" fmla="*/ 370749 h 619724"/>
                    <a:gd name="connsiteX1" fmla="*/ 792374 w 917273"/>
                    <a:gd name="connsiteY1" fmla="*/ 5623 h 619724"/>
                    <a:gd name="connsiteX2" fmla="*/ 73766 w 917273"/>
                    <a:gd name="connsiteY2" fmla="*/ 519974 h 619724"/>
                    <a:gd name="connsiteX3" fmla="*/ 111866 w 917273"/>
                    <a:gd name="connsiteY3" fmla="*/ 608873 h 619724"/>
                    <a:gd name="connsiteX4" fmla="*/ 856932 w 917273"/>
                    <a:gd name="connsiteY4" fmla="*/ 370749 h 619724"/>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65126 h 614101"/>
                    <a:gd name="connsiteX1" fmla="*/ 792374 w 910081"/>
                    <a:gd name="connsiteY1" fmla="*/ 0 h 614101"/>
                    <a:gd name="connsiteX2" fmla="*/ 73766 w 910081"/>
                    <a:gd name="connsiteY2" fmla="*/ 514351 h 614101"/>
                    <a:gd name="connsiteX3" fmla="*/ 111866 w 910081"/>
                    <a:gd name="connsiteY3" fmla="*/ 603250 h 614101"/>
                    <a:gd name="connsiteX4" fmla="*/ 856932 w 910081"/>
                    <a:gd name="connsiteY4" fmla="*/ 365126 h 614101"/>
                    <a:gd name="connsiteX0" fmla="*/ 856932 w 909375"/>
                    <a:gd name="connsiteY0" fmla="*/ 365126 h 614101"/>
                    <a:gd name="connsiteX1" fmla="*/ 792374 w 909375"/>
                    <a:gd name="connsiteY1" fmla="*/ 0 h 614101"/>
                    <a:gd name="connsiteX2" fmla="*/ 73766 w 909375"/>
                    <a:gd name="connsiteY2" fmla="*/ 514351 h 614101"/>
                    <a:gd name="connsiteX3" fmla="*/ 111866 w 909375"/>
                    <a:gd name="connsiteY3" fmla="*/ 603250 h 614101"/>
                    <a:gd name="connsiteX4" fmla="*/ 856932 w 909375"/>
                    <a:gd name="connsiteY4" fmla="*/ 365126 h 614101"/>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3611 w 844801"/>
                    <a:gd name="connsiteY0" fmla="*/ 377826 h 623643"/>
                    <a:gd name="connsiteX1" fmla="*/ 789161 w 844801"/>
                    <a:gd name="connsiteY1" fmla="*/ 0 h 623643"/>
                    <a:gd name="connsiteX2" fmla="*/ 70553 w 844801"/>
                    <a:gd name="connsiteY2" fmla="*/ 514351 h 623643"/>
                    <a:gd name="connsiteX3" fmla="*/ 108653 w 844801"/>
                    <a:gd name="connsiteY3" fmla="*/ 603250 h 623643"/>
                    <a:gd name="connsiteX4" fmla="*/ 833611 w 844801"/>
                    <a:gd name="connsiteY4" fmla="*/ 377826 h 623643"/>
                    <a:gd name="connsiteX0" fmla="*/ 833469 w 844659"/>
                    <a:gd name="connsiteY0" fmla="*/ 377826 h 949394"/>
                    <a:gd name="connsiteX1" fmla="*/ 789019 w 844659"/>
                    <a:gd name="connsiteY1" fmla="*/ 0 h 949394"/>
                    <a:gd name="connsiteX2" fmla="*/ 70411 w 844659"/>
                    <a:gd name="connsiteY2" fmla="*/ 514351 h 949394"/>
                    <a:gd name="connsiteX3" fmla="*/ 108819 w 844659"/>
                    <a:gd name="connsiteY3" fmla="*/ 944786 h 949394"/>
                    <a:gd name="connsiteX4" fmla="*/ 833469 w 844659"/>
                    <a:gd name="connsiteY4" fmla="*/ 377826 h 949394"/>
                    <a:gd name="connsiteX0" fmla="*/ 812585 w 823775"/>
                    <a:gd name="connsiteY0" fmla="*/ 377826 h 996414"/>
                    <a:gd name="connsiteX1" fmla="*/ 768135 w 823775"/>
                    <a:gd name="connsiteY1" fmla="*/ 0 h 996414"/>
                    <a:gd name="connsiteX2" fmla="*/ 87736 w 823775"/>
                    <a:gd name="connsiteY2" fmla="*/ 863280 h 996414"/>
                    <a:gd name="connsiteX3" fmla="*/ 87935 w 823775"/>
                    <a:gd name="connsiteY3" fmla="*/ 944786 h 996414"/>
                    <a:gd name="connsiteX4" fmla="*/ 812585 w 823775"/>
                    <a:gd name="connsiteY4" fmla="*/ 377826 h 996414"/>
                    <a:gd name="connsiteX0" fmla="*/ 782591 w 793781"/>
                    <a:gd name="connsiteY0" fmla="*/ 377826 h 970112"/>
                    <a:gd name="connsiteX1" fmla="*/ 738141 w 793781"/>
                    <a:gd name="connsiteY1" fmla="*/ 0 h 970112"/>
                    <a:gd name="connsiteX2" fmla="*/ 57742 w 793781"/>
                    <a:gd name="connsiteY2" fmla="*/ 863280 h 970112"/>
                    <a:gd name="connsiteX3" fmla="*/ 57941 w 793781"/>
                    <a:gd name="connsiteY3" fmla="*/ 944786 h 970112"/>
                    <a:gd name="connsiteX4" fmla="*/ 782591 w 793781"/>
                    <a:gd name="connsiteY4" fmla="*/ 377826 h 970112"/>
                    <a:gd name="connsiteX0" fmla="*/ 809793 w 820983"/>
                    <a:gd name="connsiteY0" fmla="*/ 377826 h 991402"/>
                    <a:gd name="connsiteX1" fmla="*/ 765343 w 820983"/>
                    <a:gd name="connsiteY1" fmla="*/ 0 h 991402"/>
                    <a:gd name="connsiteX2" fmla="*/ 84944 w 820983"/>
                    <a:gd name="connsiteY2" fmla="*/ 863280 h 991402"/>
                    <a:gd name="connsiteX3" fmla="*/ 90073 w 820983"/>
                    <a:gd name="connsiteY3" fmla="*/ 937393 h 991402"/>
                    <a:gd name="connsiteX4" fmla="*/ 809793 w 820983"/>
                    <a:gd name="connsiteY4" fmla="*/ 377826 h 991402"/>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7661 w 809283"/>
                    <a:gd name="connsiteY0" fmla="*/ 334950 h 946358"/>
                    <a:gd name="connsiteX1" fmla="*/ 729008 w 809283"/>
                    <a:gd name="connsiteY1" fmla="*/ 0 h 946358"/>
                    <a:gd name="connsiteX2" fmla="*/ 82812 w 809283"/>
                    <a:gd name="connsiteY2" fmla="*/ 820404 h 946358"/>
                    <a:gd name="connsiteX3" fmla="*/ 87941 w 809283"/>
                    <a:gd name="connsiteY3" fmla="*/ 894517 h 946358"/>
                    <a:gd name="connsiteX4" fmla="*/ 807661 w 809283"/>
                    <a:gd name="connsiteY4" fmla="*/ 334950 h 946358"/>
                    <a:gd name="connsiteX0" fmla="*/ 717668 w 760711"/>
                    <a:gd name="connsiteY0" fmla="*/ 379305 h 943204"/>
                    <a:gd name="connsiteX1" fmla="*/ 723753 w 760711"/>
                    <a:gd name="connsiteY1" fmla="*/ 0 h 943204"/>
                    <a:gd name="connsiteX2" fmla="*/ 77557 w 760711"/>
                    <a:gd name="connsiteY2" fmla="*/ 820404 h 943204"/>
                    <a:gd name="connsiteX3" fmla="*/ 82686 w 760711"/>
                    <a:gd name="connsiteY3" fmla="*/ 894517 h 943204"/>
                    <a:gd name="connsiteX4" fmla="*/ 717668 w 760711"/>
                    <a:gd name="connsiteY4" fmla="*/ 379305 h 943204"/>
                    <a:gd name="connsiteX0" fmla="*/ 717412 w 757477"/>
                    <a:gd name="connsiteY0" fmla="*/ 379305 h 943204"/>
                    <a:gd name="connsiteX1" fmla="*/ 719491 w 757477"/>
                    <a:gd name="connsiteY1" fmla="*/ 0 h 943204"/>
                    <a:gd name="connsiteX2" fmla="*/ 77301 w 757477"/>
                    <a:gd name="connsiteY2" fmla="*/ 820404 h 943204"/>
                    <a:gd name="connsiteX3" fmla="*/ 82430 w 757477"/>
                    <a:gd name="connsiteY3" fmla="*/ 894517 h 943204"/>
                    <a:gd name="connsiteX4" fmla="*/ 717412 w 757477"/>
                    <a:gd name="connsiteY4" fmla="*/ 379305 h 943204"/>
                    <a:gd name="connsiteX0" fmla="*/ 717412 w 720025"/>
                    <a:gd name="connsiteY0" fmla="*/ 379305 h 943204"/>
                    <a:gd name="connsiteX1" fmla="*/ 719491 w 720025"/>
                    <a:gd name="connsiteY1" fmla="*/ 0 h 943204"/>
                    <a:gd name="connsiteX2" fmla="*/ 77301 w 720025"/>
                    <a:gd name="connsiteY2" fmla="*/ 820404 h 943204"/>
                    <a:gd name="connsiteX3" fmla="*/ 82430 w 720025"/>
                    <a:gd name="connsiteY3" fmla="*/ 894517 h 943204"/>
                    <a:gd name="connsiteX4" fmla="*/ 717412 w 720025"/>
                    <a:gd name="connsiteY4" fmla="*/ 379305 h 943204"/>
                    <a:gd name="connsiteX0" fmla="*/ 715149 w 717762"/>
                    <a:gd name="connsiteY0" fmla="*/ 379305 h 946751"/>
                    <a:gd name="connsiteX1" fmla="*/ 717228 w 717762"/>
                    <a:gd name="connsiteY1" fmla="*/ 0 h 946751"/>
                    <a:gd name="connsiteX2" fmla="*/ 75038 w 717762"/>
                    <a:gd name="connsiteY2" fmla="*/ 820404 h 946751"/>
                    <a:gd name="connsiteX3" fmla="*/ 80167 w 717762"/>
                    <a:gd name="connsiteY3" fmla="*/ 894517 h 946751"/>
                    <a:gd name="connsiteX4" fmla="*/ 715149 w 717762"/>
                    <a:gd name="connsiteY4" fmla="*/ 379305 h 946751"/>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21949 w 723768"/>
                    <a:gd name="connsiteY0" fmla="*/ 686836 h 920698"/>
                    <a:gd name="connsiteX1" fmla="*/ 721563 w 723768"/>
                    <a:gd name="connsiteY1" fmla="*/ 0 h 920698"/>
                    <a:gd name="connsiteX2" fmla="*/ 79373 w 723768"/>
                    <a:gd name="connsiteY2" fmla="*/ 820404 h 920698"/>
                    <a:gd name="connsiteX3" fmla="*/ 84502 w 723768"/>
                    <a:gd name="connsiteY3" fmla="*/ 894517 h 920698"/>
                    <a:gd name="connsiteX4" fmla="*/ 721949 w 723768"/>
                    <a:gd name="connsiteY4" fmla="*/ 686836 h 920698"/>
                    <a:gd name="connsiteX0" fmla="*/ 721949 w 723768"/>
                    <a:gd name="connsiteY0" fmla="*/ 686836 h 920698"/>
                    <a:gd name="connsiteX1" fmla="*/ 721563 w 723768"/>
                    <a:gd name="connsiteY1" fmla="*/ 0 h 920698"/>
                    <a:gd name="connsiteX2" fmla="*/ 79373 w 723768"/>
                    <a:gd name="connsiteY2" fmla="*/ 820404 h 920698"/>
                    <a:gd name="connsiteX3" fmla="*/ 84502 w 723768"/>
                    <a:gd name="connsiteY3" fmla="*/ 894517 h 920698"/>
                    <a:gd name="connsiteX4" fmla="*/ 721949 w 723768"/>
                    <a:gd name="connsiteY4" fmla="*/ 686836 h 920698"/>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83741 h 604005"/>
                    <a:gd name="connsiteX1" fmla="*/ 719642 w 721847"/>
                    <a:gd name="connsiteY1" fmla="*/ 0 h 604005"/>
                    <a:gd name="connsiteX2" fmla="*/ 77452 w 721847"/>
                    <a:gd name="connsiteY2" fmla="*/ 517309 h 604005"/>
                    <a:gd name="connsiteX3" fmla="*/ 82581 w 721847"/>
                    <a:gd name="connsiteY3" fmla="*/ 591422 h 604005"/>
                    <a:gd name="connsiteX4" fmla="*/ 720028 w 721847"/>
                    <a:gd name="connsiteY4" fmla="*/ 383741 h 604005"/>
                    <a:gd name="connsiteX0" fmla="*/ 720086 w 722140"/>
                    <a:gd name="connsiteY0" fmla="*/ 386698 h 607072"/>
                    <a:gd name="connsiteX1" fmla="*/ 720624 w 722140"/>
                    <a:gd name="connsiteY1" fmla="*/ 0 h 607072"/>
                    <a:gd name="connsiteX2" fmla="*/ 77510 w 722140"/>
                    <a:gd name="connsiteY2" fmla="*/ 520266 h 607072"/>
                    <a:gd name="connsiteX3" fmla="*/ 82639 w 722140"/>
                    <a:gd name="connsiteY3" fmla="*/ 594379 h 607072"/>
                    <a:gd name="connsiteX4" fmla="*/ 720086 w 722140"/>
                    <a:gd name="connsiteY4" fmla="*/ 386698 h 607072"/>
                    <a:gd name="connsiteX0" fmla="*/ 717893 w 720772"/>
                    <a:gd name="connsiteY0" fmla="*/ 435909 h 603427"/>
                    <a:gd name="connsiteX1" fmla="*/ 720498 w 720772"/>
                    <a:gd name="connsiteY1" fmla="*/ 0 h 603427"/>
                    <a:gd name="connsiteX2" fmla="*/ 77384 w 720772"/>
                    <a:gd name="connsiteY2" fmla="*/ 520266 h 603427"/>
                    <a:gd name="connsiteX3" fmla="*/ 82513 w 720772"/>
                    <a:gd name="connsiteY3" fmla="*/ 594379 h 603427"/>
                    <a:gd name="connsiteX4" fmla="*/ 717893 w 720772"/>
                    <a:gd name="connsiteY4" fmla="*/ 435909 h 603427"/>
                    <a:gd name="connsiteX0" fmla="*/ 717893 w 720772"/>
                    <a:gd name="connsiteY0" fmla="*/ 435909 h 603427"/>
                    <a:gd name="connsiteX1" fmla="*/ 720498 w 720772"/>
                    <a:gd name="connsiteY1" fmla="*/ 0 h 603427"/>
                    <a:gd name="connsiteX2" fmla="*/ 77384 w 720772"/>
                    <a:gd name="connsiteY2" fmla="*/ 520266 h 603427"/>
                    <a:gd name="connsiteX3" fmla="*/ 82513 w 720772"/>
                    <a:gd name="connsiteY3" fmla="*/ 594379 h 603427"/>
                    <a:gd name="connsiteX4" fmla="*/ 717893 w 720772"/>
                    <a:gd name="connsiteY4" fmla="*/ 435909 h 603427"/>
                    <a:gd name="connsiteX0" fmla="*/ 717893 w 720772"/>
                    <a:gd name="connsiteY0" fmla="*/ 340221 h 507739"/>
                    <a:gd name="connsiteX1" fmla="*/ 720498 w 720772"/>
                    <a:gd name="connsiteY1" fmla="*/ 0 h 507739"/>
                    <a:gd name="connsiteX2" fmla="*/ 77384 w 720772"/>
                    <a:gd name="connsiteY2" fmla="*/ 424578 h 507739"/>
                    <a:gd name="connsiteX3" fmla="*/ 82513 w 720772"/>
                    <a:gd name="connsiteY3" fmla="*/ 498691 h 507739"/>
                    <a:gd name="connsiteX4" fmla="*/ 717893 w 720772"/>
                    <a:gd name="connsiteY4" fmla="*/ 340221 h 507739"/>
                    <a:gd name="connsiteX0" fmla="*/ 717893 w 720772"/>
                    <a:gd name="connsiteY0" fmla="*/ 340221 h 507739"/>
                    <a:gd name="connsiteX1" fmla="*/ 720498 w 720772"/>
                    <a:gd name="connsiteY1" fmla="*/ 0 h 507739"/>
                    <a:gd name="connsiteX2" fmla="*/ 77384 w 720772"/>
                    <a:gd name="connsiteY2" fmla="*/ 424578 h 507739"/>
                    <a:gd name="connsiteX3" fmla="*/ 82513 w 720772"/>
                    <a:gd name="connsiteY3" fmla="*/ 498691 h 507739"/>
                    <a:gd name="connsiteX4" fmla="*/ 717893 w 720772"/>
                    <a:gd name="connsiteY4" fmla="*/ 340221 h 507739"/>
                    <a:gd name="connsiteX0" fmla="*/ 717893 w 719581"/>
                    <a:gd name="connsiteY0" fmla="*/ 315615 h 483133"/>
                    <a:gd name="connsiteX1" fmla="*/ 716880 w 719581"/>
                    <a:gd name="connsiteY1" fmla="*/ 0 h 483133"/>
                    <a:gd name="connsiteX2" fmla="*/ 77384 w 719581"/>
                    <a:gd name="connsiteY2" fmla="*/ 399972 h 483133"/>
                    <a:gd name="connsiteX3" fmla="*/ 82513 w 719581"/>
                    <a:gd name="connsiteY3" fmla="*/ 474085 h 483133"/>
                    <a:gd name="connsiteX4" fmla="*/ 717893 w 719581"/>
                    <a:gd name="connsiteY4" fmla="*/ 315615 h 483133"/>
                    <a:gd name="connsiteX0" fmla="*/ 717893 w 719581"/>
                    <a:gd name="connsiteY0" fmla="*/ 315615 h 483133"/>
                    <a:gd name="connsiteX1" fmla="*/ 716880 w 719581"/>
                    <a:gd name="connsiteY1" fmla="*/ 0 h 483133"/>
                    <a:gd name="connsiteX2" fmla="*/ 77384 w 719581"/>
                    <a:gd name="connsiteY2" fmla="*/ 399972 h 483133"/>
                    <a:gd name="connsiteX3" fmla="*/ 82513 w 719581"/>
                    <a:gd name="connsiteY3" fmla="*/ 474085 h 483133"/>
                    <a:gd name="connsiteX4" fmla="*/ 717893 w 719581"/>
                    <a:gd name="connsiteY4" fmla="*/ 315615 h 483133"/>
                    <a:gd name="connsiteX0" fmla="*/ 717893 w 719558"/>
                    <a:gd name="connsiteY0" fmla="*/ 323792 h 491310"/>
                    <a:gd name="connsiteX1" fmla="*/ 716759 w 719558"/>
                    <a:gd name="connsiteY1" fmla="*/ 0 h 491310"/>
                    <a:gd name="connsiteX2" fmla="*/ 77384 w 719558"/>
                    <a:gd name="connsiteY2" fmla="*/ 408149 h 491310"/>
                    <a:gd name="connsiteX3" fmla="*/ 82513 w 719558"/>
                    <a:gd name="connsiteY3" fmla="*/ 482262 h 491310"/>
                    <a:gd name="connsiteX4" fmla="*/ 717893 w 719558"/>
                    <a:gd name="connsiteY4" fmla="*/ 323792 h 491310"/>
                    <a:gd name="connsiteX0" fmla="*/ 718015 w 719680"/>
                    <a:gd name="connsiteY0" fmla="*/ 323792 h 492730"/>
                    <a:gd name="connsiteX1" fmla="*/ 716881 w 719680"/>
                    <a:gd name="connsiteY1" fmla="*/ 0 h 492730"/>
                    <a:gd name="connsiteX2" fmla="*/ 77294 w 719680"/>
                    <a:gd name="connsiteY2" fmla="*/ 412205 h 492730"/>
                    <a:gd name="connsiteX3" fmla="*/ 82635 w 719680"/>
                    <a:gd name="connsiteY3" fmla="*/ 482262 h 492730"/>
                    <a:gd name="connsiteX4" fmla="*/ 718015 w 719680"/>
                    <a:gd name="connsiteY4" fmla="*/ 323792 h 492730"/>
                    <a:gd name="connsiteX0" fmla="*/ 718015 w 719680"/>
                    <a:gd name="connsiteY0" fmla="*/ 323792 h 492730"/>
                    <a:gd name="connsiteX1" fmla="*/ 716881 w 719680"/>
                    <a:gd name="connsiteY1" fmla="*/ 0 h 492730"/>
                    <a:gd name="connsiteX2" fmla="*/ 77294 w 719680"/>
                    <a:gd name="connsiteY2" fmla="*/ 412205 h 492730"/>
                    <a:gd name="connsiteX3" fmla="*/ 82635 w 719680"/>
                    <a:gd name="connsiteY3" fmla="*/ 482262 h 492730"/>
                    <a:gd name="connsiteX4" fmla="*/ 718015 w 719680"/>
                    <a:gd name="connsiteY4" fmla="*/ 323792 h 492730"/>
                    <a:gd name="connsiteX0" fmla="*/ 718015 w 719680"/>
                    <a:gd name="connsiteY0" fmla="*/ 323792 h 492730"/>
                    <a:gd name="connsiteX1" fmla="*/ 716881 w 719680"/>
                    <a:gd name="connsiteY1" fmla="*/ 0 h 492730"/>
                    <a:gd name="connsiteX2" fmla="*/ 77294 w 719680"/>
                    <a:gd name="connsiteY2" fmla="*/ 412205 h 492730"/>
                    <a:gd name="connsiteX3" fmla="*/ 82635 w 719680"/>
                    <a:gd name="connsiteY3" fmla="*/ 482262 h 492730"/>
                    <a:gd name="connsiteX4" fmla="*/ 718015 w 719680"/>
                    <a:gd name="connsiteY4" fmla="*/ 323792 h 492730"/>
                    <a:gd name="connsiteX0" fmla="*/ 720496 w 722161"/>
                    <a:gd name="connsiteY0" fmla="*/ 323792 h 491029"/>
                    <a:gd name="connsiteX1" fmla="*/ 719362 w 722161"/>
                    <a:gd name="connsiteY1" fmla="*/ 0 h 491029"/>
                    <a:gd name="connsiteX2" fmla="*/ 79775 w 722161"/>
                    <a:gd name="connsiteY2" fmla="*/ 412205 h 491029"/>
                    <a:gd name="connsiteX3" fmla="*/ 85116 w 722161"/>
                    <a:gd name="connsiteY3" fmla="*/ 482262 h 491029"/>
                    <a:gd name="connsiteX4" fmla="*/ 720496 w 722161"/>
                    <a:gd name="connsiteY4" fmla="*/ 323792 h 491029"/>
                    <a:gd name="connsiteX0" fmla="*/ 720459 w 722124"/>
                    <a:gd name="connsiteY0" fmla="*/ 323792 h 492367"/>
                    <a:gd name="connsiteX1" fmla="*/ 719325 w 722124"/>
                    <a:gd name="connsiteY1" fmla="*/ 0 h 492367"/>
                    <a:gd name="connsiteX2" fmla="*/ 79803 w 722124"/>
                    <a:gd name="connsiteY2" fmla="*/ 416157 h 492367"/>
                    <a:gd name="connsiteX3" fmla="*/ 85079 w 722124"/>
                    <a:gd name="connsiteY3" fmla="*/ 482262 h 492367"/>
                    <a:gd name="connsiteX4" fmla="*/ 720459 w 722124"/>
                    <a:gd name="connsiteY4" fmla="*/ 323792 h 492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24" h="492367">
                      <a:moveTo>
                        <a:pt x="720459" y="323792"/>
                      </a:moveTo>
                      <a:cubicBezTo>
                        <a:pt x="724868" y="219016"/>
                        <a:pt x="719101" y="226498"/>
                        <a:pt x="719325" y="0"/>
                      </a:cubicBezTo>
                      <a:cubicBezTo>
                        <a:pt x="584358" y="74106"/>
                        <a:pt x="180089" y="334610"/>
                        <a:pt x="79803" y="416157"/>
                      </a:cubicBezTo>
                      <a:cubicBezTo>
                        <a:pt x="-32951" y="507843"/>
                        <a:pt x="-21697" y="497656"/>
                        <a:pt x="85079" y="482262"/>
                      </a:cubicBezTo>
                      <a:cubicBezTo>
                        <a:pt x="191855" y="466868"/>
                        <a:pt x="545368" y="373118"/>
                        <a:pt x="720459" y="323792"/>
                      </a:cubicBezTo>
                      <a:close/>
                    </a:path>
                  </a:pathLst>
                </a:custGeom>
                <a:gradFill>
                  <a:gsLst>
                    <a:gs pos="49000">
                      <a:schemeClr val="bg1">
                        <a:alpha val="10000"/>
                      </a:schemeClr>
                    </a:gs>
                    <a:gs pos="64000">
                      <a:schemeClr val="bg1">
                        <a:alpha val="3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Vapaamuotoinen: Muoto 27">
                  <a:extLst>
                    <a:ext uri="{FF2B5EF4-FFF2-40B4-BE49-F238E27FC236}">
                      <a16:creationId xmlns:a16="http://schemas.microsoft.com/office/drawing/2014/main" id="{F8D85F34-B91A-38C0-F202-AEA13B5D46B3}"/>
                    </a:ext>
                  </a:extLst>
                </p:cNvPr>
                <p:cNvSpPr/>
                <p:nvPr/>
              </p:nvSpPr>
              <p:spPr>
                <a:xfrm rot="568332">
                  <a:off x="1599037" y="4077110"/>
                  <a:ext cx="11427142" cy="1574930"/>
                </a:xfrm>
                <a:custGeom>
                  <a:avLst/>
                  <a:gdLst>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81274 w 819374"/>
                    <a:gd name="connsiteY12" fmla="*/ 64086 h 563730"/>
                    <a:gd name="connsiteX13" fmla="*/ 749524 w 819374"/>
                    <a:gd name="connsiteY13" fmla="*/ 19636 h 563730"/>
                    <a:gd name="connsiteX14" fmla="*/ 711424 w 819374"/>
                    <a:gd name="connsiteY14" fmla="*/ 586 h 563730"/>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49524 w 819374"/>
                    <a:gd name="connsiteY12" fmla="*/ 19636 h 563730"/>
                    <a:gd name="connsiteX13" fmla="*/ 711424 w 819374"/>
                    <a:gd name="connsiteY13" fmla="*/ 586 h 563730"/>
                    <a:gd name="connsiteX0" fmla="*/ 711424 w 793974"/>
                    <a:gd name="connsiteY0" fmla="*/ 2394 h 565538"/>
                    <a:gd name="connsiteX1" fmla="*/ 679674 w 793974"/>
                    <a:gd name="connsiteY1" fmla="*/ 8744 h 565538"/>
                    <a:gd name="connsiteX2" fmla="*/ 247874 w 793974"/>
                    <a:gd name="connsiteY2" fmla="*/ 262744 h 565538"/>
                    <a:gd name="connsiteX3" fmla="*/ 12924 w 793974"/>
                    <a:gd name="connsiteY3" fmla="*/ 484994 h 565538"/>
                    <a:gd name="connsiteX4" fmla="*/ 224 w 793974"/>
                    <a:gd name="connsiteY4" fmla="*/ 516744 h 565538"/>
                    <a:gd name="connsiteX5" fmla="*/ 139924 w 793974"/>
                    <a:gd name="connsiteY5" fmla="*/ 542144 h 565538"/>
                    <a:gd name="connsiteX6" fmla="*/ 406624 w 793974"/>
                    <a:gd name="connsiteY6" fmla="*/ 472294 h 565538"/>
                    <a:gd name="connsiteX7" fmla="*/ 552674 w 793974"/>
                    <a:gd name="connsiteY7" fmla="*/ 427844 h 565538"/>
                    <a:gd name="connsiteX8" fmla="*/ 717774 w 793974"/>
                    <a:gd name="connsiteY8" fmla="*/ 338944 h 565538"/>
                    <a:gd name="connsiteX9" fmla="*/ 749524 w 793974"/>
                    <a:gd name="connsiteY9" fmla="*/ 307194 h 565538"/>
                    <a:gd name="connsiteX10" fmla="*/ 793974 w 793974"/>
                    <a:gd name="connsiteY10" fmla="*/ 205594 h 565538"/>
                    <a:gd name="connsiteX11" fmla="*/ 749524 w 793974"/>
                    <a:gd name="connsiteY11" fmla="*/ 21444 h 565538"/>
                    <a:gd name="connsiteX12" fmla="*/ 711424 w 793974"/>
                    <a:gd name="connsiteY12" fmla="*/ 2394 h 565538"/>
                    <a:gd name="connsiteX0" fmla="*/ 711424 w 753898"/>
                    <a:gd name="connsiteY0" fmla="*/ 9111 h 572255"/>
                    <a:gd name="connsiteX1" fmla="*/ 679674 w 753898"/>
                    <a:gd name="connsiteY1" fmla="*/ 15461 h 572255"/>
                    <a:gd name="connsiteX2" fmla="*/ 247874 w 753898"/>
                    <a:gd name="connsiteY2" fmla="*/ 269461 h 572255"/>
                    <a:gd name="connsiteX3" fmla="*/ 12924 w 753898"/>
                    <a:gd name="connsiteY3" fmla="*/ 491711 h 572255"/>
                    <a:gd name="connsiteX4" fmla="*/ 224 w 753898"/>
                    <a:gd name="connsiteY4" fmla="*/ 523461 h 572255"/>
                    <a:gd name="connsiteX5" fmla="*/ 139924 w 753898"/>
                    <a:gd name="connsiteY5" fmla="*/ 548861 h 572255"/>
                    <a:gd name="connsiteX6" fmla="*/ 406624 w 753898"/>
                    <a:gd name="connsiteY6" fmla="*/ 479011 h 572255"/>
                    <a:gd name="connsiteX7" fmla="*/ 552674 w 753898"/>
                    <a:gd name="connsiteY7" fmla="*/ 434561 h 572255"/>
                    <a:gd name="connsiteX8" fmla="*/ 717774 w 753898"/>
                    <a:gd name="connsiteY8" fmla="*/ 345661 h 572255"/>
                    <a:gd name="connsiteX9" fmla="*/ 749524 w 753898"/>
                    <a:gd name="connsiteY9" fmla="*/ 313911 h 572255"/>
                    <a:gd name="connsiteX10" fmla="*/ 749524 w 753898"/>
                    <a:gd name="connsiteY10" fmla="*/ 28161 h 572255"/>
                    <a:gd name="connsiteX11" fmla="*/ 711424 w 753898"/>
                    <a:gd name="connsiteY11" fmla="*/ 9111 h 572255"/>
                    <a:gd name="connsiteX0" fmla="*/ 711424 w 765621"/>
                    <a:gd name="connsiteY0" fmla="*/ 9111 h 572255"/>
                    <a:gd name="connsiteX1" fmla="*/ 679674 w 765621"/>
                    <a:gd name="connsiteY1" fmla="*/ 15461 h 572255"/>
                    <a:gd name="connsiteX2" fmla="*/ 247874 w 765621"/>
                    <a:gd name="connsiteY2" fmla="*/ 269461 h 572255"/>
                    <a:gd name="connsiteX3" fmla="*/ 12924 w 765621"/>
                    <a:gd name="connsiteY3" fmla="*/ 491711 h 572255"/>
                    <a:gd name="connsiteX4" fmla="*/ 224 w 765621"/>
                    <a:gd name="connsiteY4" fmla="*/ 523461 h 572255"/>
                    <a:gd name="connsiteX5" fmla="*/ 139924 w 765621"/>
                    <a:gd name="connsiteY5" fmla="*/ 548861 h 572255"/>
                    <a:gd name="connsiteX6" fmla="*/ 406624 w 765621"/>
                    <a:gd name="connsiteY6" fmla="*/ 479011 h 572255"/>
                    <a:gd name="connsiteX7" fmla="*/ 552674 w 765621"/>
                    <a:gd name="connsiteY7" fmla="*/ 434561 h 572255"/>
                    <a:gd name="connsiteX8" fmla="*/ 749524 w 765621"/>
                    <a:gd name="connsiteY8" fmla="*/ 313911 h 572255"/>
                    <a:gd name="connsiteX9" fmla="*/ 749524 w 765621"/>
                    <a:gd name="connsiteY9" fmla="*/ 28161 h 572255"/>
                    <a:gd name="connsiteX10" fmla="*/ 711424 w 765621"/>
                    <a:gd name="connsiteY10" fmla="*/ 9111 h 572255"/>
                    <a:gd name="connsiteX0" fmla="*/ 711424 w 776394"/>
                    <a:gd name="connsiteY0" fmla="*/ 9111 h 572255"/>
                    <a:gd name="connsiteX1" fmla="*/ 679674 w 776394"/>
                    <a:gd name="connsiteY1" fmla="*/ 15461 h 572255"/>
                    <a:gd name="connsiteX2" fmla="*/ 247874 w 776394"/>
                    <a:gd name="connsiteY2" fmla="*/ 269461 h 572255"/>
                    <a:gd name="connsiteX3" fmla="*/ 12924 w 776394"/>
                    <a:gd name="connsiteY3" fmla="*/ 491711 h 572255"/>
                    <a:gd name="connsiteX4" fmla="*/ 224 w 776394"/>
                    <a:gd name="connsiteY4" fmla="*/ 523461 h 572255"/>
                    <a:gd name="connsiteX5" fmla="*/ 139924 w 776394"/>
                    <a:gd name="connsiteY5" fmla="*/ 548861 h 572255"/>
                    <a:gd name="connsiteX6" fmla="*/ 406624 w 776394"/>
                    <a:gd name="connsiteY6" fmla="*/ 479011 h 572255"/>
                    <a:gd name="connsiteX7" fmla="*/ 749524 w 776394"/>
                    <a:gd name="connsiteY7" fmla="*/ 313911 h 572255"/>
                    <a:gd name="connsiteX8" fmla="*/ 749524 w 776394"/>
                    <a:gd name="connsiteY8" fmla="*/ 28161 h 572255"/>
                    <a:gd name="connsiteX9" fmla="*/ 711424 w 776394"/>
                    <a:gd name="connsiteY9" fmla="*/ 9111 h 572255"/>
                    <a:gd name="connsiteX0" fmla="*/ 711424 w 796124"/>
                    <a:gd name="connsiteY0" fmla="*/ 9111 h 579782"/>
                    <a:gd name="connsiteX1" fmla="*/ 679674 w 796124"/>
                    <a:gd name="connsiteY1" fmla="*/ 15461 h 579782"/>
                    <a:gd name="connsiteX2" fmla="*/ 247874 w 796124"/>
                    <a:gd name="connsiteY2" fmla="*/ 269461 h 579782"/>
                    <a:gd name="connsiteX3" fmla="*/ 12924 w 796124"/>
                    <a:gd name="connsiteY3" fmla="*/ 491711 h 579782"/>
                    <a:gd name="connsiteX4" fmla="*/ 224 w 796124"/>
                    <a:gd name="connsiteY4" fmla="*/ 523461 h 579782"/>
                    <a:gd name="connsiteX5" fmla="*/ 139924 w 796124"/>
                    <a:gd name="connsiteY5" fmla="*/ 548861 h 579782"/>
                    <a:gd name="connsiteX6" fmla="*/ 749524 w 796124"/>
                    <a:gd name="connsiteY6" fmla="*/ 313911 h 579782"/>
                    <a:gd name="connsiteX7" fmla="*/ 749524 w 796124"/>
                    <a:gd name="connsiteY7" fmla="*/ 28161 h 579782"/>
                    <a:gd name="connsiteX8" fmla="*/ 711424 w 796124"/>
                    <a:gd name="connsiteY8" fmla="*/ 9111 h 579782"/>
                    <a:gd name="connsiteX0" fmla="*/ 763515 w 858556"/>
                    <a:gd name="connsiteY0" fmla="*/ 9111 h 532624"/>
                    <a:gd name="connsiteX1" fmla="*/ 731765 w 858556"/>
                    <a:gd name="connsiteY1" fmla="*/ 15461 h 532624"/>
                    <a:gd name="connsiteX2" fmla="*/ 299965 w 858556"/>
                    <a:gd name="connsiteY2" fmla="*/ 269461 h 532624"/>
                    <a:gd name="connsiteX3" fmla="*/ 65015 w 858556"/>
                    <a:gd name="connsiteY3" fmla="*/ 491711 h 532624"/>
                    <a:gd name="connsiteX4" fmla="*/ 52315 w 858556"/>
                    <a:gd name="connsiteY4" fmla="*/ 523461 h 532624"/>
                    <a:gd name="connsiteX5" fmla="*/ 801615 w 858556"/>
                    <a:gd name="connsiteY5" fmla="*/ 313911 h 532624"/>
                    <a:gd name="connsiteX6" fmla="*/ 801615 w 858556"/>
                    <a:gd name="connsiteY6" fmla="*/ 28161 h 532624"/>
                    <a:gd name="connsiteX7" fmla="*/ 763515 w 858556"/>
                    <a:gd name="connsiteY7" fmla="*/ 9111 h 532624"/>
                    <a:gd name="connsiteX0" fmla="*/ 769708 w 864749"/>
                    <a:gd name="connsiteY0" fmla="*/ 9111 h 597869"/>
                    <a:gd name="connsiteX1" fmla="*/ 737958 w 864749"/>
                    <a:gd name="connsiteY1" fmla="*/ 15461 h 597869"/>
                    <a:gd name="connsiteX2" fmla="*/ 306158 w 864749"/>
                    <a:gd name="connsiteY2" fmla="*/ 269461 h 597869"/>
                    <a:gd name="connsiteX3" fmla="*/ 71208 w 864749"/>
                    <a:gd name="connsiteY3" fmla="*/ 491711 h 597869"/>
                    <a:gd name="connsiteX4" fmla="*/ 61683 w 864749"/>
                    <a:gd name="connsiteY4" fmla="*/ 591194 h 597869"/>
                    <a:gd name="connsiteX5" fmla="*/ 807808 w 864749"/>
                    <a:gd name="connsiteY5" fmla="*/ 313911 h 597869"/>
                    <a:gd name="connsiteX6" fmla="*/ 807808 w 864749"/>
                    <a:gd name="connsiteY6" fmla="*/ 28161 h 597869"/>
                    <a:gd name="connsiteX7" fmla="*/ 769708 w 864749"/>
                    <a:gd name="connsiteY7" fmla="*/ 9111 h 597869"/>
                    <a:gd name="connsiteX0" fmla="*/ 788686 w 883727"/>
                    <a:gd name="connsiteY0" fmla="*/ 9111 h 597743"/>
                    <a:gd name="connsiteX1" fmla="*/ 756936 w 883727"/>
                    <a:gd name="connsiteY1" fmla="*/ 15461 h 597743"/>
                    <a:gd name="connsiteX2" fmla="*/ 325136 w 883727"/>
                    <a:gd name="connsiteY2" fmla="*/ 269461 h 597743"/>
                    <a:gd name="connsiteX3" fmla="*/ 47853 w 883727"/>
                    <a:gd name="connsiteY3" fmla="*/ 490653 h 597743"/>
                    <a:gd name="connsiteX4" fmla="*/ 80661 w 883727"/>
                    <a:gd name="connsiteY4" fmla="*/ 591194 h 597743"/>
                    <a:gd name="connsiteX5" fmla="*/ 826786 w 883727"/>
                    <a:gd name="connsiteY5" fmla="*/ 313911 h 597743"/>
                    <a:gd name="connsiteX6" fmla="*/ 826786 w 883727"/>
                    <a:gd name="connsiteY6" fmla="*/ 28161 h 597743"/>
                    <a:gd name="connsiteX7" fmla="*/ 788686 w 883727"/>
                    <a:gd name="connsiteY7" fmla="*/ 9111 h 597743"/>
                    <a:gd name="connsiteX0" fmla="*/ 816286 w 911327"/>
                    <a:gd name="connsiteY0" fmla="*/ 31558 h 623909"/>
                    <a:gd name="connsiteX1" fmla="*/ 784536 w 911327"/>
                    <a:gd name="connsiteY1" fmla="*/ 37908 h 623909"/>
                    <a:gd name="connsiteX2" fmla="*/ 75453 w 911327"/>
                    <a:gd name="connsiteY2" fmla="*/ 513100 h 623909"/>
                    <a:gd name="connsiteX3" fmla="*/ 108261 w 911327"/>
                    <a:gd name="connsiteY3" fmla="*/ 613641 h 623909"/>
                    <a:gd name="connsiteX4" fmla="*/ 854386 w 911327"/>
                    <a:gd name="connsiteY4" fmla="*/ 336358 h 623909"/>
                    <a:gd name="connsiteX5" fmla="*/ 854386 w 911327"/>
                    <a:gd name="connsiteY5" fmla="*/ 50608 h 623909"/>
                    <a:gd name="connsiteX6" fmla="*/ 816286 w 911327"/>
                    <a:gd name="connsiteY6" fmla="*/ 31558 h 623909"/>
                    <a:gd name="connsiteX0" fmla="*/ 813713 w 908754"/>
                    <a:gd name="connsiteY0" fmla="*/ 31558 h 613788"/>
                    <a:gd name="connsiteX1" fmla="*/ 781963 w 908754"/>
                    <a:gd name="connsiteY1" fmla="*/ 37908 h 613788"/>
                    <a:gd name="connsiteX2" fmla="*/ 72880 w 908754"/>
                    <a:gd name="connsiteY2" fmla="*/ 513100 h 613788"/>
                    <a:gd name="connsiteX3" fmla="*/ 110980 w 908754"/>
                    <a:gd name="connsiteY3" fmla="*/ 601999 h 613788"/>
                    <a:gd name="connsiteX4" fmla="*/ 851813 w 908754"/>
                    <a:gd name="connsiteY4" fmla="*/ 336358 h 613788"/>
                    <a:gd name="connsiteX5" fmla="*/ 851813 w 908754"/>
                    <a:gd name="connsiteY5" fmla="*/ 50608 h 613788"/>
                    <a:gd name="connsiteX6" fmla="*/ 813713 w 908754"/>
                    <a:gd name="connsiteY6" fmla="*/ 31558 h 613788"/>
                    <a:gd name="connsiteX0" fmla="*/ 813942 w 912092"/>
                    <a:gd name="connsiteY0" fmla="*/ 31558 h 611829"/>
                    <a:gd name="connsiteX1" fmla="*/ 782192 w 912092"/>
                    <a:gd name="connsiteY1" fmla="*/ 37908 h 611829"/>
                    <a:gd name="connsiteX2" fmla="*/ 73109 w 912092"/>
                    <a:gd name="connsiteY2" fmla="*/ 513100 h 611829"/>
                    <a:gd name="connsiteX3" fmla="*/ 111209 w 912092"/>
                    <a:gd name="connsiteY3" fmla="*/ 601999 h 611829"/>
                    <a:gd name="connsiteX4" fmla="*/ 856275 w 912092"/>
                    <a:gd name="connsiteY4" fmla="*/ 363875 h 611829"/>
                    <a:gd name="connsiteX5" fmla="*/ 852042 w 912092"/>
                    <a:gd name="connsiteY5" fmla="*/ 50608 h 611829"/>
                    <a:gd name="connsiteX6" fmla="*/ 813942 w 912092"/>
                    <a:gd name="connsiteY6" fmla="*/ 31558 h 611829"/>
                    <a:gd name="connsiteX0" fmla="*/ 813942 w 901270"/>
                    <a:gd name="connsiteY0" fmla="*/ 47415 h 627686"/>
                    <a:gd name="connsiteX1" fmla="*/ 782192 w 901270"/>
                    <a:gd name="connsiteY1" fmla="*/ 53765 h 627686"/>
                    <a:gd name="connsiteX2" fmla="*/ 73109 w 901270"/>
                    <a:gd name="connsiteY2" fmla="*/ 528957 h 627686"/>
                    <a:gd name="connsiteX3" fmla="*/ 111209 w 901270"/>
                    <a:gd name="connsiteY3" fmla="*/ 617856 h 627686"/>
                    <a:gd name="connsiteX4" fmla="*/ 856275 w 901270"/>
                    <a:gd name="connsiteY4" fmla="*/ 379732 h 627686"/>
                    <a:gd name="connsiteX5" fmla="*/ 813942 w 901270"/>
                    <a:gd name="connsiteY5" fmla="*/ 47415 h 627686"/>
                    <a:gd name="connsiteX0" fmla="*/ 870034 w 915367"/>
                    <a:gd name="connsiteY0" fmla="*/ 86573 h 602286"/>
                    <a:gd name="connsiteX1" fmla="*/ 782192 w 915367"/>
                    <a:gd name="connsiteY1" fmla="*/ 28365 h 602286"/>
                    <a:gd name="connsiteX2" fmla="*/ 73109 w 915367"/>
                    <a:gd name="connsiteY2" fmla="*/ 503557 h 602286"/>
                    <a:gd name="connsiteX3" fmla="*/ 111209 w 915367"/>
                    <a:gd name="connsiteY3" fmla="*/ 592456 h 602286"/>
                    <a:gd name="connsiteX4" fmla="*/ 856275 w 915367"/>
                    <a:gd name="connsiteY4" fmla="*/ 354332 h 602286"/>
                    <a:gd name="connsiteX5" fmla="*/ 870034 w 915367"/>
                    <a:gd name="connsiteY5" fmla="*/ 86573 h 602286"/>
                    <a:gd name="connsiteX0" fmla="*/ 870691 w 915597"/>
                    <a:gd name="connsiteY0" fmla="*/ 120152 h 636886"/>
                    <a:gd name="connsiteX1" fmla="*/ 792374 w 915597"/>
                    <a:gd name="connsiteY1" fmla="*/ 22785 h 636886"/>
                    <a:gd name="connsiteX2" fmla="*/ 73766 w 915597"/>
                    <a:gd name="connsiteY2" fmla="*/ 537136 h 636886"/>
                    <a:gd name="connsiteX3" fmla="*/ 111866 w 915597"/>
                    <a:gd name="connsiteY3" fmla="*/ 626035 h 636886"/>
                    <a:gd name="connsiteX4" fmla="*/ 856932 w 915597"/>
                    <a:gd name="connsiteY4" fmla="*/ 387911 h 636886"/>
                    <a:gd name="connsiteX5" fmla="*/ 870691 w 915597"/>
                    <a:gd name="connsiteY5" fmla="*/ 120152 h 636886"/>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14978"/>
                    <a:gd name="connsiteY0" fmla="*/ 370749 h 619724"/>
                    <a:gd name="connsiteX1" fmla="*/ 792374 w 914978"/>
                    <a:gd name="connsiteY1" fmla="*/ 5623 h 619724"/>
                    <a:gd name="connsiteX2" fmla="*/ 73766 w 914978"/>
                    <a:gd name="connsiteY2" fmla="*/ 519974 h 619724"/>
                    <a:gd name="connsiteX3" fmla="*/ 111866 w 914978"/>
                    <a:gd name="connsiteY3" fmla="*/ 608873 h 619724"/>
                    <a:gd name="connsiteX4" fmla="*/ 856932 w 914978"/>
                    <a:gd name="connsiteY4" fmla="*/ 370749 h 619724"/>
                    <a:gd name="connsiteX0" fmla="*/ 856932 w 917273"/>
                    <a:gd name="connsiteY0" fmla="*/ 370749 h 619724"/>
                    <a:gd name="connsiteX1" fmla="*/ 792374 w 917273"/>
                    <a:gd name="connsiteY1" fmla="*/ 5623 h 619724"/>
                    <a:gd name="connsiteX2" fmla="*/ 73766 w 917273"/>
                    <a:gd name="connsiteY2" fmla="*/ 519974 h 619724"/>
                    <a:gd name="connsiteX3" fmla="*/ 111866 w 917273"/>
                    <a:gd name="connsiteY3" fmla="*/ 608873 h 619724"/>
                    <a:gd name="connsiteX4" fmla="*/ 856932 w 917273"/>
                    <a:gd name="connsiteY4" fmla="*/ 370749 h 619724"/>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65126 h 614101"/>
                    <a:gd name="connsiteX1" fmla="*/ 792374 w 910081"/>
                    <a:gd name="connsiteY1" fmla="*/ 0 h 614101"/>
                    <a:gd name="connsiteX2" fmla="*/ 73766 w 910081"/>
                    <a:gd name="connsiteY2" fmla="*/ 514351 h 614101"/>
                    <a:gd name="connsiteX3" fmla="*/ 111866 w 910081"/>
                    <a:gd name="connsiteY3" fmla="*/ 603250 h 614101"/>
                    <a:gd name="connsiteX4" fmla="*/ 856932 w 910081"/>
                    <a:gd name="connsiteY4" fmla="*/ 365126 h 614101"/>
                    <a:gd name="connsiteX0" fmla="*/ 856932 w 909375"/>
                    <a:gd name="connsiteY0" fmla="*/ 365126 h 614101"/>
                    <a:gd name="connsiteX1" fmla="*/ 792374 w 909375"/>
                    <a:gd name="connsiteY1" fmla="*/ 0 h 614101"/>
                    <a:gd name="connsiteX2" fmla="*/ 73766 w 909375"/>
                    <a:gd name="connsiteY2" fmla="*/ 514351 h 614101"/>
                    <a:gd name="connsiteX3" fmla="*/ 111866 w 909375"/>
                    <a:gd name="connsiteY3" fmla="*/ 603250 h 614101"/>
                    <a:gd name="connsiteX4" fmla="*/ 856932 w 909375"/>
                    <a:gd name="connsiteY4" fmla="*/ 365126 h 614101"/>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3611 w 844801"/>
                    <a:gd name="connsiteY0" fmla="*/ 377826 h 623643"/>
                    <a:gd name="connsiteX1" fmla="*/ 789161 w 844801"/>
                    <a:gd name="connsiteY1" fmla="*/ 0 h 623643"/>
                    <a:gd name="connsiteX2" fmla="*/ 70553 w 844801"/>
                    <a:gd name="connsiteY2" fmla="*/ 514351 h 623643"/>
                    <a:gd name="connsiteX3" fmla="*/ 108653 w 844801"/>
                    <a:gd name="connsiteY3" fmla="*/ 603250 h 623643"/>
                    <a:gd name="connsiteX4" fmla="*/ 833611 w 844801"/>
                    <a:gd name="connsiteY4" fmla="*/ 377826 h 623643"/>
                    <a:gd name="connsiteX0" fmla="*/ 833469 w 844659"/>
                    <a:gd name="connsiteY0" fmla="*/ 377826 h 949394"/>
                    <a:gd name="connsiteX1" fmla="*/ 789019 w 844659"/>
                    <a:gd name="connsiteY1" fmla="*/ 0 h 949394"/>
                    <a:gd name="connsiteX2" fmla="*/ 70411 w 844659"/>
                    <a:gd name="connsiteY2" fmla="*/ 514351 h 949394"/>
                    <a:gd name="connsiteX3" fmla="*/ 108819 w 844659"/>
                    <a:gd name="connsiteY3" fmla="*/ 944786 h 949394"/>
                    <a:gd name="connsiteX4" fmla="*/ 833469 w 844659"/>
                    <a:gd name="connsiteY4" fmla="*/ 377826 h 949394"/>
                    <a:gd name="connsiteX0" fmla="*/ 812585 w 823775"/>
                    <a:gd name="connsiteY0" fmla="*/ 377826 h 996414"/>
                    <a:gd name="connsiteX1" fmla="*/ 768135 w 823775"/>
                    <a:gd name="connsiteY1" fmla="*/ 0 h 996414"/>
                    <a:gd name="connsiteX2" fmla="*/ 87736 w 823775"/>
                    <a:gd name="connsiteY2" fmla="*/ 863280 h 996414"/>
                    <a:gd name="connsiteX3" fmla="*/ 87935 w 823775"/>
                    <a:gd name="connsiteY3" fmla="*/ 944786 h 996414"/>
                    <a:gd name="connsiteX4" fmla="*/ 812585 w 823775"/>
                    <a:gd name="connsiteY4" fmla="*/ 377826 h 996414"/>
                    <a:gd name="connsiteX0" fmla="*/ 782591 w 793781"/>
                    <a:gd name="connsiteY0" fmla="*/ 377826 h 970112"/>
                    <a:gd name="connsiteX1" fmla="*/ 738141 w 793781"/>
                    <a:gd name="connsiteY1" fmla="*/ 0 h 970112"/>
                    <a:gd name="connsiteX2" fmla="*/ 57742 w 793781"/>
                    <a:gd name="connsiteY2" fmla="*/ 863280 h 970112"/>
                    <a:gd name="connsiteX3" fmla="*/ 57941 w 793781"/>
                    <a:gd name="connsiteY3" fmla="*/ 944786 h 970112"/>
                    <a:gd name="connsiteX4" fmla="*/ 782591 w 793781"/>
                    <a:gd name="connsiteY4" fmla="*/ 377826 h 970112"/>
                    <a:gd name="connsiteX0" fmla="*/ 809793 w 820983"/>
                    <a:gd name="connsiteY0" fmla="*/ 377826 h 991402"/>
                    <a:gd name="connsiteX1" fmla="*/ 765343 w 820983"/>
                    <a:gd name="connsiteY1" fmla="*/ 0 h 991402"/>
                    <a:gd name="connsiteX2" fmla="*/ 84944 w 820983"/>
                    <a:gd name="connsiteY2" fmla="*/ 863280 h 991402"/>
                    <a:gd name="connsiteX3" fmla="*/ 90073 w 820983"/>
                    <a:gd name="connsiteY3" fmla="*/ 937393 h 991402"/>
                    <a:gd name="connsiteX4" fmla="*/ 809793 w 820983"/>
                    <a:gd name="connsiteY4" fmla="*/ 377826 h 991402"/>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7661 w 809283"/>
                    <a:gd name="connsiteY0" fmla="*/ 334950 h 946358"/>
                    <a:gd name="connsiteX1" fmla="*/ 729008 w 809283"/>
                    <a:gd name="connsiteY1" fmla="*/ 0 h 946358"/>
                    <a:gd name="connsiteX2" fmla="*/ 82812 w 809283"/>
                    <a:gd name="connsiteY2" fmla="*/ 820404 h 946358"/>
                    <a:gd name="connsiteX3" fmla="*/ 87941 w 809283"/>
                    <a:gd name="connsiteY3" fmla="*/ 894517 h 946358"/>
                    <a:gd name="connsiteX4" fmla="*/ 807661 w 809283"/>
                    <a:gd name="connsiteY4" fmla="*/ 334950 h 946358"/>
                    <a:gd name="connsiteX0" fmla="*/ 717668 w 760711"/>
                    <a:gd name="connsiteY0" fmla="*/ 379305 h 943204"/>
                    <a:gd name="connsiteX1" fmla="*/ 723753 w 760711"/>
                    <a:gd name="connsiteY1" fmla="*/ 0 h 943204"/>
                    <a:gd name="connsiteX2" fmla="*/ 77557 w 760711"/>
                    <a:gd name="connsiteY2" fmla="*/ 820404 h 943204"/>
                    <a:gd name="connsiteX3" fmla="*/ 82686 w 760711"/>
                    <a:gd name="connsiteY3" fmla="*/ 894517 h 943204"/>
                    <a:gd name="connsiteX4" fmla="*/ 717668 w 760711"/>
                    <a:gd name="connsiteY4" fmla="*/ 379305 h 943204"/>
                    <a:gd name="connsiteX0" fmla="*/ 717412 w 757477"/>
                    <a:gd name="connsiteY0" fmla="*/ 379305 h 943204"/>
                    <a:gd name="connsiteX1" fmla="*/ 719491 w 757477"/>
                    <a:gd name="connsiteY1" fmla="*/ 0 h 943204"/>
                    <a:gd name="connsiteX2" fmla="*/ 77301 w 757477"/>
                    <a:gd name="connsiteY2" fmla="*/ 820404 h 943204"/>
                    <a:gd name="connsiteX3" fmla="*/ 82430 w 757477"/>
                    <a:gd name="connsiteY3" fmla="*/ 894517 h 943204"/>
                    <a:gd name="connsiteX4" fmla="*/ 717412 w 757477"/>
                    <a:gd name="connsiteY4" fmla="*/ 379305 h 943204"/>
                    <a:gd name="connsiteX0" fmla="*/ 717412 w 720025"/>
                    <a:gd name="connsiteY0" fmla="*/ 379305 h 943204"/>
                    <a:gd name="connsiteX1" fmla="*/ 719491 w 720025"/>
                    <a:gd name="connsiteY1" fmla="*/ 0 h 943204"/>
                    <a:gd name="connsiteX2" fmla="*/ 77301 w 720025"/>
                    <a:gd name="connsiteY2" fmla="*/ 820404 h 943204"/>
                    <a:gd name="connsiteX3" fmla="*/ 82430 w 720025"/>
                    <a:gd name="connsiteY3" fmla="*/ 894517 h 943204"/>
                    <a:gd name="connsiteX4" fmla="*/ 717412 w 720025"/>
                    <a:gd name="connsiteY4" fmla="*/ 379305 h 943204"/>
                    <a:gd name="connsiteX0" fmla="*/ 715149 w 717762"/>
                    <a:gd name="connsiteY0" fmla="*/ 379305 h 946751"/>
                    <a:gd name="connsiteX1" fmla="*/ 717228 w 717762"/>
                    <a:gd name="connsiteY1" fmla="*/ 0 h 946751"/>
                    <a:gd name="connsiteX2" fmla="*/ 75038 w 717762"/>
                    <a:gd name="connsiteY2" fmla="*/ 820404 h 946751"/>
                    <a:gd name="connsiteX3" fmla="*/ 80167 w 717762"/>
                    <a:gd name="connsiteY3" fmla="*/ 894517 h 946751"/>
                    <a:gd name="connsiteX4" fmla="*/ 715149 w 717762"/>
                    <a:gd name="connsiteY4" fmla="*/ 379305 h 946751"/>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21949 w 723768"/>
                    <a:gd name="connsiteY0" fmla="*/ 686836 h 920698"/>
                    <a:gd name="connsiteX1" fmla="*/ 721563 w 723768"/>
                    <a:gd name="connsiteY1" fmla="*/ 0 h 920698"/>
                    <a:gd name="connsiteX2" fmla="*/ 79373 w 723768"/>
                    <a:gd name="connsiteY2" fmla="*/ 820404 h 920698"/>
                    <a:gd name="connsiteX3" fmla="*/ 84502 w 723768"/>
                    <a:gd name="connsiteY3" fmla="*/ 894517 h 920698"/>
                    <a:gd name="connsiteX4" fmla="*/ 721949 w 723768"/>
                    <a:gd name="connsiteY4" fmla="*/ 686836 h 920698"/>
                    <a:gd name="connsiteX0" fmla="*/ 721949 w 723768"/>
                    <a:gd name="connsiteY0" fmla="*/ 686836 h 920698"/>
                    <a:gd name="connsiteX1" fmla="*/ 721563 w 723768"/>
                    <a:gd name="connsiteY1" fmla="*/ 0 h 920698"/>
                    <a:gd name="connsiteX2" fmla="*/ 79373 w 723768"/>
                    <a:gd name="connsiteY2" fmla="*/ 820404 h 920698"/>
                    <a:gd name="connsiteX3" fmla="*/ 84502 w 723768"/>
                    <a:gd name="connsiteY3" fmla="*/ 894517 h 920698"/>
                    <a:gd name="connsiteX4" fmla="*/ 721949 w 723768"/>
                    <a:gd name="connsiteY4" fmla="*/ 686836 h 920698"/>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83741 h 604005"/>
                    <a:gd name="connsiteX1" fmla="*/ 719642 w 721847"/>
                    <a:gd name="connsiteY1" fmla="*/ 0 h 604005"/>
                    <a:gd name="connsiteX2" fmla="*/ 77452 w 721847"/>
                    <a:gd name="connsiteY2" fmla="*/ 517309 h 604005"/>
                    <a:gd name="connsiteX3" fmla="*/ 82581 w 721847"/>
                    <a:gd name="connsiteY3" fmla="*/ 591422 h 604005"/>
                    <a:gd name="connsiteX4" fmla="*/ 720028 w 721847"/>
                    <a:gd name="connsiteY4" fmla="*/ 383741 h 604005"/>
                    <a:gd name="connsiteX0" fmla="*/ 720086 w 722140"/>
                    <a:gd name="connsiteY0" fmla="*/ 386698 h 607072"/>
                    <a:gd name="connsiteX1" fmla="*/ 720624 w 722140"/>
                    <a:gd name="connsiteY1" fmla="*/ 0 h 607072"/>
                    <a:gd name="connsiteX2" fmla="*/ 77510 w 722140"/>
                    <a:gd name="connsiteY2" fmla="*/ 520266 h 607072"/>
                    <a:gd name="connsiteX3" fmla="*/ 82639 w 722140"/>
                    <a:gd name="connsiteY3" fmla="*/ 594379 h 607072"/>
                    <a:gd name="connsiteX4" fmla="*/ 720086 w 722140"/>
                    <a:gd name="connsiteY4" fmla="*/ 386698 h 607072"/>
                    <a:gd name="connsiteX0" fmla="*/ 717893 w 720772"/>
                    <a:gd name="connsiteY0" fmla="*/ 435909 h 603427"/>
                    <a:gd name="connsiteX1" fmla="*/ 720498 w 720772"/>
                    <a:gd name="connsiteY1" fmla="*/ 0 h 603427"/>
                    <a:gd name="connsiteX2" fmla="*/ 77384 w 720772"/>
                    <a:gd name="connsiteY2" fmla="*/ 520266 h 603427"/>
                    <a:gd name="connsiteX3" fmla="*/ 82513 w 720772"/>
                    <a:gd name="connsiteY3" fmla="*/ 594379 h 603427"/>
                    <a:gd name="connsiteX4" fmla="*/ 717893 w 720772"/>
                    <a:gd name="connsiteY4" fmla="*/ 435909 h 603427"/>
                    <a:gd name="connsiteX0" fmla="*/ 717893 w 720772"/>
                    <a:gd name="connsiteY0" fmla="*/ 435909 h 603427"/>
                    <a:gd name="connsiteX1" fmla="*/ 720498 w 720772"/>
                    <a:gd name="connsiteY1" fmla="*/ 0 h 603427"/>
                    <a:gd name="connsiteX2" fmla="*/ 77384 w 720772"/>
                    <a:gd name="connsiteY2" fmla="*/ 520266 h 603427"/>
                    <a:gd name="connsiteX3" fmla="*/ 82513 w 720772"/>
                    <a:gd name="connsiteY3" fmla="*/ 594379 h 603427"/>
                    <a:gd name="connsiteX4" fmla="*/ 717893 w 720772"/>
                    <a:gd name="connsiteY4" fmla="*/ 435909 h 603427"/>
                    <a:gd name="connsiteX0" fmla="*/ 717893 w 720772"/>
                    <a:gd name="connsiteY0" fmla="*/ 340221 h 507739"/>
                    <a:gd name="connsiteX1" fmla="*/ 720498 w 720772"/>
                    <a:gd name="connsiteY1" fmla="*/ 0 h 507739"/>
                    <a:gd name="connsiteX2" fmla="*/ 77384 w 720772"/>
                    <a:gd name="connsiteY2" fmla="*/ 424578 h 507739"/>
                    <a:gd name="connsiteX3" fmla="*/ 82513 w 720772"/>
                    <a:gd name="connsiteY3" fmla="*/ 498691 h 507739"/>
                    <a:gd name="connsiteX4" fmla="*/ 717893 w 720772"/>
                    <a:gd name="connsiteY4" fmla="*/ 340221 h 507739"/>
                    <a:gd name="connsiteX0" fmla="*/ 717893 w 720772"/>
                    <a:gd name="connsiteY0" fmla="*/ 340221 h 507739"/>
                    <a:gd name="connsiteX1" fmla="*/ 720498 w 720772"/>
                    <a:gd name="connsiteY1" fmla="*/ 0 h 507739"/>
                    <a:gd name="connsiteX2" fmla="*/ 77384 w 720772"/>
                    <a:gd name="connsiteY2" fmla="*/ 424578 h 507739"/>
                    <a:gd name="connsiteX3" fmla="*/ 82513 w 720772"/>
                    <a:gd name="connsiteY3" fmla="*/ 498691 h 507739"/>
                    <a:gd name="connsiteX4" fmla="*/ 717893 w 720772"/>
                    <a:gd name="connsiteY4" fmla="*/ 340221 h 507739"/>
                    <a:gd name="connsiteX0" fmla="*/ 717893 w 719581"/>
                    <a:gd name="connsiteY0" fmla="*/ 315615 h 483133"/>
                    <a:gd name="connsiteX1" fmla="*/ 716880 w 719581"/>
                    <a:gd name="connsiteY1" fmla="*/ 0 h 483133"/>
                    <a:gd name="connsiteX2" fmla="*/ 77384 w 719581"/>
                    <a:gd name="connsiteY2" fmla="*/ 399972 h 483133"/>
                    <a:gd name="connsiteX3" fmla="*/ 82513 w 719581"/>
                    <a:gd name="connsiteY3" fmla="*/ 474085 h 483133"/>
                    <a:gd name="connsiteX4" fmla="*/ 717893 w 719581"/>
                    <a:gd name="connsiteY4" fmla="*/ 315615 h 483133"/>
                    <a:gd name="connsiteX0" fmla="*/ 717893 w 719581"/>
                    <a:gd name="connsiteY0" fmla="*/ 315615 h 483133"/>
                    <a:gd name="connsiteX1" fmla="*/ 716880 w 719581"/>
                    <a:gd name="connsiteY1" fmla="*/ 0 h 483133"/>
                    <a:gd name="connsiteX2" fmla="*/ 77384 w 719581"/>
                    <a:gd name="connsiteY2" fmla="*/ 399972 h 483133"/>
                    <a:gd name="connsiteX3" fmla="*/ 82513 w 719581"/>
                    <a:gd name="connsiteY3" fmla="*/ 474085 h 483133"/>
                    <a:gd name="connsiteX4" fmla="*/ 717893 w 719581"/>
                    <a:gd name="connsiteY4" fmla="*/ 315615 h 483133"/>
                    <a:gd name="connsiteX0" fmla="*/ 717893 w 719558"/>
                    <a:gd name="connsiteY0" fmla="*/ 323792 h 491310"/>
                    <a:gd name="connsiteX1" fmla="*/ 716759 w 719558"/>
                    <a:gd name="connsiteY1" fmla="*/ 0 h 491310"/>
                    <a:gd name="connsiteX2" fmla="*/ 77384 w 719558"/>
                    <a:gd name="connsiteY2" fmla="*/ 408149 h 491310"/>
                    <a:gd name="connsiteX3" fmla="*/ 82513 w 719558"/>
                    <a:gd name="connsiteY3" fmla="*/ 482262 h 491310"/>
                    <a:gd name="connsiteX4" fmla="*/ 717893 w 719558"/>
                    <a:gd name="connsiteY4" fmla="*/ 323792 h 491310"/>
                    <a:gd name="connsiteX0" fmla="*/ 717893 w 719323"/>
                    <a:gd name="connsiteY0" fmla="*/ 336376 h 503894"/>
                    <a:gd name="connsiteX1" fmla="*/ 715314 w 719323"/>
                    <a:gd name="connsiteY1" fmla="*/ 0 h 503894"/>
                    <a:gd name="connsiteX2" fmla="*/ 77384 w 719323"/>
                    <a:gd name="connsiteY2" fmla="*/ 420733 h 503894"/>
                    <a:gd name="connsiteX3" fmla="*/ 82513 w 719323"/>
                    <a:gd name="connsiteY3" fmla="*/ 494846 h 503894"/>
                    <a:gd name="connsiteX4" fmla="*/ 717893 w 719323"/>
                    <a:gd name="connsiteY4" fmla="*/ 336376 h 503894"/>
                    <a:gd name="connsiteX0" fmla="*/ 717353 w 718858"/>
                    <a:gd name="connsiteY0" fmla="*/ 320196 h 505092"/>
                    <a:gd name="connsiteX1" fmla="*/ 715284 w 718858"/>
                    <a:gd name="connsiteY1" fmla="*/ 0 h 505092"/>
                    <a:gd name="connsiteX2" fmla="*/ 77354 w 718858"/>
                    <a:gd name="connsiteY2" fmla="*/ 420733 h 505092"/>
                    <a:gd name="connsiteX3" fmla="*/ 82483 w 718858"/>
                    <a:gd name="connsiteY3" fmla="*/ 494846 h 505092"/>
                    <a:gd name="connsiteX4" fmla="*/ 717353 w 718858"/>
                    <a:gd name="connsiteY4" fmla="*/ 320196 h 505092"/>
                    <a:gd name="connsiteX0" fmla="*/ 717353 w 717914"/>
                    <a:gd name="connsiteY0" fmla="*/ 322429 h 507325"/>
                    <a:gd name="connsiteX1" fmla="*/ 698970 w 717914"/>
                    <a:gd name="connsiteY1" fmla="*/ 0 h 507325"/>
                    <a:gd name="connsiteX2" fmla="*/ 77354 w 717914"/>
                    <a:gd name="connsiteY2" fmla="*/ 422966 h 507325"/>
                    <a:gd name="connsiteX3" fmla="*/ 82483 w 717914"/>
                    <a:gd name="connsiteY3" fmla="*/ 497079 h 507325"/>
                    <a:gd name="connsiteX4" fmla="*/ 717353 w 717914"/>
                    <a:gd name="connsiteY4" fmla="*/ 322429 h 507325"/>
                    <a:gd name="connsiteX0" fmla="*/ 712033 w 712728"/>
                    <a:gd name="connsiteY0" fmla="*/ 312995 h 508024"/>
                    <a:gd name="connsiteX1" fmla="*/ 698664 w 712728"/>
                    <a:gd name="connsiteY1" fmla="*/ 0 h 508024"/>
                    <a:gd name="connsiteX2" fmla="*/ 77048 w 712728"/>
                    <a:gd name="connsiteY2" fmla="*/ 422966 h 508024"/>
                    <a:gd name="connsiteX3" fmla="*/ 82177 w 712728"/>
                    <a:gd name="connsiteY3" fmla="*/ 497079 h 508024"/>
                    <a:gd name="connsiteX4" fmla="*/ 712033 w 712728"/>
                    <a:gd name="connsiteY4" fmla="*/ 312995 h 508024"/>
                    <a:gd name="connsiteX0" fmla="*/ 714195 w 714828"/>
                    <a:gd name="connsiteY0" fmla="*/ 294565 h 509389"/>
                    <a:gd name="connsiteX1" fmla="*/ 698787 w 714828"/>
                    <a:gd name="connsiteY1" fmla="*/ 0 h 509389"/>
                    <a:gd name="connsiteX2" fmla="*/ 77171 w 714828"/>
                    <a:gd name="connsiteY2" fmla="*/ 422966 h 509389"/>
                    <a:gd name="connsiteX3" fmla="*/ 82300 w 714828"/>
                    <a:gd name="connsiteY3" fmla="*/ 497079 h 509389"/>
                    <a:gd name="connsiteX4" fmla="*/ 714195 w 714828"/>
                    <a:gd name="connsiteY4" fmla="*/ 294565 h 509389"/>
                    <a:gd name="connsiteX0" fmla="*/ 714195 w 714828"/>
                    <a:gd name="connsiteY0" fmla="*/ 294565 h 509389"/>
                    <a:gd name="connsiteX1" fmla="*/ 698787 w 714828"/>
                    <a:gd name="connsiteY1" fmla="*/ 0 h 509389"/>
                    <a:gd name="connsiteX2" fmla="*/ 77171 w 714828"/>
                    <a:gd name="connsiteY2" fmla="*/ 422966 h 509389"/>
                    <a:gd name="connsiteX3" fmla="*/ 82300 w 714828"/>
                    <a:gd name="connsiteY3" fmla="*/ 497079 h 509389"/>
                    <a:gd name="connsiteX4" fmla="*/ 714195 w 714828"/>
                    <a:gd name="connsiteY4" fmla="*/ 294565 h 509389"/>
                    <a:gd name="connsiteX0" fmla="*/ 714016 w 714654"/>
                    <a:gd name="connsiteY0" fmla="*/ 305801 h 508557"/>
                    <a:gd name="connsiteX1" fmla="*/ 698778 w 714654"/>
                    <a:gd name="connsiteY1" fmla="*/ 0 h 508557"/>
                    <a:gd name="connsiteX2" fmla="*/ 77162 w 714654"/>
                    <a:gd name="connsiteY2" fmla="*/ 422966 h 508557"/>
                    <a:gd name="connsiteX3" fmla="*/ 82291 w 714654"/>
                    <a:gd name="connsiteY3" fmla="*/ 497079 h 508557"/>
                    <a:gd name="connsiteX4" fmla="*/ 714016 w 714654"/>
                    <a:gd name="connsiteY4" fmla="*/ 305801 h 50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654" h="508557">
                      <a:moveTo>
                        <a:pt x="714016" y="305801"/>
                      </a:moveTo>
                      <a:cubicBezTo>
                        <a:pt x="718425" y="201025"/>
                        <a:pt x="698554" y="226498"/>
                        <a:pt x="698778" y="0"/>
                      </a:cubicBezTo>
                      <a:cubicBezTo>
                        <a:pt x="563811" y="74106"/>
                        <a:pt x="183493" y="323903"/>
                        <a:pt x="77162" y="422966"/>
                      </a:cubicBezTo>
                      <a:cubicBezTo>
                        <a:pt x="-29169" y="522029"/>
                        <a:pt x="-23851" y="516606"/>
                        <a:pt x="82291" y="497079"/>
                      </a:cubicBezTo>
                      <a:cubicBezTo>
                        <a:pt x="188433" y="477552"/>
                        <a:pt x="538755" y="366363"/>
                        <a:pt x="714016" y="305801"/>
                      </a:cubicBezTo>
                      <a:close/>
                    </a:path>
                  </a:pathLst>
                </a:custGeom>
                <a:gradFill>
                  <a:gsLst>
                    <a:gs pos="49000">
                      <a:schemeClr val="bg1">
                        <a:alpha val="10000"/>
                      </a:schemeClr>
                    </a:gs>
                    <a:gs pos="64000">
                      <a:schemeClr val="bg1">
                        <a:alpha val="3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Vapaamuotoinen: Muoto 28">
                  <a:extLst>
                    <a:ext uri="{FF2B5EF4-FFF2-40B4-BE49-F238E27FC236}">
                      <a16:creationId xmlns:a16="http://schemas.microsoft.com/office/drawing/2014/main" id="{5E286998-2EEC-D398-6916-AF73F9D05F49}"/>
                    </a:ext>
                  </a:extLst>
                </p:cNvPr>
                <p:cNvSpPr/>
                <p:nvPr/>
              </p:nvSpPr>
              <p:spPr>
                <a:xfrm rot="858162">
                  <a:off x="1548329" y="4580021"/>
                  <a:ext cx="11408063" cy="1639119"/>
                </a:xfrm>
                <a:custGeom>
                  <a:avLst/>
                  <a:gdLst>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81274 w 819374"/>
                    <a:gd name="connsiteY12" fmla="*/ 64086 h 563730"/>
                    <a:gd name="connsiteX13" fmla="*/ 749524 w 819374"/>
                    <a:gd name="connsiteY13" fmla="*/ 19636 h 563730"/>
                    <a:gd name="connsiteX14" fmla="*/ 711424 w 819374"/>
                    <a:gd name="connsiteY14" fmla="*/ 586 h 563730"/>
                    <a:gd name="connsiteX0" fmla="*/ 711424 w 819374"/>
                    <a:gd name="connsiteY0" fmla="*/ 586 h 563730"/>
                    <a:gd name="connsiteX1" fmla="*/ 679674 w 819374"/>
                    <a:gd name="connsiteY1" fmla="*/ 6936 h 563730"/>
                    <a:gd name="connsiteX2" fmla="*/ 247874 w 819374"/>
                    <a:gd name="connsiteY2" fmla="*/ 260936 h 563730"/>
                    <a:gd name="connsiteX3" fmla="*/ 12924 w 819374"/>
                    <a:gd name="connsiteY3" fmla="*/ 483186 h 563730"/>
                    <a:gd name="connsiteX4" fmla="*/ 224 w 819374"/>
                    <a:gd name="connsiteY4" fmla="*/ 514936 h 563730"/>
                    <a:gd name="connsiteX5" fmla="*/ 139924 w 819374"/>
                    <a:gd name="connsiteY5" fmla="*/ 540336 h 563730"/>
                    <a:gd name="connsiteX6" fmla="*/ 406624 w 819374"/>
                    <a:gd name="connsiteY6" fmla="*/ 470486 h 563730"/>
                    <a:gd name="connsiteX7" fmla="*/ 552674 w 819374"/>
                    <a:gd name="connsiteY7" fmla="*/ 426036 h 563730"/>
                    <a:gd name="connsiteX8" fmla="*/ 717774 w 819374"/>
                    <a:gd name="connsiteY8" fmla="*/ 337136 h 563730"/>
                    <a:gd name="connsiteX9" fmla="*/ 749524 w 819374"/>
                    <a:gd name="connsiteY9" fmla="*/ 305386 h 563730"/>
                    <a:gd name="connsiteX10" fmla="*/ 793974 w 819374"/>
                    <a:gd name="connsiteY10" fmla="*/ 203786 h 563730"/>
                    <a:gd name="connsiteX11" fmla="*/ 819374 w 819374"/>
                    <a:gd name="connsiteY11" fmla="*/ 140286 h 563730"/>
                    <a:gd name="connsiteX12" fmla="*/ 749524 w 819374"/>
                    <a:gd name="connsiteY12" fmla="*/ 19636 h 563730"/>
                    <a:gd name="connsiteX13" fmla="*/ 711424 w 819374"/>
                    <a:gd name="connsiteY13" fmla="*/ 586 h 563730"/>
                    <a:gd name="connsiteX0" fmla="*/ 711424 w 793974"/>
                    <a:gd name="connsiteY0" fmla="*/ 2394 h 565538"/>
                    <a:gd name="connsiteX1" fmla="*/ 679674 w 793974"/>
                    <a:gd name="connsiteY1" fmla="*/ 8744 h 565538"/>
                    <a:gd name="connsiteX2" fmla="*/ 247874 w 793974"/>
                    <a:gd name="connsiteY2" fmla="*/ 262744 h 565538"/>
                    <a:gd name="connsiteX3" fmla="*/ 12924 w 793974"/>
                    <a:gd name="connsiteY3" fmla="*/ 484994 h 565538"/>
                    <a:gd name="connsiteX4" fmla="*/ 224 w 793974"/>
                    <a:gd name="connsiteY4" fmla="*/ 516744 h 565538"/>
                    <a:gd name="connsiteX5" fmla="*/ 139924 w 793974"/>
                    <a:gd name="connsiteY5" fmla="*/ 542144 h 565538"/>
                    <a:gd name="connsiteX6" fmla="*/ 406624 w 793974"/>
                    <a:gd name="connsiteY6" fmla="*/ 472294 h 565538"/>
                    <a:gd name="connsiteX7" fmla="*/ 552674 w 793974"/>
                    <a:gd name="connsiteY7" fmla="*/ 427844 h 565538"/>
                    <a:gd name="connsiteX8" fmla="*/ 717774 w 793974"/>
                    <a:gd name="connsiteY8" fmla="*/ 338944 h 565538"/>
                    <a:gd name="connsiteX9" fmla="*/ 749524 w 793974"/>
                    <a:gd name="connsiteY9" fmla="*/ 307194 h 565538"/>
                    <a:gd name="connsiteX10" fmla="*/ 793974 w 793974"/>
                    <a:gd name="connsiteY10" fmla="*/ 205594 h 565538"/>
                    <a:gd name="connsiteX11" fmla="*/ 749524 w 793974"/>
                    <a:gd name="connsiteY11" fmla="*/ 21444 h 565538"/>
                    <a:gd name="connsiteX12" fmla="*/ 711424 w 793974"/>
                    <a:gd name="connsiteY12" fmla="*/ 2394 h 565538"/>
                    <a:gd name="connsiteX0" fmla="*/ 711424 w 753898"/>
                    <a:gd name="connsiteY0" fmla="*/ 9111 h 572255"/>
                    <a:gd name="connsiteX1" fmla="*/ 679674 w 753898"/>
                    <a:gd name="connsiteY1" fmla="*/ 15461 h 572255"/>
                    <a:gd name="connsiteX2" fmla="*/ 247874 w 753898"/>
                    <a:gd name="connsiteY2" fmla="*/ 269461 h 572255"/>
                    <a:gd name="connsiteX3" fmla="*/ 12924 w 753898"/>
                    <a:gd name="connsiteY3" fmla="*/ 491711 h 572255"/>
                    <a:gd name="connsiteX4" fmla="*/ 224 w 753898"/>
                    <a:gd name="connsiteY4" fmla="*/ 523461 h 572255"/>
                    <a:gd name="connsiteX5" fmla="*/ 139924 w 753898"/>
                    <a:gd name="connsiteY5" fmla="*/ 548861 h 572255"/>
                    <a:gd name="connsiteX6" fmla="*/ 406624 w 753898"/>
                    <a:gd name="connsiteY6" fmla="*/ 479011 h 572255"/>
                    <a:gd name="connsiteX7" fmla="*/ 552674 w 753898"/>
                    <a:gd name="connsiteY7" fmla="*/ 434561 h 572255"/>
                    <a:gd name="connsiteX8" fmla="*/ 717774 w 753898"/>
                    <a:gd name="connsiteY8" fmla="*/ 345661 h 572255"/>
                    <a:gd name="connsiteX9" fmla="*/ 749524 w 753898"/>
                    <a:gd name="connsiteY9" fmla="*/ 313911 h 572255"/>
                    <a:gd name="connsiteX10" fmla="*/ 749524 w 753898"/>
                    <a:gd name="connsiteY10" fmla="*/ 28161 h 572255"/>
                    <a:gd name="connsiteX11" fmla="*/ 711424 w 753898"/>
                    <a:gd name="connsiteY11" fmla="*/ 9111 h 572255"/>
                    <a:gd name="connsiteX0" fmla="*/ 711424 w 765621"/>
                    <a:gd name="connsiteY0" fmla="*/ 9111 h 572255"/>
                    <a:gd name="connsiteX1" fmla="*/ 679674 w 765621"/>
                    <a:gd name="connsiteY1" fmla="*/ 15461 h 572255"/>
                    <a:gd name="connsiteX2" fmla="*/ 247874 w 765621"/>
                    <a:gd name="connsiteY2" fmla="*/ 269461 h 572255"/>
                    <a:gd name="connsiteX3" fmla="*/ 12924 w 765621"/>
                    <a:gd name="connsiteY3" fmla="*/ 491711 h 572255"/>
                    <a:gd name="connsiteX4" fmla="*/ 224 w 765621"/>
                    <a:gd name="connsiteY4" fmla="*/ 523461 h 572255"/>
                    <a:gd name="connsiteX5" fmla="*/ 139924 w 765621"/>
                    <a:gd name="connsiteY5" fmla="*/ 548861 h 572255"/>
                    <a:gd name="connsiteX6" fmla="*/ 406624 w 765621"/>
                    <a:gd name="connsiteY6" fmla="*/ 479011 h 572255"/>
                    <a:gd name="connsiteX7" fmla="*/ 552674 w 765621"/>
                    <a:gd name="connsiteY7" fmla="*/ 434561 h 572255"/>
                    <a:gd name="connsiteX8" fmla="*/ 749524 w 765621"/>
                    <a:gd name="connsiteY8" fmla="*/ 313911 h 572255"/>
                    <a:gd name="connsiteX9" fmla="*/ 749524 w 765621"/>
                    <a:gd name="connsiteY9" fmla="*/ 28161 h 572255"/>
                    <a:gd name="connsiteX10" fmla="*/ 711424 w 765621"/>
                    <a:gd name="connsiteY10" fmla="*/ 9111 h 572255"/>
                    <a:gd name="connsiteX0" fmla="*/ 711424 w 776394"/>
                    <a:gd name="connsiteY0" fmla="*/ 9111 h 572255"/>
                    <a:gd name="connsiteX1" fmla="*/ 679674 w 776394"/>
                    <a:gd name="connsiteY1" fmla="*/ 15461 h 572255"/>
                    <a:gd name="connsiteX2" fmla="*/ 247874 w 776394"/>
                    <a:gd name="connsiteY2" fmla="*/ 269461 h 572255"/>
                    <a:gd name="connsiteX3" fmla="*/ 12924 w 776394"/>
                    <a:gd name="connsiteY3" fmla="*/ 491711 h 572255"/>
                    <a:gd name="connsiteX4" fmla="*/ 224 w 776394"/>
                    <a:gd name="connsiteY4" fmla="*/ 523461 h 572255"/>
                    <a:gd name="connsiteX5" fmla="*/ 139924 w 776394"/>
                    <a:gd name="connsiteY5" fmla="*/ 548861 h 572255"/>
                    <a:gd name="connsiteX6" fmla="*/ 406624 w 776394"/>
                    <a:gd name="connsiteY6" fmla="*/ 479011 h 572255"/>
                    <a:gd name="connsiteX7" fmla="*/ 749524 w 776394"/>
                    <a:gd name="connsiteY7" fmla="*/ 313911 h 572255"/>
                    <a:gd name="connsiteX8" fmla="*/ 749524 w 776394"/>
                    <a:gd name="connsiteY8" fmla="*/ 28161 h 572255"/>
                    <a:gd name="connsiteX9" fmla="*/ 711424 w 776394"/>
                    <a:gd name="connsiteY9" fmla="*/ 9111 h 572255"/>
                    <a:gd name="connsiteX0" fmla="*/ 711424 w 796124"/>
                    <a:gd name="connsiteY0" fmla="*/ 9111 h 579782"/>
                    <a:gd name="connsiteX1" fmla="*/ 679674 w 796124"/>
                    <a:gd name="connsiteY1" fmla="*/ 15461 h 579782"/>
                    <a:gd name="connsiteX2" fmla="*/ 247874 w 796124"/>
                    <a:gd name="connsiteY2" fmla="*/ 269461 h 579782"/>
                    <a:gd name="connsiteX3" fmla="*/ 12924 w 796124"/>
                    <a:gd name="connsiteY3" fmla="*/ 491711 h 579782"/>
                    <a:gd name="connsiteX4" fmla="*/ 224 w 796124"/>
                    <a:gd name="connsiteY4" fmla="*/ 523461 h 579782"/>
                    <a:gd name="connsiteX5" fmla="*/ 139924 w 796124"/>
                    <a:gd name="connsiteY5" fmla="*/ 548861 h 579782"/>
                    <a:gd name="connsiteX6" fmla="*/ 749524 w 796124"/>
                    <a:gd name="connsiteY6" fmla="*/ 313911 h 579782"/>
                    <a:gd name="connsiteX7" fmla="*/ 749524 w 796124"/>
                    <a:gd name="connsiteY7" fmla="*/ 28161 h 579782"/>
                    <a:gd name="connsiteX8" fmla="*/ 711424 w 796124"/>
                    <a:gd name="connsiteY8" fmla="*/ 9111 h 579782"/>
                    <a:gd name="connsiteX0" fmla="*/ 763515 w 858556"/>
                    <a:gd name="connsiteY0" fmla="*/ 9111 h 532624"/>
                    <a:gd name="connsiteX1" fmla="*/ 731765 w 858556"/>
                    <a:gd name="connsiteY1" fmla="*/ 15461 h 532624"/>
                    <a:gd name="connsiteX2" fmla="*/ 299965 w 858556"/>
                    <a:gd name="connsiteY2" fmla="*/ 269461 h 532624"/>
                    <a:gd name="connsiteX3" fmla="*/ 65015 w 858556"/>
                    <a:gd name="connsiteY3" fmla="*/ 491711 h 532624"/>
                    <a:gd name="connsiteX4" fmla="*/ 52315 w 858556"/>
                    <a:gd name="connsiteY4" fmla="*/ 523461 h 532624"/>
                    <a:gd name="connsiteX5" fmla="*/ 801615 w 858556"/>
                    <a:gd name="connsiteY5" fmla="*/ 313911 h 532624"/>
                    <a:gd name="connsiteX6" fmla="*/ 801615 w 858556"/>
                    <a:gd name="connsiteY6" fmla="*/ 28161 h 532624"/>
                    <a:gd name="connsiteX7" fmla="*/ 763515 w 858556"/>
                    <a:gd name="connsiteY7" fmla="*/ 9111 h 532624"/>
                    <a:gd name="connsiteX0" fmla="*/ 769708 w 864749"/>
                    <a:gd name="connsiteY0" fmla="*/ 9111 h 597869"/>
                    <a:gd name="connsiteX1" fmla="*/ 737958 w 864749"/>
                    <a:gd name="connsiteY1" fmla="*/ 15461 h 597869"/>
                    <a:gd name="connsiteX2" fmla="*/ 306158 w 864749"/>
                    <a:gd name="connsiteY2" fmla="*/ 269461 h 597869"/>
                    <a:gd name="connsiteX3" fmla="*/ 71208 w 864749"/>
                    <a:gd name="connsiteY3" fmla="*/ 491711 h 597869"/>
                    <a:gd name="connsiteX4" fmla="*/ 61683 w 864749"/>
                    <a:gd name="connsiteY4" fmla="*/ 591194 h 597869"/>
                    <a:gd name="connsiteX5" fmla="*/ 807808 w 864749"/>
                    <a:gd name="connsiteY5" fmla="*/ 313911 h 597869"/>
                    <a:gd name="connsiteX6" fmla="*/ 807808 w 864749"/>
                    <a:gd name="connsiteY6" fmla="*/ 28161 h 597869"/>
                    <a:gd name="connsiteX7" fmla="*/ 769708 w 864749"/>
                    <a:gd name="connsiteY7" fmla="*/ 9111 h 597869"/>
                    <a:gd name="connsiteX0" fmla="*/ 788686 w 883727"/>
                    <a:gd name="connsiteY0" fmla="*/ 9111 h 597743"/>
                    <a:gd name="connsiteX1" fmla="*/ 756936 w 883727"/>
                    <a:gd name="connsiteY1" fmla="*/ 15461 h 597743"/>
                    <a:gd name="connsiteX2" fmla="*/ 325136 w 883727"/>
                    <a:gd name="connsiteY2" fmla="*/ 269461 h 597743"/>
                    <a:gd name="connsiteX3" fmla="*/ 47853 w 883727"/>
                    <a:gd name="connsiteY3" fmla="*/ 490653 h 597743"/>
                    <a:gd name="connsiteX4" fmla="*/ 80661 w 883727"/>
                    <a:gd name="connsiteY4" fmla="*/ 591194 h 597743"/>
                    <a:gd name="connsiteX5" fmla="*/ 826786 w 883727"/>
                    <a:gd name="connsiteY5" fmla="*/ 313911 h 597743"/>
                    <a:gd name="connsiteX6" fmla="*/ 826786 w 883727"/>
                    <a:gd name="connsiteY6" fmla="*/ 28161 h 597743"/>
                    <a:gd name="connsiteX7" fmla="*/ 788686 w 883727"/>
                    <a:gd name="connsiteY7" fmla="*/ 9111 h 597743"/>
                    <a:gd name="connsiteX0" fmla="*/ 816286 w 911327"/>
                    <a:gd name="connsiteY0" fmla="*/ 31558 h 623909"/>
                    <a:gd name="connsiteX1" fmla="*/ 784536 w 911327"/>
                    <a:gd name="connsiteY1" fmla="*/ 37908 h 623909"/>
                    <a:gd name="connsiteX2" fmla="*/ 75453 w 911327"/>
                    <a:gd name="connsiteY2" fmla="*/ 513100 h 623909"/>
                    <a:gd name="connsiteX3" fmla="*/ 108261 w 911327"/>
                    <a:gd name="connsiteY3" fmla="*/ 613641 h 623909"/>
                    <a:gd name="connsiteX4" fmla="*/ 854386 w 911327"/>
                    <a:gd name="connsiteY4" fmla="*/ 336358 h 623909"/>
                    <a:gd name="connsiteX5" fmla="*/ 854386 w 911327"/>
                    <a:gd name="connsiteY5" fmla="*/ 50608 h 623909"/>
                    <a:gd name="connsiteX6" fmla="*/ 816286 w 911327"/>
                    <a:gd name="connsiteY6" fmla="*/ 31558 h 623909"/>
                    <a:gd name="connsiteX0" fmla="*/ 813713 w 908754"/>
                    <a:gd name="connsiteY0" fmla="*/ 31558 h 613788"/>
                    <a:gd name="connsiteX1" fmla="*/ 781963 w 908754"/>
                    <a:gd name="connsiteY1" fmla="*/ 37908 h 613788"/>
                    <a:gd name="connsiteX2" fmla="*/ 72880 w 908754"/>
                    <a:gd name="connsiteY2" fmla="*/ 513100 h 613788"/>
                    <a:gd name="connsiteX3" fmla="*/ 110980 w 908754"/>
                    <a:gd name="connsiteY3" fmla="*/ 601999 h 613788"/>
                    <a:gd name="connsiteX4" fmla="*/ 851813 w 908754"/>
                    <a:gd name="connsiteY4" fmla="*/ 336358 h 613788"/>
                    <a:gd name="connsiteX5" fmla="*/ 851813 w 908754"/>
                    <a:gd name="connsiteY5" fmla="*/ 50608 h 613788"/>
                    <a:gd name="connsiteX6" fmla="*/ 813713 w 908754"/>
                    <a:gd name="connsiteY6" fmla="*/ 31558 h 613788"/>
                    <a:gd name="connsiteX0" fmla="*/ 813942 w 912092"/>
                    <a:gd name="connsiteY0" fmla="*/ 31558 h 611829"/>
                    <a:gd name="connsiteX1" fmla="*/ 782192 w 912092"/>
                    <a:gd name="connsiteY1" fmla="*/ 37908 h 611829"/>
                    <a:gd name="connsiteX2" fmla="*/ 73109 w 912092"/>
                    <a:gd name="connsiteY2" fmla="*/ 513100 h 611829"/>
                    <a:gd name="connsiteX3" fmla="*/ 111209 w 912092"/>
                    <a:gd name="connsiteY3" fmla="*/ 601999 h 611829"/>
                    <a:gd name="connsiteX4" fmla="*/ 856275 w 912092"/>
                    <a:gd name="connsiteY4" fmla="*/ 363875 h 611829"/>
                    <a:gd name="connsiteX5" fmla="*/ 852042 w 912092"/>
                    <a:gd name="connsiteY5" fmla="*/ 50608 h 611829"/>
                    <a:gd name="connsiteX6" fmla="*/ 813942 w 912092"/>
                    <a:gd name="connsiteY6" fmla="*/ 31558 h 611829"/>
                    <a:gd name="connsiteX0" fmla="*/ 813942 w 901270"/>
                    <a:gd name="connsiteY0" fmla="*/ 47415 h 627686"/>
                    <a:gd name="connsiteX1" fmla="*/ 782192 w 901270"/>
                    <a:gd name="connsiteY1" fmla="*/ 53765 h 627686"/>
                    <a:gd name="connsiteX2" fmla="*/ 73109 w 901270"/>
                    <a:gd name="connsiteY2" fmla="*/ 528957 h 627686"/>
                    <a:gd name="connsiteX3" fmla="*/ 111209 w 901270"/>
                    <a:gd name="connsiteY3" fmla="*/ 617856 h 627686"/>
                    <a:gd name="connsiteX4" fmla="*/ 856275 w 901270"/>
                    <a:gd name="connsiteY4" fmla="*/ 379732 h 627686"/>
                    <a:gd name="connsiteX5" fmla="*/ 813942 w 901270"/>
                    <a:gd name="connsiteY5" fmla="*/ 47415 h 627686"/>
                    <a:gd name="connsiteX0" fmla="*/ 870034 w 915367"/>
                    <a:gd name="connsiteY0" fmla="*/ 86573 h 602286"/>
                    <a:gd name="connsiteX1" fmla="*/ 782192 w 915367"/>
                    <a:gd name="connsiteY1" fmla="*/ 28365 h 602286"/>
                    <a:gd name="connsiteX2" fmla="*/ 73109 w 915367"/>
                    <a:gd name="connsiteY2" fmla="*/ 503557 h 602286"/>
                    <a:gd name="connsiteX3" fmla="*/ 111209 w 915367"/>
                    <a:gd name="connsiteY3" fmla="*/ 592456 h 602286"/>
                    <a:gd name="connsiteX4" fmla="*/ 856275 w 915367"/>
                    <a:gd name="connsiteY4" fmla="*/ 354332 h 602286"/>
                    <a:gd name="connsiteX5" fmla="*/ 870034 w 915367"/>
                    <a:gd name="connsiteY5" fmla="*/ 86573 h 602286"/>
                    <a:gd name="connsiteX0" fmla="*/ 870691 w 915597"/>
                    <a:gd name="connsiteY0" fmla="*/ 120152 h 636886"/>
                    <a:gd name="connsiteX1" fmla="*/ 792374 w 915597"/>
                    <a:gd name="connsiteY1" fmla="*/ 22785 h 636886"/>
                    <a:gd name="connsiteX2" fmla="*/ 73766 w 915597"/>
                    <a:gd name="connsiteY2" fmla="*/ 537136 h 636886"/>
                    <a:gd name="connsiteX3" fmla="*/ 111866 w 915597"/>
                    <a:gd name="connsiteY3" fmla="*/ 626035 h 636886"/>
                    <a:gd name="connsiteX4" fmla="*/ 856932 w 915597"/>
                    <a:gd name="connsiteY4" fmla="*/ 387911 h 636886"/>
                    <a:gd name="connsiteX5" fmla="*/ 870691 w 915597"/>
                    <a:gd name="connsiteY5" fmla="*/ 120152 h 636886"/>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20842"/>
                    <a:gd name="connsiteY0" fmla="*/ 366635 h 615610"/>
                    <a:gd name="connsiteX1" fmla="*/ 792374 w 920842"/>
                    <a:gd name="connsiteY1" fmla="*/ 1509 h 615610"/>
                    <a:gd name="connsiteX2" fmla="*/ 73766 w 920842"/>
                    <a:gd name="connsiteY2" fmla="*/ 515860 h 615610"/>
                    <a:gd name="connsiteX3" fmla="*/ 111866 w 920842"/>
                    <a:gd name="connsiteY3" fmla="*/ 604759 h 615610"/>
                    <a:gd name="connsiteX4" fmla="*/ 856932 w 920842"/>
                    <a:gd name="connsiteY4" fmla="*/ 366635 h 615610"/>
                    <a:gd name="connsiteX0" fmla="*/ 856932 w 914978"/>
                    <a:gd name="connsiteY0" fmla="*/ 370749 h 619724"/>
                    <a:gd name="connsiteX1" fmla="*/ 792374 w 914978"/>
                    <a:gd name="connsiteY1" fmla="*/ 5623 h 619724"/>
                    <a:gd name="connsiteX2" fmla="*/ 73766 w 914978"/>
                    <a:gd name="connsiteY2" fmla="*/ 519974 h 619724"/>
                    <a:gd name="connsiteX3" fmla="*/ 111866 w 914978"/>
                    <a:gd name="connsiteY3" fmla="*/ 608873 h 619724"/>
                    <a:gd name="connsiteX4" fmla="*/ 856932 w 914978"/>
                    <a:gd name="connsiteY4" fmla="*/ 370749 h 619724"/>
                    <a:gd name="connsiteX0" fmla="*/ 856932 w 917273"/>
                    <a:gd name="connsiteY0" fmla="*/ 370749 h 619724"/>
                    <a:gd name="connsiteX1" fmla="*/ 792374 w 917273"/>
                    <a:gd name="connsiteY1" fmla="*/ 5623 h 619724"/>
                    <a:gd name="connsiteX2" fmla="*/ 73766 w 917273"/>
                    <a:gd name="connsiteY2" fmla="*/ 519974 h 619724"/>
                    <a:gd name="connsiteX3" fmla="*/ 111866 w 917273"/>
                    <a:gd name="connsiteY3" fmla="*/ 608873 h 619724"/>
                    <a:gd name="connsiteX4" fmla="*/ 856932 w 917273"/>
                    <a:gd name="connsiteY4" fmla="*/ 370749 h 619724"/>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76494 h 625469"/>
                    <a:gd name="connsiteX1" fmla="*/ 792374 w 910081"/>
                    <a:gd name="connsiteY1" fmla="*/ 11368 h 625469"/>
                    <a:gd name="connsiteX2" fmla="*/ 73766 w 910081"/>
                    <a:gd name="connsiteY2" fmla="*/ 525719 h 625469"/>
                    <a:gd name="connsiteX3" fmla="*/ 111866 w 910081"/>
                    <a:gd name="connsiteY3" fmla="*/ 614618 h 625469"/>
                    <a:gd name="connsiteX4" fmla="*/ 856932 w 910081"/>
                    <a:gd name="connsiteY4" fmla="*/ 376494 h 625469"/>
                    <a:gd name="connsiteX0" fmla="*/ 856932 w 910081"/>
                    <a:gd name="connsiteY0" fmla="*/ 365126 h 614101"/>
                    <a:gd name="connsiteX1" fmla="*/ 792374 w 910081"/>
                    <a:gd name="connsiteY1" fmla="*/ 0 h 614101"/>
                    <a:gd name="connsiteX2" fmla="*/ 73766 w 910081"/>
                    <a:gd name="connsiteY2" fmla="*/ 514351 h 614101"/>
                    <a:gd name="connsiteX3" fmla="*/ 111866 w 910081"/>
                    <a:gd name="connsiteY3" fmla="*/ 603250 h 614101"/>
                    <a:gd name="connsiteX4" fmla="*/ 856932 w 910081"/>
                    <a:gd name="connsiteY4" fmla="*/ 365126 h 614101"/>
                    <a:gd name="connsiteX0" fmla="*/ 856932 w 909375"/>
                    <a:gd name="connsiteY0" fmla="*/ 365126 h 614101"/>
                    <a:gd name="connsiteX1" fmla="*/ 792374 w 909375"/>
                    <a:gd name="connsiteY1" fmla="*/ 0 h 614101"/>
                    <a:gd name="connsiteX2" fmla="*/ 73766 w 909375"/>
                    <a:gd name="connsiteY2" fmla="*/ 514351 h 614101"/>
                    <a:gd name="connsiteX3" fmla="*/ 111866 w 909375"/>
                    <a:gd name="connsiteY3" fmla="*/ 603250 h 614101"/>
                    <a:gd name="connsiteX4" fmla="*/ 856932 w 909375"/>
                    <a:gd name="connsiteY4" fmla="*/ 365126 h 614101"/>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93815"/>
                    <a:gd name="connsiteY0" fmla="*/ 377826 h 613183"/>
                    <a:gd name="connsiteX1" fmla="*/ 791291 w 893815"/>
                    <a:gd name="connsiteY1" fmla="*/ 0 h 613183"/>
                    <a:gd name="connsiteX2" fmla="*/ 72683 w 893815"/>
                    <a:gd name="connsiteY2" fmla="*/ 514351 h 613183"/>
                    <a:gd name="connsiteX3" fmla="*/ 110783 w 893815"/>
                    <a:gd name="connsiteY3" fmla="*/ 603250 h 613183"/>
                    <a:gd name="connsiteX4" fmla="*/ 835741 w 893815"/>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5741 w 846931"/>
                    <a:gd name="connsiteY0" fmla="*/ 377826 h 613183"/>
                    <a:gd name="connsiteX1" fmla="*/ 791291 w 846931"/>
                    <a:gd name="connsiteY1" fmla="*/ 0 h 613183"/>
                    <a:gd name="connsiteX2" fmla="*/ 72683 w 846931"/>
                    <a:gd name="connsiteY2" fmla="*/ 514351 h 613183"/>
                    <a:gd name="connsiteX3" fmla="*/ 110783 w 846931"/>
                    <a:gd name="connsiteY3" fmla="*/ 603250 h 613183"/>
                    <a:gd name="connsiteX4" fmla="*/ 835741 w 846931"/>
                    <a:gd name="connsiteY4" fmla="*/ 377826 h 613183"/>
                    <a:gd name="connsiteX0" fmla="*/ 833611 w 844801"/>
                    <a:gd name="connsiteY0" fmla="*/ 377826 h 623643"/>
                    <a:gd name="connsiteX1" fmla="*/ 789161 w 844801"/>
                    <a:gd name="connsiteY1" fmla="*/ 0 h 623643"/>
                    <a:gd name="connsiteX2" fmla="*/ 70553 w 844801"/>
                    <a:gd name="connsiteY2" fmla="*/ 514351 h 623643"/>
                    <a:gd name="connsiteX3" fmla="*/ 108653 w 844801"/>
                    <a:gd name="connsiteY3" fmla="*/ 603250 h 623643"/>
                    <a:gd name="connsiteX4" fmla="*/ 833611 w 844801"/>
                    <a:gd name="connsiteY4" fmla="*/ 377826 h 623643"/>
                    <a:gd name="connsiteX0" fmla="*/ 833469 w 844659"/>
                    <a:gd name="connsiteY0" fmla="*/ 377826 h 949394"/>
                    <a:gd name="connsiteX1" fmla="*/ 789019 w 844659"/>
                    <a:gd name="connsiteY1" fmla="*/ 0 h 949394"/>
                    <a:gd name="connsiteX2" fmla="*/ 70411 w 844659"/>
                    <a:gd name="connsiteY2" fmla="*/ 514351 h 949394"/>
                    <a:gd name="connsiteX3" fmla="*/ 108819 w 844659"/>
                    <a:gd name="connsiteY3" fmla="*/ 944786 h 949394"/>
                    <a:gd name="connsiteX4" fmla="*/ 833469 w 844659"/>
                    <a:gd name="connsiteY4" fmla="*/ 377826 h 949394"/>
                    <a:gd name="connsiteX0" fmla="*/ 812585 w 823775"/>
                    <a:gd name="connsiteY0" fmla="*/ 377826 h 996414"/>
                    <a:gd name="connsiteX1" fmla="*/ 768135 w 823775"/>
                    <a:gd name="connsiteY1" fmla="*/ 0 h 996414"/>
                    <a:gd name="connsiteX2" fmla="*/ 87736 w 823775"/>
                    <a:gd name="connsiteY2" fmla="*/ 863280 h 996414"/>
                    <a:gd name="connsiteX3" fmla="*/ 87935 w 823775"/>
                    <a:gd name="connsiteY3" fmla="*/ 944786 h 996414"/>
                    <a:gd name="connsiteX4" fmla="*/ 812585 w 823775"/>
                    <a:gd name="connsiteY4" fmla="*/ 377826 h 996414"/>
                    <a:gd name="connsiteX0" fmla="*/ 782591 w 793781"/>
                    <a:gd name="connsiteY0" fmla="*/ 377826 h 970112"/>
                    <a:gd name="connsiteX1" fmla="*/ 738141 w 793781"/>
                    <a:gd name="connsiteY1" fmla="*/ 0 h 970112"/>
                    <a:gd name="connsiteX2" fmla="*/ 57742 w 793781"/>
                    <a:gd name="connsiteY2" fmla="*/ 863280 h 970112"/>
                    <a:gd name="connsiteX3" fmla="*/ 57941 w 793781"/>
                    <a:gd name="connsiteY3" fmla="*/ 944786 h 970112"/>
                    <a:gd name="connsiteX4" fmla="*/ 782591 w 793781"/>
                    <a:gd name="connsiteY4" fmla="*/ 377826 h 970112"/>
                    <a:gd name="connsiteX0" fmla="*/ 809793 w 820983"/>
                    <a:gd name="connsiteY0" fmla="*/ 377826 h 991402"/>
                    <a:gd name="connsiteX1" fmla="*/ 765343 w 820983"/>
                    <a:gd name="connsiteY1" fmla="*/ 0 h 991402"/>
                    <a:gd name="connsiteX2" fmla="*/ 84944 w 820983"/>
                    <a:gd name="connsiteY2" fmla="*/ 863280 h 991402"/>
                    <a:gd name="connsiteX3" fmla="*/ 90073 w 820983"/>
                    <a:gd name="connsiteY3" fmla="*/ 937393 h 991402"/>
                    <a:gd name="connsiteX4" fmla="*/ 809793 w 820983"/>
                    <a:gd name="connsiteY4" fmla="*/ 377826 h 991402"/>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9504 w 818664"/>
                    <a:gd name="connsiteY0" fmla="*/ 364520 h 977416"/>
                    <a:gd name="connsiteX1" fmla="*/ 760432 w 818664"/>
                    <a:gd name="connsiteY1" fmla="*/ 0 h 977416"/>
                    <a:gd name="connsiteX2" fmla="*/ 84655 w 818664"/>
                    <a:gd name="connsiteY2" fmla="*/ 849974 h 977416"/>
                    <a:gd name="connsiteX3" fmla="*/ 89784 w 818664"/>
                    <a:gd name="connsiteY3" fmla="*/ 924087 h 977416"/>
                    <a:gd name="connsiteX4" fmla="*/ 809504 w 818664"/>
                    <a:gd name="connsiteY4" fmla="*/ 364520 h 977416"/>
                    <a:gd name="connsiteX0" fmla="*/ 807661 w 809283"/>
                    <a:gd name="connsiteY0" fmla="*/ 334950 h 946358"/>
                    <a:gd name="connsiteX1" fmla="*/ 729008 w 809283"/>
                    <a:gd name="connsiteY1" fmla="*/ 0 h 946358"/>
                    <a:gd name="connsiteX2" fmla="*/ 82812 w 809283"/>
                    <a:gd name="connsiteY2" fmla="*/ 820404 h 946358"/>
                    <a:gd name="connsiteX3" fmla="*/ 87941 w 809283"/>
                    <a:gd name="connsiteY3" fmla="*/ 894517 h 946358"/>
                    <a:gd name="connsiteX4" fmla="*/ 807661 w 809283"/>
                    <a:gd name="connsiteY4" fmla="*/ 334950 h 946358"/>
                    <a:gd name="connsiteX0" fmla="*/ 717668 w 760711"/>
                    <a:gd name="connsiteY0" fmla="*/ 379305 h 943204"/>
                    <a:gd name="connsiteX1" fmla="*/ 723753 w 760711"/>
                    <a:gd name="connsiteY1" fmla="*/ 0 h 943204"/>
                    <a:gd name="connsiteX2" fmla="*/ 77557 w 760711"/>
                    <a:gd name="connsiteY2" fmla="*/ 820404 h 943204"/>
                    <a:gd name="connsiteX3" fmla="*/ 82686 w 760711"/>
                    <a:gd name="connsiteY3" fmla="*/ 894517 h 943204"/>
                    <a:gd name="connsiteX4" fmla="*/ 717668 w 760711"/>
                    <a:gd name="connsiteY4" fmla="*/ 379305 h 943204"/>
                    <a:gd name="connsiteX0" fmla="*/ 717412 w 757477"/>
                    <a:gd name="connsiteY0" fmla="*/ 379305 h 943204"/>
                    <a:gd name="connsiteX1" fmla="*/ 719491 w 757477"/>
                    <a:gd name="connsiteY1" fmla="*/ 0 h 943204"/>
                    <a:gd name="connsiteX2" fmla="*/ 77301 w 757477"/>
                    <a:gd name="connsiteY2" fmla="*/ 820404 h 943204"/>
                    <a:gd name="connsiteX3" fmla="*/ 82430 w 757477"/>
                    <a:gd name="connsiteY3" fmla="*/ 894517 h 943204"/>
                    <a:gd name="connsiteX4" fmla="*/ 717412 w 757477"/>
                    <a:gd name="connsiteY4" fmla="*/ 379305 h 943204"/>
                    <a:gd name="connsiteX0" fmla="*/ 717412 w 720025"/>
                    <a:gd name="connsiteY0" fmla="*/ 379305 h 943204"/>
                    <a:gd name="connsiteX1" fmla="*/ 719491 w 720025"/>
                    <a:gd name="connsiteY1" fmla="*/ 0 h 943204"/>
                    <a:gd name="connsiteX2" fmla="*/ 77301 w 720025"/>
                    <a:gd name="connsiteY2" fmla="*/ 820404 h 943204"/>
                    <a:gd name="connsiteX3" fmla="*/ 82430 w 720025"/>
                    <a:gd name="connsiteY3" fmla="*/ 894517 h 943204"/>
                    <a:gd name="connsiteX4" fmla="*/ 717412 w 720025"/>
                    <a:gd name="connsiteY4" fmla="*/ 379305 h 943204"/>
                    <a:gd name="connsiteX0" fmla="*/ 715149 w 717762"/>
                    <a:gd name="connsiteY0" fmla="*/ 379305 h 946751"/>
                    <a:gd name="connsiteX1" fmla="*/ 717228 w 717762"/>
                    <a:gd name="connsiteY1" fmla="*/ 0 h 946751"/>
                    <a:gd name="connsiteX2" fmla="*/ 75038 w 717762"/>
                    <a:gd name="connsiteY2" fmla="*/ 820404 h 946751"/>
                    <a:gd name="connsiteX3" fmla="*/ 80167 w 717762"/>
                    <a:gd name="connsiteY3" fmla="*/ 894517 h 946751"/>
                    <a:gd name="connsiteX4" fmla="*/ 715149 w 717762"/>
                    <a:gd name="connsiteY4" fmla="*/ 379305 h 946751"/>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17099 w 719712"/>
                    <a:gd name="connsiteY0" fmla="*/ 379305 h 945662"/>
                    <a:gd name="connsiteX1" fmla="*/ 719178 w 719712"/>
                    <a:gd name="connsiteY1" fmla="*/ 0 h 945662"/>
                    <a:gd name="connsiteX2" fmla="*/ 76988 w 719712"/>
                    <a:gd name="connsiteY2" fmla="*/ 820404 h 945662"/>
                    <a:gd name="connsiteX3" fmla="*/ 82117 w 719712"/>
                    <a:gd name="connsiteY3" fmla="*/ 894517 h 945662"/>
                    <a:gd name="connsiteX4" fmla="*/ 717099 w 719712"/>
                    <a:gd name="connsiteY4" fmla="*/ 379305 h 945662"/>
                    <a:gd name="connsiteX0" fmla="*/ 721949 w 723768"/>
                    <a:gd name="connsiteY0" fmla="*/ 686836 h 920698"/>
                    <a:gd name="connsiteX1" fmla="*/ 721563 w 723768"/>
                    <a:gd name="connsiteY1" fmla="*/ 0 h 920698"/>
                    <a:gd name="connsiteX2" fmla="*/ 79373 w 723768"/>
                    <a:gd name="connsiteY2" fmla="*/ 820404 h 920698"/>
                    <a:gd name="connsiteX3" fmla="*/ 84502 w 723768"/>
                    <a:gd name="connsiteY3" fmla="*/ 894517 h 920698"/>
                    <a:gd name="connsiteX4" fmla="*/ 721949 w 723768"/>
                    <a:gd name="connsiteY4" fmla="*/ 686836 h 920698"/>
                    <a:gd name="connsiteX0" fmla="*/ 721949 w 723768"/>
                    <a:gd name="connsiteY0" fmla="*/ 686836 h 920698"/>
                    <a:gd name="connsiteX1" fmla="*/ 721563 w 723768"/>
                    <a:gd name="connsiteY1" fmla="*/ 0 h 920698"/>
                    <a:gd name="connsiteX2" fmla="*/ 79373 w 723768"/>
                    <a:gd name="connsiteY2" fmla="*/ 820404 h 920698"/>
                    <a:gd name="connsiteX3" fmla="*/ 84502 w 723768"/>
                    <a:gd name="connsiteY3" fmla="*/ 894517 h 920698"/>
                    <a:gd name="connsiteX4" fmla="*/ 721949 w 723768"/>
                    <a:gd name="connsiteY4" fmla="*/ 686836 h 920698"/>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37907 h 556585"/>
                    <a:gd name="connsiteX1" fmla="*/ 719642 w 721847"/>
                    <a:gd name="connsiteY1" fmla="*/ 0 h 556585"/>
                    <a:gd name="connsiteX2" fmla="*/ 77452 w 721847"/>
                    <a:gd name="connsiteY2" fmla="*/ 471475 h 556585"/>
                    <a:gd name="connsiteX3" fmla="*/ 82581 w 721847"/>
                    <a:gd name="connsiteY3" fmla="*/ 545588 h 556585"/>
                    <a:gd name="connsiteX4" fmla="*/ 720028 w 721847"/>
                    <a:gd name="connsiteY4" fmla="*/ 337907 h 556585"/>
                    <a:gd name="connsiteX0" fmla="*/ 720028 w 721847"/>
                    <a:gd name="connsiteY0" fmla="*/ 383741 h 604005"/>
                    <a:gd name="connsiteX1" fmla="*/ 719642 w 721847"/>
                    <a:gd name="connsiteY1" fmla="*/ 0 h 604005"/>
                    <a:gd name="connsiteX2" fmla="*/ 77452 w 721847"/>
                    <a:gd name="connsiteY2" fmla="*/ 517309 h 604005"/>
                    <a:gd name="connsiteX3" fmla="*/ 82581 w 721847"/>
                    <a:gd name="connsiteY3" fmla="*/ 591422 h 604005"/>
                    <a:gd name="connsiteX4" fmla="*/ 720028 w 721847"/>
                    <a:gd name="connsiteY4" fmla="*/ 383741 h 604005"/>
                    <a:gd name="connsiteX0" fmla="*/ 720086 w 722140"/>
                    <a:gd name="connsiteY0" fmla="*/ 386698 h 607072"/>
                    <a:gd name="connsiteX1" fmla="*/ 720624 w 722140"/>
                    <a:gd name="connsiteY1" fmla="*/ 0 h 607072"/>
                    <a:gd name="connsiteX2" fmla="*/ 77510 w 722140"/>
                    <a:gd name="connsiteY2" fmla="*/ 520266 h 607072"/>
                    <a:gd name="connsiteX3" fmla="*/ 82639 w 722140"/>
                    <a:gd name="connsiteY3" fmla="*/ 594379 h 607072"/>
                    <a:gd name="connsiteX4" fmla="*/ 720086 w 722140"/>
                    <a:gd name="connsiteY4" fmla="*/ 386698 h 607072"/>
                    <a:gd name="connsiteX0" fmla="*/ 717893 w 720772"/>
                    <a:gd name="connsiteY0" fmla="*/ 435909 h 603427"/>
                    <a:gd name="connsiteX1" fmla="*/ 720498 w 720772"/>
                    <a:gd name="connsiteY1" fmla="*/ 0 h 603427"/>
                    <a:gd name="connsiteX2" fmla="*/ 77384 w 720772"/>
                    <a:gd name="connsiteY2" fmla="*/ 520266 h 603427"/>
                    <a:gd name="connsiteX3" fmla="*/ 82513 w 720772"/>
                    <a:gd name="connsiteY3" fmla="*/ 594379 h 603427"/>
                    <a:gd name="connsiteX4" fmla="*/ 717893 w 720772"/>
                    <a:gd name="connsiteY4" fmla="*/ 435909 h 603427"/>
                    <a:gd name="connsiteX0" fmla="*/ 717893 w 720772"/>
                    <a:gd name="connsiteY0" fmla="*/ 435909 h 603427"/>
                    <a:gd name="connsiteX1" fmla="*/ 720498 w 720772"/>
                    <a:gd name="connsiteY1" fmla="*/ 0 h 603427"/>
                    <a:gd name="connsiteX2" fmla="*/ 77384 w 720772"/>
                    <a:gd name="connsiteY2" fmla="*/ 520266 h 603427"/>
                    <a:gd name="connsiteX3" fmla="*/ 82513 w 720772"/>
                    <a:gd name="connsiteY3" fmla="*/ 594379 h 603427"/>
                    <a:gd name="connsiteX4" fmla="*/ 717893 w 720772"/>
                    <a:gd name="connsiteY4" fmla="*/ 435909 h 603427"/>
                    <a:gd name="connsiteX0" fmla="*/ 717893 w 720772"/>
                    <a:gd name="connsiteY0" fmla="*/ 340221 h 507739"/>
                    <a:gd name="connsiteX1" fmla="*/ 720498 w 720772"/>
                    <a:gd name="connsiteY1" fmla="*/ 0 h 507739"/>
                    <a:gd name="connsiteX2" fmla="*/ 77384 w 720772"/>
                    <a:gd name="connsiteY2" fmla="*/ 424578 h 507739"/>
                    <a:gd name="connsiteX3" fmla="*/ 82513 w 720772"/>
                    <a:gd name="connsiteY3" fmla="*/ 498691 h 507739"/>
                    <a:gd name="connsiteX4" fmla="*/ 717893 w 720772"/>
                    <a:gd name="connsiteY4" fmla="*/ 340221 h 507739"/>
                    <a:gd name="connsiteX0" fmla="*/ 717893 w 720772"/>
                    <a:gd name="connsiteY0" fmla="*/ 340221 h 507739"/>
                    <a:gd name="connsiteX1" fmla="*/ 720498 w 720772"/>
                    <a:gd name="connsiteY1" fmla="*/ 0 h 507739"/>
                    <a:gd name="connsiteX2" fmla="*/ 77384 w 720772"/>
                    <a:gd name="connsiteY2" fmla="*/ 424578 h 507739"/>
                    <a:gd name="connsiteX3" fmla="*/ 82513 w 720772"/>
                    <a:gd name="connsiteY3" fmla="*/ 498691 h 507739"/>
                    <a:gd name="connsiteX4" fmla="*/ 717893 w 720772"/>
                    <a:gd name="connsiteY4" fmla="*/ 340221 h 507739"/>
                    <a:gd name="connsiteX0" fmla="*/ 717893 w 719581"/>
                    <a:gd name="connsiteY0" fmla="*/ 315615 h 483133"/>
                    <a:gd name="connsiteX1" fmla="*/ 716880 w 719581"/>
                    <a:gd name="connsiteY1" fmla="*/ 0 h 483133"/>
                    <a:gd name="connsiteX2" fmla="*/ 77384 w 719581"/>
                    <a:gd name="connsiteY2" fmla="*/ 399972 h 483133"/>
                    <a:gd name="connsiteX3" fmla="*/ 82513 w 719581"/>
                    <a:gd name="connsiteY3" fmla="*/ 474085 h 483133"/>
                    <a:gd name="connsiteX4" fmla="*/ 717893 w 719581"/>
                    <a:gd name="connsiteY4" fmla="*/ 315615 h 483133"/>
                    <a:gd name="connsiteX0" fmla="*/ 717893 w 719581"/>
                    <a:gd name="connsiteY0" fmla="*/ 315615 h 483133"/>
                    <a:gd name="connsiteX1" fmla="*/ 716880 w 719581"/>
                    <a:gd name="connsiteY1" fmla="*/ 0 h 483133"/>
                    <a:gd name="connsiteX2" fmla="*/ 77384 w 719581"/>
                    <a:gd name="connsiteY2" fmla="*/ 399972 h 483133"/>
                    <a:gd name="connsiteX3" fmla="*/ 82513 w 719581"/>
                    <a:gd name="connsiteY3" fmla="*/ 474085 h 483133"/>
                    <a:gd name="connsiteX4" fmla="*/ 717893 w 719581"/>
                    <a:gd name="connsiteY4" fmla="*/ 315615 h 483133"/>
                    <a:gd name="connsiteX0" fmla="*/ 717893 w 719558"/>
                    <a:gd name="connsiteY0" fmla="*/ 323792 h 491310"/>
                    <a:gd name="connsiteX1" fmla="*/ 716759 w 719558"/>
                    <a:gd name="connsiteY1" fmla="*/ 0 h 491310"/>
                    <a:gd name="connsiteX2" fmla="*/ 77384 w 719558"/>
                    <a:gd name="connsiteY2" fmla="*/ 408149 h 491310"/>
                    <a:gd name="connsiteX3" fmla="*/ 82513 w 719558"/>
                    <a:gd name="connsiteY3" fmla="*/ 482262 h 491310"/>
                    <a:gd name="connsiteX4" fmla="*/ 717893 w 719558"/>
                    <a:gd name="connsiteY4" fmla="*/ 323792 h 491310"/>
                    <a:gd name="connsiteX0" fmla="*/ 717893 w 719323"/>
                    <a:gd name="connsiteY0" fmla="*/ 336376 h 503894"/>
                    <a:gd name="connsiteX1" fmla="*/ 715314 w 719323"/>
                    <a:gd name="connsiteY1" fmla="*/ 0 h 503894"/>
                    <a:gd name="connsiteX2" fmla="*/ 77384 w 719323"/>
                    <a:gd name="connsiteY2" fmla="*/ 420733 h 503894"/>
                    <a:gd name="connsiteX3" fmla="*/ 82513 w 719323"/>
                    <a:gd name="connsiteY3" fmla="*/ 494846 h 503894"/>
                    <a:gd name="connsiteX4" fmla="*/ 717893 w 719323"/>
                    <a:gd name="connsiteY4" fmla="*/ 336376 h 503894"/>
                    <a:gd name="connsiteX0" fmla="*/ 717353 w 718858"/>
                    <a:gd name="connsiteY0" fmla="*/ 320196 h 505092"/>
                    <a:gd name="connsiteX1" fmla="*/ 715284 w 718858"/>
                    <a:gd name="connsiteY1" fmla="*/ 0 h 505092"/>
                    <a:gd name="connsiteX2" fmla="*/ 77354 w 718858"/>
                    <a:gd name="connsiteY2" fmla="*/ 420733 h 505092"/>
                    <a:gd name="connsiteX3" fmla="*/ 82483 w 718858"/>
                    <a:gd name="connsiteY3" fmla="*/ 494846 h 505092"/>
                    <a:gd name="connsiteX4" fmla="*/ 717353 w 718858"/>
                    <a:gd name="connsiteY4" fmla="*/ 320196 h 505092"/>
                    <a:gd name="connsiteX0" fmla="*/ 717353 w 717914"/>
                    <a:gd name="connsiteY0" fmla="*/ 322429 h 507325"/>
                    <a:gd name="connsiteX1" fmla="*/ 698970 w 717914"/>
                    <a:gd name="connsiteY1" fmla="*/ 0 h 507325"/>
                    <a:gd name="connsiteX2" fmla="*/ 77354 w 717914"/>
                    <a:gd name="connsiteY2" fmla="*/ 422966 h 507325"/>
                    <a:gd name="connsiteX3" fmla="*/ 82483 w 717914"/>
                    <a:gd name="connsiteY3" fmla="*/ 497079 h 507325"/>
                    <a:gd name="connsiteX4" fmla="*/ 717353 w 717914"/>
                    <a:gd name="connsiteY4" fmla="*/ 322429 h 507325"/>
                    <a:gd name="connsiteX0" fmla="*/ 712033 w 712728"/>
                    <a:gd name="connsiteY0" fmla="*/ 312995 h 508024"/>
                    <a:gd name="connsiteX1" fmla="*/ 698664 w 712728"/>
                    <a:gd name="connsiteY1" fmla="*/ 0 h 508024"/>
                    <a:gd name="connsiteX2" fmla="*/ 77048 w 712728"/>
                    <a:gd name="connsiteY2" fmla="*/ 422966 h 508024"/>
                    <a:gd name="connsiteX3" fmla="*/ 82177 w 712728"/>
                    <a:gd name="connsiteY3" fmla="*/ 497079 h 508024"/>
                    <a:gd name="connsiteX4" fmla="*/ 712033 w 712728"/>
                    <a:gd name="connsiteY4" fmla="*/ 312995 h 508024"/>
                    <a:gd name="connsiteX0" fmla="*/ 714195 w 714828"/>
                    <a:gd name="connsiteY0" fmla="*/ 294565 h 509389"/>
                    <a:gd name="connsiteX1" fmla="*/ 698787 w 714828"/>
                    <a:gd name="connsiteY1" fmla="*/ 0 h 509389"/>
                    <a:gd name="connsiteX2" fmla="*/ 77171 w 714828"/>
                    <a:gd name="connsiteY2" fmla="*/ 422966 h 509389"/>
                    <a:gd name="connsiteX3" fmla="*/ 82300 w 714828"/>
                    <a:gd name="connsiteY3" fmla="*/ 497079 h 509389"/>
                    <a:gd name="connsiteX4" fmla="*/ 714195 w 714828"/>
                    <a:gd name="connsiteY4" fmla="*/ 294565 h 509389"/>
                    <a:gd name="connsiteX0" fmla="*/ 714195 w 714828"/>
                    <a:gd name="connsiteY0" fmla="*/ 294565 h 509389"/>
                    <a:gd name="connsiteX1" fmla="*/ 698787 w 714828"/>
                    <a:gd name="connsiteY1" fmla="*/ 0 h 509389"/>
                    <a:gd name="connsiteX2" fmla="*/ 77171 w 714828"/>
                    <a:gd name="connsiteY2" fmla="*/ 422966 h 509389"/>
                    <a:gd name="connsiteX3" fmla="*/ 82300 w 714828"/>
                    <a:gd name="connsiteY3" fmla="*/ 497079 h 509389"/>
                    <a:gd name="connsiteX4" fmla="*/ 714195 w 714828"/>
                    <a:gd name="connsiteY4" fmla="*/ 294565 h 509389"/>
                    <a:gd name="connsiteX0" fmla="*/ 714195 w 714835"/>
                    <a:gd name="connsiteY0" fmla="*/ 300539 h 515363"/>
                    <a:gd name="connsiteX1" fmla="*/ 699032 w 714835"/>
                    <a:gd name="connsiteY1" fmla="*/ 0 h 515363"/>
                    <a:gd name="connsiteX2" fmla="*/ 77171 w 714835"/>
                    <a:gd name="connsiteY2" fmla="*/ 428940 h 515363"/>
                    <a:gd name="connsiteX3" fmla="*/ 82300 w 714835"/>
                    <a:gd name="connsiteY3" fmla="*/ 503053 h 515363"/>
                    <a:gd name="connsiteX4" fmla="*/ 714195 w 714835"/>
                    <a:gd name="connsiteY4" fmla="*/ 300539 h 515363"/>
                    <a:gd name="connsiteX0" fmla="*/ 714195 w 714831"/>
                    <a:gd name="connsiteY0" fmla="*/ 314460 h 529284"/>
                    <a:gd name="connsiteX1" fmla="*/ 698894 w 714831"/>
                    <a:gd name="connsiteY1" fmla="*/ 0 h 529284"/>
                    <a:gd name="connsiteX2" fmla="*/ 77171 w 714831"/>
                    <a:gd name="connsiteY2" fmla="*/ 442861 h 529284"/>
                    <a:gd name="connsiteX3" fmla="*/ 82300 w 714831"/>
                    <a:gd name="connsiteY3" fmla="*/ 516974 h 529284"/>
                    <a:gd name="connsiteX4" fmla="*/ 714195 w 714831"/>
                    <a:gd name="connsiteY4" fmla="*/ 314460 h 52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31" h="529284">
                      <a:moveTo>
                        <a:pt x="714195" y="314460"/>
                      </a:moveTo>
                      <a:cubicBezTo>
                        <a:pt x="718604" y="209684"/>
                        <a:pt x="698670" y="226498"/>
                        <a:pt x="698894" y="0"/>
                      </a:cubicBezTo>
                      <a:cubicBezTo>
                        <a:pt x="563927" y="74106"/>
                        <a:pt x="183502" y="343798"/>
                        <a:pt x="77171" y="442861"/>
                      </a:cubicBezTo>
                      <a:cubicBezTo>
                        <a:pt x="-29160" y="541924"/>
                        <a:pt x="-23871" y="538374"/>
                        <a:pt x="82300" y="516974"/>
                      </a:cubicBezTo>
                      <a:cubicBezTo>
                        <a:pt x="188471" y="495574"/>
                        <a:pt x="538934" y="375022"/>
                        <a:pt x="714195" y="314460"/>
                      </a:cubicBezTo>
                      <a:close/>
                    </a:path>
                  </a:pathLst>
                </a:custGeom>
                <a:gradFill>
                  <a:gsLst>
                    <a:gs pos="49000">
                      <a:schemeClr val="bg1">
                        <a:alpha val="10000"/>
                      </a:schemeClr>
                    </a:gs>
                    <a:gs pos="64000">
                      <a:schemeClr val="bg1">
                        <a:alpha val="3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5" name="Ryhmä 24">
                <a:extLst>
                  <a:ext uri="{FF2B5EF4-FFF2-40B4-BE49-F238E27FC236}">
                    <a16:creationId xmlns:a16="http://schemas.microsoft.com/office/drawing/2014/main" id="{7D4F7B67-5EB3-32B9-DE7D-B8A064C56FA4}"/>
                  </a:ext>
                </a:extLst>
              </p:cNvPr>
              <p:cNvGrpSpPr/>
              <p:nvPr/>
            </p:nvGrpSpPr>
            <p:grpSpPr>
              <a:xfrm>
                <a:off x="9061747" y="2042501"/>
                <a:ext cx="2320339" cy="4154810"/>
                <a:chOff x="15719397" y="7465094"/>
                <a:chExt cx="2320339" cy="4154810"/>
              </a:xfrm>
            </p:grpSpPr>
            <p:grpSp>
              <p:nvGrpSpPr>
                <p:cNvPr id="710" name="Ryhmä 709">
                  <a:extLst>
                    <a:ext uri="{FF2B5EF4-FFF2-40B4-BE49-F238E27FC236}">
                      <a16:creationId xmlns:a16="http://schemas.microsoft.com/office/drawing/2014/main" id="{EC22AF86-718B-524F-B0DB-9E034095C5A4}"/>
                    </a:ext>
                  </a:extLst>
                </p:cNvPr>
                <p:cNvGrpSpPr/>
                <p:nvPr/>
              </p:nvGrpSpPr>
              <p:grpSpPr>
                <a:xfrm>
                  <a:off x="15733505" y="8920671"/>
                  <a:ext cx="2306231" cy="534960"/>
                  <a:chOff x="10035405" y="281923"/>
                  <a:chExt cx="1945024" cy="451173"/>
                </a:xfrm>
              </p:grpSpPr>
              <p:sp>
                <p:nvSpPr>
                  <p:cNvPr id="711" name="Suorakulmio: Pyöristetyt kulmat 710">
                    <a:extLst>
                      <a:ext uri="{FF2B5EF4-FFF2-40B4-BE49-F238E27FC236}">
                        <a16:creationId xmlns:a16="http://schemas.microsoft.com/office/drawing/2014/main" id="{BC784295-E158-1382-6625-A5AF43A6B598}"/>
                      </a:ext>
                    </a:extLst>
                  </p:cNvPr>
                  <p:cNvSpPr/>
                  <p:nvPr/>
                </p:nvSpPr>
                <p:spPr>
                  <a:xfrm>
                    <a:off x="10035405" y="281923"/>
                    <a:ext cx="194502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12" name="Google Shape;734;p45">
                    <a:extLst>
                      <a:ext uri="{FF2B5EF4-FFF2-40B4-BE49-F238E27FC236}">
                        <a16:creationId xmlns:a16="http://schemas.microsoft.com/office/drawing/2014/main" id="{E62EB8BD-BD63-3E3B-90BC-FF9AEB530401}"/>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Yhteistyö</a:t>
                    </a:r>
                    <a:endParaRPr sz="1600">
                      <a:solidFill>
                        <a:schemeClr val="lt1"/>
                      </a:solidFill>
                    </a:endParaRPr>
                  </a:p>
                </p:txBody>
              </p:sp>
              <p:pic>
                <p:nvPicPr>
                  <p:cNvPr id="713" name="Kuva 712">
                    <a:extLst>
                      <a:ext uri="{FF2B5EF4-FFF2-40B4-BE49-F238E27FC236}">
                        <a16:creationId xmlns:a16="http://schemas.microsoft.com/office/drawing/2014/main" id="{CB69D9B9-D1E9-5DAB-686C-1BDB9CAAC6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9040" y="407471"/>
                    <a:ext cx="242949" cy="200076"/>
                  </a:xfrm>
                  <a:prstGeom prst="rect">
                    <a:avLst/>
                  </a:prstGeom>
                </p:spPr>
              </p:pic>
            </p:grpSp>
            <p:grpSp>
              <p:nvGrpSpPr>
                <p:cNvPr id="714" name="Ryhmä 713">
                  <a:extLst>
                    <a:ext uri="{FF2B5EF4-FFF2-40B4-BE49-F238E27FC236}">
                      <a16:creationId xmlns:a16="http://schemas.microsoft.com/office/drawing/2014/main" id="{7EA8D37C-820B-3B59-1E7C-F175CFBDD342}"/>
                    </a:ext>
                  </a:extLst>
                </p:cNvPr>
                <p:cNvGrpSpPr/>
                <p:nvPr/>
              </p:nvGrpSpPr>
              <p:grpSpPr>
                <a:xfrm>
                  <a:off x="15733505" y="8192716"/>
                  <a:ext cx="2306231" cy="534960"/>
                  <a:chOff x="10035405" y="281923"/>
                  <a:chExt cx="1945024" cy="451173"/>
                </a:xfrm>
              </p:grpSpPr>
              <p:sp>
                <p:nvSpPr>
                  <p:cNvPr id="715" name="Suorakulmio: Pyöristetyt kulmat 714">
                    <a:extLst>
                      <a:ext uri="{FF2B5EF4-FFF2-40B4-BE49-F238E27FC236}">
                        <a16:creationId xmlns:a16="http://schemas.microsoft.com/office/drawing/2014/main" id="{B492E251-C316-254F-1041-60112641C28C}"/>
                      </a:ext>
                    </a:extLst>
                  </p:cNvPr>
                  <p:cNvSpPr/>
                  <p:nvPr/>
                </p:nvSpPr>
                <p:spPr>
                  <a:xfrm>
                    <a:off x="10035405" y="281923"/>
                    <a:ext cx="194502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16" name="Google Shape;734;p45">
                    <a:extLst>
                      <a:ext uri="{FF2B5EF4-FFF2-40B4-BE49-F238E27FC236}">
                        <a16:creationId xmlns:a16="http://schemas.microsoft.com/office/drawing/2014/main" id="{D762ECC3-1337-4E43-D44E-094AEFF89CF9}"/>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Käyttötapaus</a:t>
                    </a:r>
                    <a:endParaRPr sz="1600">
                      <a:solidFill>
                        <a:schemeClr val="lt1"/>
                      </a:solidFill>
                    </a:endParaRPr>
                  </a:p>
                </p:txBody>
              </p:sp>
              <p:sp>
                <p:nvSpPr>
                  <p:cNvPr id="717" name="Vapaamuotoinen: Muoto 716">
                    <a:extLst>
                      <a:ext uri="{FF2B5EF4-FFF2-40B4-BE49-F238E27FC236}">
                        <a16:creationId xmlns:a16="http://schemas.microsoft.com/office/drawing/2014/main" id="{E4D9E48C-ADC1-ACA3-04BE-09677E211411}"/>
                      </a:ext>
                    </a:extLst>
                  </p:cNvPr>
                  <p:cNvSpPr/>
                  <p:nvPr/>
                </p:nvSpPr>
                <p:spPr>
                  <a:xfrm>
                    <a:off x="10227106" y="374801"/>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grpSp>
            <p:grpSp>
              <p:nvGrpSpPr>
                <p:cNvPr id="718" name="Ryhmä 717">
                  <a:extLst>
                    <a:ext uri="{FF2B5EF4-FFF2-40B4-BE49-F238E27FC236}">
                      <a16:creationId xmlns:a16="http://schemas.microsoft.com/office/drawing/2014/main" id="{481B3A02-F34E-6029-0F68-7F7725D16993}"/>
                    </a:ext>
                  </a:extLst>
                </p:cNvPr>
                <p:cNvGrpSpPr/>
                <p:nvPr/>
              </p:nvGrpSpPr>
              <p:grpSpPr>
                <a:xfrm>
                  <a:off x="15719397" y="7465094"/>
                  <a:ext cx="2306231" cy="534960"/>
                  <a:chOff x="9970755" y="281923"/>
                  <a:chExt cx="1945024" cy="451173"/>
                </a:xfrm>
              </p:grpSpPr>
              <p:sp>
                <p:nvSpPr>
                  <p:cNvPr id="719" name="Suorakulmio: Pyöristetyt kulmat 718">
                    <a:extLst>
                      <a:ext uri="{FF2B5EF4-FFF2-40B4-BE49-F238E27FC236}">
                        <a16:creationId xmlns:a16="http://schemas.microsoft.com/office/drawing/2014/main" id="{E250D51D-ABA1-A286-AD3C-F306D2857505}"/>
                      </a:ext>
                    </a:extLst>
                  </p:cNvPr>
                  <p:cNvSpPr/>
                  <p:nvPr/>
                </p:nvSpPr>
                <p:spPr>
                  <a:xfrm>
                    <a:off x="9970755" y="281923"/>
                    <a:ext cx="194502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20" name="Google Shape;734;p45">
                    <a:extLst>
                      <a:ext uri="{FF2B5EF4-FFF2-40B4-BE49-F238E27FC236}">
                        <a16:creationId xmlns:a16="http://schemas.microsoft.com/office/drawing/2014/main" id="{171CC50E-C5F4-1970-5024-203C67CB00E6}"/>
                      </a:ext>
                    </a:extLst>
                  </p:cNvPr>
                  <p:cNvSpPr txBox="1"/>
                  <p:nvPr/>
                </p:nvSpPr>
                <p:spPr>
                  <a:xfrm>
                    <a:off x="10618800" y="428167"/>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Tavoite</a:t>
                    </a:r>
                    <a:endParaRPr sz="1600">
                      <a:solidFill>
                        <a:schemeClr val="lt1"/>
                      </a:solidFill>
                    </a:endParaRPr>
                  </a:p>
                </p:txBody>
              </p:sp>
              <p:sp>
                <p:nvSpPr>
                  <p:cNvPr id="721" name="Vapaamuotoinen: Muoto 720">
                    <a:extLst>
                      <a:ext uri="{FF2B5EF4-FFF2-40B4-BE49-F238E27FC236}">
                        <a16:creationId xmlns:a16="http://schemas.microsoft.com/office/drawing/2014/main" id="{7884D93B-8837-4A45-57BA-DEF5E170ACEF}"/>
                      </a:ext>
                    </a:extLst>
                  </p:cNvPr>
                  <p:cNvSpPr/>
                  <p:nvPr/>
                </p:nvSpPr>
                <p:spPr>
                  <a:xfrm>
                    <a:off x="10246477" y="428980"/>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grpSp>
            <p:grpSp>
              <p:nvGrpSpPr>
                <p:cNvPr id="23" name="Ryhmä 22">
                  <a:extLst>
                    <a:ext uri="{FF2B5EF4-FFF2-40B4-BE49-F238E27FC236}">
                      <a16:creationId xmlns:a16="http://schemas.microsoft.com/office/drawing/2014/main" id="{ABED9FBA-9B7B-47F8-9171-2DA451A75A26}"/>
                    </a:ext>
                  </a:extLst>
                </p:cNvPr>
                <p:cNvGrpSpPr/>
                <p:nvPr/>
              </p:nvGrpSpPr>
              <p:grpSpPr>
                <a:xfrm>
                  <a:off x="15733505" y="9648626"/>
                  <a:ext cx="2306231" cy="534960"/>
                  <a:chOff x="19025345" y="9585521"/>
                  <a:chExt cx="2306231" cy="534960"/>
                </a:xfrm>
              </p:grpSpPr>
              <p:sp>
                <p:nvSpPr>
                  <p:cNvPr id="722" name="Suorakulmio: Pyöristetyt kulmat 721">
                    <a:extLst>
                      <a:ext uri="{FF2B5EF4-FFF2-40B4-BE49-F238E27FC236}">
                        <a16:creationId xmlns:a16="http://schemas.microsoft.com/office/drawing/2014/main" id="{F64F4B84-5664-5B20-F6FD-DD1C464B8383}"/>
                      </a:ext>
                    </a:extLst>
                  </p:cNvPr>
                  <p:cNvSpPr/>
                  <p:nvPr/>
                </p:nvSpPr>
                <p:spPr>
                  <a:xfrm>
                    <a:off x="19025345" y="9585521"/>
                    <a:ext cx="2306231" cy="534960"/>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23" name="Google Shape;734;p45">
                    <a:extLst>
                      <a:ext uri="{FF2B5EF4-FFF2-40B4-BE49-F238E27FC236}">
                        <a16:creationId xmlns:a16="http://schemas.microsoft.com/office/drawing/2014/main" id="{3ABC9202-F7A8-306A-43C3-D04EE0F42DB2}"/>
                      </a:ext>
                    </a:extLst>
                  </p:cNvPr>
                  <p:cNvSpPr txBox="1"/>
                  <p:nvPr/>
                </p:nvSpPr>
                <p:spPr>
                  <a:xfrm>
                    <a:off x="19717081" y="9758924"/>
                    <a:ext cx="1239779" cy="251231"/>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Data</a:t>
                    </a:r>
                    <a:endParaRPr sz="1600">
                      <a:solidFill>
                        <a:schemeClr val="lt1"/>
                      </a:solidFill>
                    </a:endParaRPr>
                  </a:p>
                </p:txBody>
              </p:sp>
              <p:grpSp>
                <p:nvGrpSpPr>
                  <p:cNvPr id="724" name="Kuva 2">
                    <a:extLst>
                      <a:ext uri="{FF2B5EF4-FFF2-40B4-BE49-F238E27FC236}">
                        <a16:creationId xmlns:a16="http://schemas.microsoft.com/office/drawing/2014/main" id="{4F54FE85-1235-CBAD-8AB4-C17EBA238877}"/>
                      </a:ext>
                    </a:extLst>
                  </p:cNvPr>
                  <p:cNvGrpSpPr/>
                  <p:nvPr/>
                </p:nvGrpSpPr>
                <p:grpSpPr>
                  <a:xfrm>
                    <a:off x="19267456" y="9714271"/>
                    <a:ext cx="283967" cy="255434"/>
                    <a:chOff x="13392704" y="2520537"/>
                    <a:chExt cx="178212" cy="160305"/>
                  </a:xfrm>
                </p:grpSpPr>
                <p:sp>
                  <p:nvSpPr>
                    <p:cNvPr id="725" name="Vapaamuotoinen: Muoto 724">
                      <a:extLst>
                        <a:ext uri="{FF2B5EF4-FFF2-40B4-BE49-F238E27FC236}">
                          <a16:creationId xmlns:a16="http://schemas.microsoft.com/office/drawing/2014/main" id="{60E80F97-CC2D-007B-417B-5A74297E34E6}"/>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solidFill>
                        <a:schemeClr val="tx1"/>
                      </a:solidFill>
                      <a:prstDash val="solid"/>
                      <a:miter/>
                    </a:ln>
                  </p:spPr>
                  <p:txBody>
                    <a:bodyPr rtlCol="0" anchor="ctr"/>
                    <a:lstStyle/>
                    <a:p>
                      <a:endParaRPr lang="fi-FI"/>
                    </a:p>
                  </p:txBody>
                </p:sp>
                <p:sp>
                  <p:nvSpPr>
                    <p:cNvPr id="726" name="Vapaamuotoinen: Muoto 725">
                      <a:extLst>
                        <a:ext uri="{FF2B5EF4-FFF2-40B4-BE49-F238E27FC236}">
                          <a16:creationId xmlns:a16="http://schemas.microsoft.com/office/drawing/2014/main" id="{EAC45DCD-0CE6-C454-6397-5548AC11B6A4}"/>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grpSp>
            </p:grpSp>
            <p:grpSp>
              <p:nvGrpSpPr>
                <p:cNvPr id="24" name="Ryhmä 23">
                  <a:extLst>
                    <a:ext uri="{FF2B5EF4-FFF2-40B4-BE49-F238E27FC236}">
                      <a16:creationId xmlns:a16="http://schemas.microsoft.com/office/drawing/2014/main" id="{D8630ED1-FCCC-1C55-83ED-3869A38E0D39}"/>
                    </a:ext>
                  </a:extLst>
                </p:cNvPr>
                <p:cNvGrpSpPr/>
                <p:nvPr/>
              </p:nvGrpSpPr>
              <p:grpSpPr>
                <a:xfrm>
                  <a:off x="15733505" y="10376581"/>
                  <a:ext cx="2306231" cy="534960"/>
                  <a:chOff x="19032126" y="10303696"/>
                  <a:chExt cx="2306231" cy="534960"/>
                </a:xfrm>
              </p:grpSpPr>
              <p:sp>
                <p:nvSpPr>
                  <p:cNvPr id="727" name="Suorakulmio: Pyöristetyt kulmat 726">
                    <a:extLst>
                      <a:ext uri="{FF2B5EF4-FFF2-40B4-BE49-F238E27FC236}">
                        <a16:creationId xmlns:a16="http://schemas.microsoft.com/office/drawing/2014/main" id="{E1235616-7D58-1101-BF82-851894BD99FE}"/>
                      </a:ext>
                    </a:extLst>
                  </p:cNvPr>
                  <p:cNvSpPr/>
                  <p:nvPr/>
                </p:nvSpPr>
                <p:spPr>
                  <a:xfrm>
                    <a:off x="19032126" y="10303696"/>
                    <a:ext cx="2306231" cy="534960"/>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28" name="Google Shape;734;p45">
                    <a:extLst>
                      <a:ext uri="{FF2B5EF4-FFF2-40B4-BE49-F238E27FC236}">
                        <a16:creationId xmlns:a16="http://schemas.microsoft.com/office/drawing/2014/main" id="{68AD9377-530D-1B7F-A592-E9E8CB6EAFB9}"/>
                      </a:ext>
                    </a:extLst>
                  </p:cNvPr>
                  <p:cNvSpPr txBox="1"/>
                  <p:nvPr/>
                </p:nvSpPr>
                <p:spPr>
                  <a:xfrm>
                    <a:off x="19723862" y="10477099"/>
                    <a:ext cx="1513763" cy="251231"/>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Teknologia</a:t>
                    </a:r>
                    <a:endParaRPr sz="1600">
                      <a:solidFill>
                        <a:schemeClr val="lt1"/>
                      </a:solidFill>
                    </a:endParaRPr>
                  </a:p>
                </p:txBody>
              </p:sp>
              <p:sp>
                <p:nvSpPr>
                  <p:cNvPr id="729" name="Vapaamuotoinen: Muoto 728">
                    <a:extLst>
                      <a:ext uri="{FF2B5EF4-FFF2-40B4-BE49-F238E27FC236}">
                        <a16:creationId xmlns:a16="http://schemas.microsoft.com/office/drawing/2014/main" id="{79BEFFBF-CEF2-3A76-9683-2DA09A07B5D2}"/>
                      </a:ext>
                    </a:extLst>
                  </p:cNvPr>
                  <p:cNvSpPr/>
                  <p:nvPr/>
                </p:nvSpPr>
                <p:spPr>
                  <a:xfrm>
                    <a:off x="19309934" y="10442591"/>
                    <a:ext cx="251278" cy="251231"/>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grpSp>
            <p:grpSp>
              <p:nvGrpSpPr>
                <p:cNvPr id="19" name="Ryhmä 18">
                  <a:extLst>
                    <a:ext uri="{FF2B5EF4-FFF2-40B4-BE49-F238E27FC236}">
                      <a16:creationId xmlns:a16="http://schemas.microsoft.com/office/drawing/2014/main" id="{8B0857D6-C948-DA30-2883-C0BF1D43C45A}"/>
                    </a:ext>
                  </a:extLst>
                </p:cNvPr>
                <p:cNvGrpSpPr/>
                <p:nvPr/>
              </p:nvGrpSpPr>
              <p:grpSpPr>
                <a:xfrm>
                  <a:off x="15733505" y="11084944"/>
                  <a:ext cx="2306231" cy="534960"/>
                  <a:chOff x="21085151" y="5415423"/>
                  <a:chExt cx="2306231" cy="534960"/>
                </a:xfrm>
              </p:grpSpPr>
              <p:sp>
                <p:nvSpPr>
                  <p:cNvPr id="10" name="Suorakulmio: Pyöristetyt kulmat 9">
                    <a:extLst>
                      <a:ext uri="{FF2B5EF4-FFF2-40B4-BE49-F238E27FC236}">
                        <a16:creationId xmlns:a16="http://schemas.microsoft.com/office/drawing/2014/main" id="{B02DBA27-3333-A09D-DCD4-59A073D11D94}"/>
                      </a:ext>
                    </a:extLst>
                  </p:cNvPr>
                  <p:cNvSpPr/>
                  <p:nvPr/>
                </p:nvSpPr>
                <p:spPr>
                  <a:xfrm>
                    <a:off x="21085151" y="5415423"/>
                    <a:ext cx="2306231" cy="534960"/>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1" name="Google Shape;734;p45">
                    <a:extLst>
                      <a:ext uri="{FF2B5EF4-FFF2-40B4-BE49-F238E27FC236}">
                        <a16:creationId xmlns:a16="http://schemas.microsoft.com/office/drawing/2014/main" id="{6867E807-9B87-9603-4721-F934DB4D9703}"/>
                      </a:ext>
                    </a:extLst>
                  </p:cNvPr>
                  <p:cNvSpPr txBox="1"/>
                  <p:nvPr/>
                </p:nvSpPr>
                <p:spPr>
                  <a:xfrm>
                    <a:off x="21776887" y="5588826"/>
                    <a:ext cx="1513763" cy="251231"/>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Sääntely</a:t>
                    </a:r>
                    <a:endParaRPr sz="1600">
                      <a:solidFill>
                        <a:schemeClr val="lt1"/>
                      </a:solidFill>
                    </a:endParaRPr>
                  </a:p>
                </p:txBody>
              </p:sp>
              <p:pic>
                <p:nvPicPr>
                  <p:cNvPr id="18" name="Kuva 17">
                    <a:extLst>
                      <a:ext uri="{FF2B5EF4-FFF2-40B4-BE49-F238E27FC236}">
                        <a16:creationId xmlns:a16="http://schemas.microsoft.com/office/drawing/2014/main" id="{3E8FC603-DBBB-BA3C-AD45-474FBDE930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81428" y="5533654"/>
                    <a:ext cx="221385" cy="243524"/>
                  </a:xfrm>
                  <a:prstGeom prst="rect">
                    <a:avLst/>
                  </a:prstGeom>
                </p:spPr>
              </p:pic>
            </p:grpSp>
          </p:grpSp>
        </p:grpSp>
        <p:sp>
          <p:nvSpPr>
            <p:cNvPr id="674" name="Vapaamuotoinen: Muoto 673">
              <a:extLst>
                <a:ext uri="{FF2B5EF4-FFF2-40B4-BE49-F238E27FC236}">
                  <a16:creationId xmlns:a16="http://schemas.microsoft.com/office/drawing/2014/main" id="{6D09651E-B502-CD88-0E24-58B7380D12C2}"/>
                </a:ext>
                <a:ext uri="{C183D7F6-B498-43B3-948B-1728B52AA6E4}">
                  <adec:decorative xmlns:adec="http://schemas.microsoft.com/office/drawing/2017/decorative" val="1"/>
                </a:ext>
              </a:extLst>
            </p:cNvPr>
            <p:cNvSpPr/>
            <p:nvPr/>
          </p:nvSpPr>
          <p:spPr>
            <a:xfrm rot="21412868">
              <a:off x="-489881" y="1884949"/>
              <a:ext cx="13985212" cy="5641450"/>
            </a:xfrm>
            <a:custGeom>
              <a:avLst/>
              <a:gdLst>
                <a:gd name="connsiteX0" fmla="*/ 176011 w 14640829"/>
                <a:gd name="connsiteY0" fmla="*/ 3185340 h 5894545"/>
                <a:gd name="connsiteX1" fmla="*/ 1619952 w 14640829"/>
                <a:gd name="connsiteY1" fmla="*/ 2984658 h 5894545"/>
                <a:gd name="connsiteX2" fmla="*/ 2377204 w 14640829"/>
                <a:gd name="connsiteY2" fmla="*/ 2702853 h 5894545"/>
                <a:gd name="connsiteX3" fmla="*/ 3143843 w 14640829"/>
                <a:gd name="connsiteY3" fmla="*/ 2425888 h 5894545"/>
                <a:gd name="connsiteX4" fmla="*/ 3693665 w 14640829"/>
                <a:gd name="connsiteY4" fmla="*/ 2637426 h 5894545"/>
                <a:gd name="connsiteX5" fmla="*/ 3891560 w 14640829"/>
                <a:gd name="connsiteY5" fmla="*/ 2983045 h 5894545"/>
                <a:gd name="connsiteX6" fmla="*/ 3457776 w 14640829"/>
                <a:gd name="connsiteY6" fmla="*/ 3005489 h 5894545"/>
                <a:gd name="connsiteX7" fmla="*/ 3404672 w 14640829"/>
                <a:gd name="connsiteY7" fmla="*/ 2641827 h 5894545"/>
                <a:gd name="connsiteX8" fmla="*/ 3543740 w 14640829"/>
                <a:gd name="connsiteY8" fmla="*/ 2482660 h 5894545"/>
                <a:gd name="connsiteX9" fmla="*/ 4273266 w 14640829"/>
                <a:gd name="connsiteY9" fmla="*/ 2384666 h 5894545"/>
                <a:gd name="connsiteX10" fmla="*/ 4421137 w 14640829"/>
                <a:gd name="connsiteY10" fmla="*/ 2126479 h 5894545"/>
                <a:gd name="connsiteX11" fmla="*/ 4187155 w 14640829"/>
                <a:gd name="connsiteY11" fmla="*/ 1802718 h 5894545"/>
                <a:gd name="connsiteX12" fmla="*/ 4096936 w 14640829"/>
                <a:gd name="connsiteY12" fmla="*/ 2110196 h 5894545"/>
                <a:gd name="connsiteX13" fmla="*/ 4771890 w 14640829"/>
                <a:gd name="connsiteY13" fmla="*/ 2786470 h 5894545"/>
                <a:gd name="connsiteX14" fmla="*/ 5531195 w 14640829"/>
                <a:gd name="connsiteY14" fmla="*/ 3414481 h 5894545"/>
                <a:gd name="connsiteX15" fmla="*/ 5390072 w 14640829"/>
                <a:gd name="connsiteY15" fmla="*/ 4801651 h 5894545"/>
                <a:gd name="connsiteX16" fmla="*/ 4466906 w 14640829"/>
                <a:gd name="connsiteY16" fmla="*/ 4109240 h 5894545"/>
                <a:gd name="connsiteX17" fmla="*/ 5378043 w 14640829"/>
                <a:gd name="connsiteY17" fmla="*/ 4448257 h 5894545"/>
                <a:gd name="connsiteX18" fmla="*/ 4796829 w 14640829"/>
                <a:gd name="connsiteY18" fmla="*/ 3983814 h 5894545"/>
                <a:gd name="connsiteX19" fmla="*/ 5348411 w 14640829"/>
                <a:gd name="connsiteY19" fmla="*/ 3624552 h 5894545"/>
                <a:gd name="connsiteX20" fmla="*/ 6076762 w 14640829"/>
                <a:gd name="connsiteY20" fmla="*/ 4391632 h 5894545"/>
                <a:gd name="connsiteX21" fmla="*/ 5173987 w 14640829"/>
                <a:gd name="connsiteY21" fmla="*/ 3429591 h 5894545"/>
                <a:gd name="connsiteX22" fmla="*/ 6141603 w 14640829"/>
                <a:gd name="connsiteY22" fmla="*/ 2153471 h 5894545"/>
                <a:gd name="connsiteX23" fmla="*/ 6803354 w 14640829"/>
                <a:gd name="connsiteY23" fmla="*/ 1477784 h 5894545"/>
                <a:gd name="connsiteX24" fmla="*/ 6230502 w 14640829"/>
                <a:gd name="connsiteY24" fmla="*/ 1178374 h 5894545"/>
                <a:gd name="connsiteX25" fmla="*/ 5914809 w 14640829"/>
                <a:gd name="connsiteY25" fmla="*/ 1662329 h 5894545"/>
                <a:gd name="connsiteX26" fmla="*/ 6743502 w 14640829"/>
                <a:gd name="connsiteY26" fmla="*/ 3111991 h 5894545"/>
                <a:gd name="connsiteX27" fmla="*/ 6135735 w 14640829"/>
                <a:gd name="connsiteY27" fmla="*/ 2968081 h 5894545"/>
                <a:gd name="connsiteX28" fmla="*/ 5852609 w 14640829"/>
                <a:gd name="connsiteY28" fmla="*/ 2774587 h 5894545"/>
                <a:gd name="connsiteX29" fmla="*/ 5778673 w 14640829"/>
                <a:gd name="connsiteY29" fmla="*/ 2363982 h 5894545"/>
                <a:gd name="connsiteX30" fmla="*/ 5521367 w 14640829"/>
                <a:gd name="connsiteY30" fmla="*/ 2026725 h 5894545"/>
                <a:gd name="connsiteX31" fmla="*/ 5091544 w 14640829"/>
                <a:gd name="connsiteY31" fmla="*/ 2389801 h 5894545"/>
                <a:gd name="connsiteX32" fmla="*/ 5550266 w 14640829"/>
                <a:gd name="connsiteY32" fmla="*/ 2817276 h 5894545"/>
                <a:gd name="connsiteX33" fmla="*/ 6892986 w 14640829"/>
                <a:gd name="connsiteY33" fmla="*/ 3490911 h 5894545"/>
                <a:gd name="connsiteX34" fmla="*/ 7814245 w 14640829"/>
                <a:gd name="connsiteY34" fmla="*/ 4462486 h 5894545"/>
                <a:gd name="connsiteX35" fmla="*/ 7583197 w 14640829"/>
                <a:gd name="connsiteY35" fmla="*/ 4792995 h 5894545"/>
                <a:gd name="connsiteX36" fmla="*/ 6879050 w 14640829"/>
                <a:gd name="connsiteY36" fmla="*/ 4618279 h 5894545"/>
                <a:gd name="connsiteX37" fmla="*/ 7971505 w 14640829"/>
                <a:gd name="connsiteY37" fmla="*/ 2359434 h 5894545"/>
                <a:gd name="connsiteX38" fmla="*/ 8012580 w 14640829"/>
                <a:gd name="connsiteY38" fmla="*/ 892168 h 5894545"/>
                <a:gd name="connsiteX39" fmla="*/ 8820295 w 14640829"/>
                <a:gd name="connsiteY39" fmla="*/ 2130587 h 5894545"/>
                <a:gd name="connsiteX40" fmla="*/ 8561228 w 14640829"/>
                <a:gd name="connsiteY40" fmla="*/ 3460104 h 5894545"/>
                <a:gd name="connsiteX41" fmla="*/ 9639893 w 14640829"/>
                <a:gd name="connsiteY41" fmla="*/ 4744732 h 5894545"/>
                <a:gd name="connsiteX42" fmla="*/ 9792018 w 14640829"/>
                <a:gd name="connsiteY42" fmla="*/ 3081478 h 5894545"/>
                <a:gd name="connsiteX43" fmla="*/ 11374882 w 14640829"/>
                <a:gd name="connsiteY43" fmla="*/ 2348579 h 5894545"/>
                <a:gd name="connsiteX44" fmla="*/ 9467670 w 14640829"/>
                <a:gd name="connsiteY44" fmla="*/ 2139095 h 5894545"/>
                <a:gd name="connsiteX45" fmla="*/ 11352144 w 14640829"/>
                <a:gd name="connsiteY45" fmla="*/ 41617 h 5894545"/>
                <a:gd name="connsiteX46" fmla="*/ 13505073 w 14640829"/>
                <a:gd name="connsiteY46" fmla="*/ 2338457 h 5894545"/>
                <a:gd name="connsiteX47" fmla="*/ 13290308 w 14640829"/>
                <a:gd name="connsiteY47" fmla="*/ 4212661 h 5894545"/>
                <a:gd name="connsiteX48" fmla="*/ 13574754 w 14640829"/>
                <a:gd name="connsiteY48" fmla="*/ 5597043 h 5894545"/>
                <a:gd name="connsiteX49" fmla="*/ 14065162 w 14640829"/>
                <a:gd name="connsiteY49" fmla="*/ 4822482 h 5894545"/>
                <a:gd name="connsiteX50" fmla="*/ 14363252 w 14640829"/>
                <a:gd name="connsiteY50" fmla="*/ 3765674 h 5894545"/>
                <a:gd name="connsiteX51" fmla="*/ 11590233 w 14640829"/>
                <a:gd name="connsiteY51" fmla="*/ 5894546 h 5894545"/>
                <a:gd name="connsiteX0" fmla="*/ 176011 w 14640829"/>
                <a:gd name="connsiteY0" fmla="*/ 3185340 h 6380015"/>
                <a:gd name="connsiteX1" fmla="*/ 1619952 w 14640829"/>
                <a:gd name="connsiteY1" fmla="*/ 2984658 h 6380015"/>
                <a:gd name="connsiteX2" fmla="*/ 2377204 w 14640829"/>
                <a:gd name="connsiteY2" fmla="*/ 2702853 h 6380015"/>
                <a:gd name="connsiteX3" fmla="*/ 3143843 w 14640829"/>
                <a:gd name="connsiteY3" fmla="*/ 2425888 h 6380015"/>
                <a:gd name="connsiteX4" fmla="*/ 3693665 w 14640829"/>
                <a:gd name="connsiteY4" fmla="*/ 2637426 h 6380015"/>
                <a:gd name="connsiteX5" fmla="*/ 3891560 w 14640829"/>
                <a:gd name="connsiteY5" fmla="*/ 2983045 h 6380015"/>
                <a:gd name="connsiteX6" fmla="*/ 3457776 w 14640829"/>
                <a:gd name="connsiteY6" fmla="*/ 3005489 h 6380015"/>
                <a:gd name="connsiteX7" fmla="*/ 3404672 w 14640829"/>
                <a:gd name="connsiteY7" fmla="*/ 2641827 h 6380015"/>
                <a:gd name="connsiteX8" fmla="*/ 3543740 w 14640829"/>
                <a:gd name="connsiteY8" fmla="*/ 2482660 h 6380015"/>
                <a:gd name="connsiteX9" fmla="*/ 4273266 w 14640829"/>
                <a:gd name="connsiteY9" fmla="*/ 2384666 h 6380015"/>
                <a:gd name="connsiteX10" fmla="*/ 4421137 w 14640829"/>
                <a:gd name="connsiteY10" fmla="*/ 2126479 h 6380015"/>
                <a:gd name="connsiteX11" fmla="*/ 4187155 w 14640829"/>
                <a:gd name="connsiteY11" fmla="*/ 1802718 h 6380015"/>
                <a:gd name="connsiteX12" fmla="*/ 4096936 w 14640829"/>
                <a:gd name="connsiteY12" fmla="*/ 2110196 h 6380015"/>
                <a:gd name="connsiteX13" fmla="*/ 4771890 w 14640829"/>
                <a:gd name="connsiteY13" fmla="*/ 2786470 h 6380015"/>
                <a:gd name="connsiteX14" fmla="*/ 5531195 w 14640829"/>
                <a:gd name="connsiteY14" fmla="*/ 3414481 h 6380015"/>
                <a:gd name="connsiteX15" fmla="*/ 5390072 w 14640829"/>
                <a:gd name="connsiteY15" fmla="*/ 4801651 h 6380015"/>
                <a:gd name="connsiteX16" fmla="*/ 4466906 w 14640829"/>
                <a:gd name="connsiteY16" fmla="*/ 4109240 h 6380015"/>
                <a:gd name="connsiteX17" fmla="*/ 5378043 w 14640829"/>
                <a:gd name="connsiteY17" fmla="*/ 4448257 h 6380015"/>
                <a:gd name="connsiteX18" fmla="*/ 4796829 w 14640829"/>
                <a:gd name="connsiteY18" fmla="*/ 3983814 h 6380015"/>
                <a:gd name="connsiteX19" fmla="*/ 5348411 w 14640829"/>
                <a:gd name="connsiteY19" fmla="*/ 3624552 h 6380015"/>
                <a:gd name="connsiteX20" fmla="*/ 6076762 w 14640829"/>
                <a:gd name="connsiteY20" fmla="*/ 4391632 h 6380015"/>
                <a:gd name="connsiteX21" fmla="*/ 5173987 w 14640829"/>
                <a:gd name="connsiteY21" fmla="*/ 3429591 h 6380015"/>
                <a:gd name="connsiteX22" fmla="*/ 6141603 w 14640829"/>
                <a:gd name="connsiteY22" fmla="*/ 2153471 h 6380015"/>
                <a:gd name="connsiteX23" fmla="*/ 6803354 w 14640829"/>
                <a:gd name="connsiteY23" fmla="*/ 1477784 h 6380015"/>
                <a:gd name="connsiteX24" fmla="*/ 6230502 w 14640829"/>
                <a:gd name="connsiteY24" fmla="*/ 1178374 h 6380015"/>
                <a:gd name="connsiteX25" fmla="*/ 5914809 w 14640829"/>
                <a:gd name="connsiteY25" fmla="*/ 1662329 h 6380015"/>
                <a:gd name="connsiteX26" fmla="*/ 6743502 w 14640829"/>
                <a:gd name="connsiteY26" fmla="*/ 3111991 h 6380015"/>
                <a:gd name="connsiteX27" fmla="*/ 6135735 w 14640829"/>
                <a:gd name="connsiteY27" fmla="*/ 2968081 h 6380015"/>
                <a:gd name="connsiteX28" fmla="*/ 5852609 w 14640829"/>
                <a:gd name="connsiteY28" fmla="*/ 2774587 h 6380015"/>
                <a:gd name="connsiteX29" fmla="*/ 5778673 w 14640829"/>
                <a:gd name="connsiteY29" fmla="*/ 2363982 h 6380015"/>
                <a:gd name="connsiteX30" fmla="*/ 5521367 w 14640829"/>
                <a:gd name="connsiteY30" fmla="*/ 2026725 h 6380015"/>
                <a:gd name="connsiteX31" fmla="*/ 5091544 w 14640829"/>
                <a:gd name="connsiteY31" fmla="*/ 2389801 h 6380015"/>
                <a:gd name="connsiteX32" fmla="*/ 5550266 w 14640829"/>
                <a:gd name="connsiteY32" fmla="*/ 2817276 h 6380015"/>
                <a:gd name="connsiteX33" fmla="*/ 6892986 w 14640829"/>
                <a:gd name="connsiteY33" fmla="*/ 3490911 h 6380015"/>
                <a:gd name="connsiteX34" fmla="*/ 7814245 w 14640829"/>
                <a:gd name="connsiteY34" fmla="*/ 4462486 h 6380015"/>
                <a:gd name="connsiteX35" fmla="*/ 7583197 w 14640829"/>
                <a:gd name="connsiteY35" fmla="*/ 4792995 h 6380015"/>
                <a:gd name="connsiteX36" fmla="*/ 6879050 w 14640829"/>
                <a:gd name="connsiteY36" fmla="*/ 4618279 h 6380015"/>
                <a:gd name="connsiteX37" fmla="*/ 7971505 w 14640829"/>
                <a:gd name="connsiteY37" fmla="*/ 2359434 h 6380015"/>
                <a:gd name="connsiteX38" fmla="*/ 8012580 w 14640829"/>
                <a:gd name="connsiteY38" fmla="*/ 892168 h 6380015"/>
                <a:gd name="connsiteX39" fmla="*/ 8820295 w 14640829"/>
                <a:gd name="connsiteY39" fmla="*/ 2130587 h 6380015"/>
                <a:gd name="connsiteX40" fmla="*/ 8561228 w 14640829"/>
                <a:gd name="connsiteY40" fmla="*/ 3460104 h 6380015"/>
                <a:gd name="connsiteX41" fmla="*/ 9639893 w 14640829"/>
                <a:gd name="connsiteY41" fmla="*/ 4744732 h 6380015"/>
                <a:gd name="connsiteX42" fmla="*/ 9792018 w 14640829"/>
                <a:gd name="connsiteY42" fmla="*/ 3081478 h 6380015"/>
                <a:gd name="connsiteX43" fmla="*/ 11374882 w 14640829"/>
                <a:gd name="connsiteY43" fmla="*/ 2348579 h 6380015"/>
                <a:gd name="connsiteX44" fmla="*/ 9467670 w 14640829"/>
                <a:gd name="connsiteY44" fmla="*/ 2139095 h 6380015"/>
                <a:gd name="connsiteX45" fmla="*/ 11352144 w 14640829"/>
                <a:gd name="connsiteY45" fmla="*/ 41617 h 6380015"/>
                <a:gd name="connsiteX46" fmla="*/ 13505073 w 14640829"/>
                <a:gd name="connsiteY46" fmla="*/ 2338457 h 6380015"/>
                <a:gd name="connsiteX47" fmla="*/ 13290308 w 14640829"/>
                <a:gd name="connsiteY47" fmla="*/ 4212661 h 6380015"/>
                <a:gd name="connsiteX48" fmla="*/ 13574754 w 14640829"/>
                <a:gd name="connsiteY48" fmla="*/ 5597043 h 6380015"/>
                <a:gd name="connsiteX49" fmla="*/ 14065162 w 14640829"/>
                <a:gd name="connsiteY49" fmla="*/ 4822482 h 6380015"/>
                <a:gd name="connsiteX50" fmla="*/ 14363252 w 14640829"/>
                <a:gd name="connsiteY50" fmla="*/ 3765674 h 6380015"/>
                <a:gd name="connsiteX51" fmla="*/ 12757428 w 14640829"/>
                <a:gd name="connsiteY51" fmla="*/ 6380016 h 6380015"/>
                <a:gd name="connsiteX0" fmla="*/ 176011 w 14640829"/>
                <a:gd name="connsiteY0" fmla="*/ 3179367 h 6374043"/>
                <a:gd name="connsiteX1" fmla="*/ 1619952 w 14640829"/>
                <a:gd name="connsiteY1" fmla="*/ 2978685 h 6374043"/>
                <a:gd name="connsiteX2" fmla="*/ 2377204 w 14640829"/>
                <a:gd name="connsiteY2" fmla="*/ 2696880 h 6374043"/>
                <a:gd name="connsiteX3" fmla="*/ 3143843 w 14640829"/>
                <a:gd name="connsiteY3" fmla="*/ 2419915 h 6374043"/>
                <a:gd name="connsiteX4" fmla="*/ 3693665 w 14640829"/>
                <a:gd name="connsiteY4" fmla="*/ 2631453 h 6374043"/>
                <a:gd name="connsiteX5" fmla="*/ 3891560 w 14640829"/>
                <a:gd name="connsiteY5" fmla="*/ 2977072 h 6374043"/>
                <a:gd name="connsiteX6" fmla="*/ 3457776 w 14640829"/>
                <a:gd name="connsiteY6" fmla="*/ 2999516 h 6374043"/>
                <a:gd name="connsiteX7" fmla="*/ 3404672 w 14640829"/>
                <a:gd name="connsiteY7" fmla="*/ 2635854 h 6374043"/>
                <a:gd name="connsiteX8" fmla="*/ 3543740 w 14640829"/>
                <a:gd name="connsiteY8" fmla="*/ 2476687 h 6374043"/>
                <a:gd name="connsiteX9" fmla="*/ 4273266 w 14640829"/>
                <a:gd name="connsiteY9" fmla="*/ 2378693 h 6374043"/>
                <a:gd name="connsiteX10" fmla="*/ 4421137 w 14640829"/>
                <a:gd name="connsiteY10" fmla="*/ 2120506 h 6374043"/>
                <a:gd name="connsiteX11" fmla="*/ 4187155 w 14640829"/>
                <a:gd name="connsiteY11" fmla="*/ 1796745 h 6374043"/>
                <a:gd name="connsiteX12" fmla="*/ 4096936 w 14640829"/>
                <a:gd name="connsiteY12" fmla="*/ 2104223 h 6374043"/>
                <a:gd name="connsiteX13" fmla="*/ 4771890 w 14640829"/>
                <a:gd name="connsiteY13" fmla="*/ 2780497 h 6374043"/>
                <a:gd name="connsiteX14" fmla="*/ 5531195 w 14640829"/>
                <a:gd name="connsiteY14" fmla="*/ 3408508 h 6374043"/>
                <a:gd name="connsiteX15" fmla="*/ 5390072 w 14640829"/>
                <a:gd name="connsiteY15" fmla="*/ 4795678 h 6374043"/>
                <a:gd name="connsiteX16" fmla="*/ 4466906 w 14640829"/>
                <a:gd name="connsiteY16" fmla="*/ 4103267 h 6374043"/>
                <a:gd name="connsiteX17" fmla="*/ 5378043 w 14640829"/>
                <a:gd name="connsiteY17" fmla="*/ 4442284 h 6374043"/>
                <a:gd name="connsiteX18" fmla="*/ 4796829 w 14640829"/>
                <a:gd name="connsiteY18" fmla="*/ 3977841 h 6374043"/>
                <a:gd name="connsiteX19" fmla="*/ 5348411 w 14640829"/>
                <a:gd name="connsiteY19" fmla="*/ 3618579 h 6374043"/>
                <a:gd name="connsiteX20" fmla="*/ 6076762 w 14640829"/>
                <a:gd name="connsiteY20" fmla="*/ 4385659 h 6374043"/>
                <a:gd name="connsiteX21" fmla="*/ 5173987 w 14640829"/>
                <a:gd name="connsiteY21" fmla="*/ 3423618 h 6374043"/>
                <a:gd name="connsiteX22" fmla="*/ 6141603 w 14640829"/>
                <a:gd name="connsiteY22" fmla="*/ 2147498 h 6374043"/>
                <a:gd name="connsiteX23" fmla="*/ 6803354 w 14640829"/>
                <a:gd name="connsiteY23" fmla="*/ 1471811 h 6374043"/>
                <a:gd name="connsiteX24" fmla="*/ 6230502 w 14640829"/>
                <a:gd name="connsiteY24" fmla="*/ 1172401 h 6374043"/>
                <a:gd name="connsiteX25" fmla="*/ 5914809 w 14640829"/>
                <a:gd name="connsiteY25" fmla="*/ 1656356 h 6374043"/>
                <a:gd name="connsiteX26" fmla="*/ 6743502 w 14640829"/>
                <a:gd name="connsiteY26" fmla="*/ 3106018 h 6374043"/>
                <a:gd name="connsiteX27" fmla="*/ 6135735 w 14640829"/>
                <a:gd name="connsiteY27" fmla="*/ 2962108 h 6374043"/>
                <a:gd name="connsiteX28" fmla="*/ 5852609 w 14640829"/>
                <a:gd name="connsiteY28" fmla="*/ 2768614 h 6374043"/>
                <a:gd name="connsiteX29" fmla="*/ 5778673 w 14640829"/>
                <a:gd name="connsiteY29" fmla="*/ 2358009 h 6374043"/>
                <a:gd name="connsiteX30" fmla="*/ 5521367 w 14640829"/>
                <a:gd name="connsiteY30" fmla="*/ 2020752 h 6374043"/>
                <a:gd name="connsiteX31" fmla="*/ 5091544 w 14640829"/>
                <a:gd name="connsiteY31" fmla="*/ 2383828 h 6374043"/>
                <a:gd name="connsiteX32" fmla="*/ 5550266 w 14640829"/>
                <a:gd name="connsiteY32" fmla="*/ 2811303 h 6374043"/>
                <a:gd name="connsiteX33" fmla="*/ 6892986 w 14640829"/>
                <a:gd name="connsiteY33" fmla="*/ 3484938 h 6374043"/>
                <a:gd name="connsiteX34" fmla="*/ 7814245 w 14640829"/>
                <a:gd name="connsiteY34" fmla="*/ 4456513 h 6374043"/>
                <a:gd name="connsiteX35" fmla="*/ 7583197 w 14640829"/>
                <a:gd name="connsiteY35" fmla="*/ 4787022 h 6374043"/>
                <a:gd name="connsiteX36" fmla="*/ 6879050 w 14640829"/>
                <a:gd name="connsiteY36" fmla="*/ 4612306 h 6374043"/>
                <a:gd name="connsiteX37" fmla="*/ 7971505 w 14640829"/>
                <a:gd name="connsiteY37" fmla="*/ 2353461 h 6374043"/>
                <a:gd name="connsiteX38" fmla="*/ 8012580 w 14640829"/>
                <a:gd name="connsiteY38" fmla="*/ 886195 h 6374043"/>
                <a:gd name="connsiteX39" fmla="*/ 8820295 w 14640829"/>
                <a:gd name="connsiteY39" fmla="*/ 2124614 h 6374043"/>
                <a:gd name="connsiteX40" fmla="*/ 8561228 w 14640829"/>
                <a:gd name="connsiteY40" fmla="*/ 3454131 h 6374043"/>
                <a:gd name="connsiteX41" fmla="*/ 9639893 w 14640829"/>
                <a:gd name="connsiteY41" fmla="*/ 4738759 h 6374043"/>
                <a:gd name="connsiteX42" fmla="*/ 9792018 w 14640829"/>
                <a:gd name="connsiteY42" fmla="*/ 3075505 h 6374043"/>
                <a:gd name="connsiteX43" fmla="*/ 11374882 w 14640829"/>
                <a:gd name="connsiteY43" fmla="*/ 2342606 h 6374043"/>
                <a:gd name="connsiteX44" fmla="*/ 9467670 w 14640829"/>
                <a:gd name="connsiteY44" fmla="*/ 2133122 h 6374043"/>
                <a:gd name="connsiteX45" fmla="*/ 11352144 w 14640829"/>
                <a:gd name="connsiteY45" fmla="*/ 35644 h 6374043"/>
                <a:gd name="connsiteX46" fmla="*/ 13505073 w 14640829"/>
                <a:gd name="connsiteY46" fmla="*/ 2332484 h 6374043"/>
                <a:gd name="connsiteX47" fmla="*/ 13562459 w 14640829"/>
                <a:gd name="connsiteY47" fmla="*/ 4222696 h 6374043"/>
                <a:gd name="connsiteX48" fmla="*/ 13574754 w 14640829"/>
                <a:gd name="connsiteY48" fmla="*/ 5591070 h 6374043"/>
                <a:gd name="connsiteX49" fmla="*/ 14065162 w 14640829"/>
                <a:gd name="connsiteY49" fmla="*/ 4816509 h 6374043"/>
                <a:gd name="connsiteX50" fmla="*/ 14363252 w 14640829"/>
                <a:gd name="connsiteY50" fmla="*/ 3759701 h 6374043"/>
                <a:gd name="connsiteX51" fmla="*/ 12757428 w 14640829"/>
                <a:gd name="connsiteY51" fmla="*/ 6374043 h 6374043"/>
                <a:gd name="connsiteX0" fmla="*/ 176011 w 14640829"/>
                <a:gd name="connsiteY0" fmla="*/ 3179366 h 6267504"/>
                <a:gd name="connsiteX1" fmla="*/ 1619952 w 14640829"/>
                <a:gd name="connsiteY1" fmla="*/ 2978684 h 6267504"/>
                <a:gd name="connsiteX2" fmla="*/ 2377204 w 14640829"/>
                <a:gd name="connsiteY2" fmla="*/ 2696879 h 6267504"/>
                <a:gd name="connsiteX3" fmla="*/ 3143843 w 14640829"/>
                <a:gd name="connsiteY3" fmla="*/ 2419914 h 6267504"/>
                <a:gd name="connsiteX4" fmla="*/ 3693665 w 14640829"/>
                <a:gd name="connsiteY4" fmla="*/ 2631452 h 6267504"/>
                <a:gd name="connsiteX5" fmla="*/ 3891560 w 14640829"/>
                <a:gd name="connsiteY5" fmla="*/ 2977071 h 6267504"/>
                <a:gd name="connsiteX6" fmla="*/ 3457776 w 14640829"/>
                <a:gd name="connsiteY6" fmla="*/ 2999515 h 6267504"/>
                <a:gd name="connsiteX7" fmla="*/ 3404672 w 14640829"/>
                <a:gd name="connsiteY7" fmla="*/ 2635853 h 6267504"/>
                <a:gd name="connsiteX8" fmla="*/ 3543740 w 14640829"/>
                <a:gd name="connsiteY8" fmla="*/ 2476686 h 6267504"/>
                <a:gd name="connsiteX9" fmla="*/ 4273266 w 14640829"/>
                <a:gd name="connsiteY9" fmla="*/ 2378692 h 6267504"/>
                <a:gd name="connsiteX10" fmla="*/ 4421137 w 14640829"/>
                <a:gd name="connsiteY10" fmla="*/ 2120505 h 6267504"/>
                <a:gd name="connsiteX11" fmla="*/ 4187155 w 14640829"/>
                <a:gd name="connsiteY11" fmla="*/ 1796744 h 6267504"/>
                <a:gd name="connsiteX12" fmla="*/ 4096936 w 14640829"/>
                <a:gd name="connsiteY12" fmla="*/ 2104222 h 6267504"/>
                <a:gd name="connsiteX13" fmla="*/ 4771890 w 14640829"/>
                <a:gd name="connsiteY13" fmla="*/ 2780496 h 6267504"/>
                <a:gd name="connsiteX14" fmla="*/ 5531195 w 14640829"/>
                <a:gd name="connsiteY14" fmla="*/ 3408507 h 6267504"/>
                <a:gd name="connsiteX15" fmla="*/ 5390072 w 14640829"/>
                <a:gd name="connsiteY15" fmla="*/ 4795677 h 6267504"/>
                <a:gd name="connsiteX16" fmla="*/ 4466906 w 14640829"/>
                <a:gd name="connsiteY16" fmla="*/ 4103266 h 6267504"/>
                <a:gd name="connsiteX17" fmla="*/ 5378043 w 14640829"/>
                <a:gd name="connsiteY17" fmla="*/ 4442283 h 6267504"/>
                <a:gd name="connsiteX18" fmla="*/ 4796829 w 14640829"/>
                <a:gd name="connsiteY18" fmla="*/ 3977840 h 6267504"/>
                <a:gd name="connsiteX19" fmla="*/ 5348411 w 14640829"/>
                <a:gd name="connsiteY19" fmla="*/ 3618578 h 6267504"/>
                <a:gd name="connsiteX20" fmla="*/ 6076762 w 14640829"/>
                <a:gd name="connsiteY20" fmla="*/ 4385658 h 6267504"/>
                <a:gd name="connsiteX21" fmla="*/ 5173987 w 14640829"/>
                <a:gd name="connsiteY21" fmla="*/ 3423617 h 6267504"/>
                <a:gd name="connsiteX22" fmla="*/ 6141603 w 14640829"/>
                <a:gd name="connsiteY22" fmla="*/ 2147497 h 6267504"/>
                <a:gd name="connsiteX23" fmla="*/ 6803354 w 14640829"/>
                <a:gd name="connsiteY23" fmla="*/ 1471810 h 6267504"/>
                <a:gd name="connsiteX24" fmla="*/ 6230502 w 14640829"/>
                <a:gd name="connsiteY24" fmla="*/ 1172400 h 6267504"/>
                <a:gd name="connsiteX25" fmla="*/ 5914809 w 14640829"/>
                <a:gd name="connsiteY25" fmla="*/ 1656355 h 6267504"/>
                <a:gd name="connsiteX26" fmla="*/ 6743502 w 14640829"/>
                <a:gd name="connsiteY26" fmla="*/ 3106017 h 6267504"/>
                <a:gd name="connsiteX27" fmla="*/ 6135735 w 14640829"/>
                <a:gd name="connsiteY27" fmla="*/ 2962107 h 6267504"/>
                <a:gd name="connsiteX28" fmla="*/ 5852609 w 14640829"/>
                <a:gd name="connsiteY28" fmla="*/ 2768613 h 6267504"/>
                <a:gd name="connsiteX29" fmla="*/ 5778673 w 14640829"/>
                <a:gd name="connsiteY29" fmla="*/ 2358008 h 6267504"/>
                <a:gd name="connsiteX30" fmla="*/ 5521367 w 14640829"/>
                <a:gd name="connsiteY30" fmla="*/ 2020751 h 6267504"/>
                <a:gd name="connsiteX31" fmla="*/ 5091544 w 14640829"/>
                <a:gd name="connsiteY31" fmla="*/ 2383827 h 6267504"/>
                <a:gd name="connsiteX32" fmla="*/ 5550266 w 14640829"/>
                <a:gd name="connsiteY32" fmla="*/ 2811302 h 6267504"/>
                <a:gd name="connsiteX33" fmla="*/ 6892986 w 14640829"/>
                <a:gd name="connsiteY33" fmla="*/ 3484937 h 6267504"/>
                <a:gd name="connsiteX34" fmla="*/ 7814245 w 14640829"/>
                <a:gd name="connsiteY34" fmla="*/ 4456512 h 6267504"/>
                <a:gd name="connsiteX35" fmla="*/ 7583197 w 14640829"/>
                <a:gd name="connsiteY35" fmla="*/ 4787021 h 6267504"/>
                <a:gd name="connsiteX36" fmla="*/ 6879050 w 14640829"/>
                <a:gd name="connsiteY36" fmla="*/ 4612305 h 6267504"/>
                <a:gd name="connsiteX37" fmla="*/ 7971505 w 14640829"/>
                <a:gd name="connsiteY37" fmla="*/ 2353460 h 6267504"/>
                <a:gd name="connsiteX38" fmla="*/ 8012580 w 14640829"/>
                <a:gd name="connsiteY38" fmla="*/ 886194 h 6267504"/>
                <a:gd name="connsiteX39" fmla="*/ 8820295 w 14640829"/>
                <a:gd name="connsiteY39" fmla="*/ 2124613 h 6267504"/>
                <a:gd name="connsiteX40" fmla="*/ 8561228 w 14640829"/>
                <a:gd name="connsiteY40" fmla="*/ 3454130 h 6267504"/>
                <a:gd name="connsiteX41" fmla="*/ 9639893 w 14640829"/>
                <a:gd name="connsiteY41" fmla="*/ 4738758 h 6267504"/>
                <a:gd name="connsiteX42" fmla="*/ 9792018 w 14640829"/>
                <a:gd name="connsiteY42" fmla="*/ 3075504 h 6267504"/>
                <a:gd name="connsiteX43" fmla="*/ 11374882 w 14640829"/>
                <a:gd name="connsiteY43" fmla="*/ 2342605 h 6267504"/>
                <a:gd name="connsiteX44" fmla="*/ 9467670 w 14640829"/>
                <a:gd name="connsiteY44" fmla="*/ 2133121 h 6267504"/>
                <a:gd name="connsiteX45" fmla="*/ 11352144 w 14640829"/>
                <a:gd name="connsiteY45" fmla="*/ 35643 h 6267504"/>
                <a:gd name="connsiteX46" fmla="*/ 13505073 w 14640829"/>
                <a:gd name="connsiteY46" fmla="*/ 2332483 h 6267504"/>
                <a:gd name="connsiteX47" fmla="*/ 13562459 w 14640829"/>
                <a:gd name="connsiteY47" fmla="*/ 4222695 h 6267504"/>
                <a:gd name="connsiteX48" fmla="*/ 13574754 w 14640829"/>
                <a:gd name="connsiteY48" fmla="*/ 5591069 h 6267504"/>
                <a:gd name="connsiteX49" fmla="*/ 14065162 w 14640829"/>
                <a:gd name="connsiteY49" fmla="*/ 4816508 h 6267504"/>
                <a:gd name="connsiteX50" fmla="*/ 14363252 w 14640829"/>
                <a:gd name="connsiteY50" fmla="*/ 3759700 h 6267504"/>
                <a:gd name="connsiteX51" fmla="*/ 12290121 w 14640829"/>
                <a:gd name="connsiteY51" fmla="*/ 6267505 h 6267504"/>
                <a:gd name="connsiteX0" fmla="*/ 176011 w 14640829"/>
                <a:gd name="connsiteY0" fmla="*/ 3147173 h 6235312"/>
                <a:gd name="connsiteX1" fmla="*/ 1619952 w 14640829"/>
                <a:gd name="connsiteY1" fmla="*/ 2946491 h 6235312"/>
                <a:gd name="connsiteX2" fmla="*/ 2377204 w 14640829"/>
                <a:gd name="connsiteY2" fmla="*/ 2664686 h 6235312"/>
                <a:gd name="connsiteX3" fmla="*/ 3143843 w 14640829"/>
                <a:gd name="connsiteY3" fmla="*/ 2387721 h 6235312"/>
                <a:gd name="connsiteX4" fmla="*/ 3693665 w 14640829"/>
                <a:gd name="connsiteY4" fmla="*/ 2599259 h 6235312"/>
                <a:gd name="connsiteX5" fmla="*/ 3891560 w 14640829"/>
                <a:gd name="connsiteY5" fmla="*/ 2944878 h 6235312"/>
                <a:gd name="connsiteX6" fmla="*/ 3457776 w 14640829"/>
                <a:gd name="connsiteY6" fmla="*/ 2967322 h 6235312"/>
                <a:gd name="connsiteX7" fmla="*/ 3404672 w 14640829"/>
                <a:gd name="connsiteY7" fmla="*/ 2603660 h 6235312"/>
                <a:gd name="connsiteX8" fmla="*/ 3543740 w 14640829"/>
                <a:gd name="connsiteY8" fmla="*/ 2444493 h 6235312"/>
                <a:gd name="connsiteX9" fmla="*/ 4273266 w 14640829"/>
                <a:gd name="connsiteY9" fmla="*/ 2346499 h 6235312"/>
                <a:gd name="connsiteX10" fmla="*/ 4421137 w 14640829"/>
                <a:gd name="connsiteY10" fmla="*/ 2088312 h 6235312"/>
                <a:gd name="connsiteX11" fmla="*/ 4187155 w 14640829"/>
                <a:gd name="connsiteY11" fmla="*/ 1764551 h 6235312"/>
                <a:gd name="connsiteX12" fmla="*/ 4096936 w 14640829"/>
                <a:gd name="connsiteY12" fmla="*/ 2072029 h 6235312"/>
                <a:gd name="connsiteX13" fmla="*/ 4771890 w 14640829"/>
                <a:gd name="connsiteY13" fmla="*/ 2748303 h 6235312"/>
                <a:gd name="connsiteX14" fmla="*/ 5531195 w 14640829"/>
                <a:gd name="connsiteY14" fmla="*/ 3376314 h 6235312"/>
                <a:gd name="connsiteX15" fmla="*/ 5390072 w 14640829"/>
                <a:gd name="connsiteY15" fmla="*/ 4763484 h 6235312"/>
                <a:gd name="connsiteX16" fmla="*/ 4466906 w 14640829"/>
                <a:gd name="connsiteY16" fmla="*/ 4071073 h 6235312"/>
                <a:gd name="connsiteX17" fmla="*/ 5378043 w 14640829"/>
                <a:gd name="connsiteY17" fmla="*/ 4410090 h 6235312"/>
                <a:gd name="connsiteX18" fmla="*/ 4796829 w 14640829"/>
                <a:gd name="connsiteY18" fmla="*/ 3945647 h 6235312"/>
                <a:gd name="connsiteX19" fmla="*/ 5348411 w 14640829"/>
                <a:gd name="connsiteY19" fmla="*/ 3586385 h 6235312"/>
                <a:gd name="connsiteX20" fmla="*/ 6076762 w 14640829"/>
                <a:gd name="connsiteY20" fmla="*/ 4353465 h 6235312"/>
                <a:gd name="connsiteX21" fmla="*/ 5173987 w 14640829"/>
                <a:gd name="connsiteY21" fmla="*/ 3391424 h 6235312"/>
                <a:gd name="connsiteX22" fmla="*/ 6141603 w 14640829"/>
                <a:gd name="connsiteY22" fmla="*/ 2115304 h 6235312"/>
                <a:gd name="connsiteX23" fmla="*/ 6803354 w 14640829"/>
                <a:gd name="connsiteY23" fmla="*/ 1439617 h 6235312"/>
                <a:gd name="connsiteX24" fmla="*/ 6230502 w 14640829"/>
                <a:gd name="connsiteY24" fmla="*/ 1140207 h 6235312"/>
                <a:gd name="connsiteX25" fmla="*/ 5914809 w 14640829"/>
                <a:gd name="connsiteY25" fmla="*/ 1624162 h 6235312"/>
                <a:gd name="connsiteX26" fmla="*/ 6743502 w 14640829"/>
                <a:gd name="connsiteY26" fmla="*/ 3073824 h 6235312"/>
                <a:gd name="connsiteX27" fmla="*/ 6135735 w 14640829"/>
                <a:gd name="connsiteY27" fmla="*/ 2929914 h 6235312"/>
                <a:gd name="connsiteX28" fmla="*/ 5852609 w 14640829"/>
                <a:gd name="connsiteY28" fmla="*/ 2736420 h 6235312"/>
                <a:gd name="connsiteX29" fmla="*/ 5778673 w 14640829"/>
                <a:gd name="connsiteY29" fmla="*/ 2325815 h 6235312"/>
                <a:gd name="connsiteX30" fmla="*/ 5521367 w 14640829"/>
                <a:gd name="connsiteY30" fmla="*/ 1988558 h 6235312"/>
                <a:gd name="connsiteX31" fmla="*/ 5091544 w 14640829"/>
                <a:gd name="connsiteY31" fmla="*/ 2351634 h 6235312"/>
                <a:gd name="connsiteX32" fmla="*/ 5550266 w 14640829"/>
                <a:gd name="connsiteY32" fmla="*/ 2779109 h 6235312"/>
                <a:gd name="connsiteX33" fmla="*/ 6892986 w 14640829"/>
                <a:gd name="connsiteY33" fmla="*/ 3452744 h 6235312"/>
                <a:gd name="connsiteX34" fmla="*/ 7814245 w 14640829"/>
                <a:gd name="connsiteY34" fmla="*/ 4424319 h 6235312"/>
                <a:gd name="connsiteX35" fmla="*/ 7583197 w 14640829"/>
                <a:gd name="connsiteY35" fmla="*/ 4754828 h 6235312"/>
                <a:gd name="connsiteX36" fmla="*/ 6879050 w 14640829"/>
                <a:gd name="connsiteY36" fmla="*/ 4580112 h 6235312"/>
                <a:gd name="connsiteX37" fmla="*/ 7971505 w 14640829"/>
                <a:gd name="connsiteY37" fmla="*/ 2321267 h 6235312"/>
                <a:gd name="connsiteX38" fmla="*/ 8012580 w 14640829"/>
                <a:gd name="connsiteY38" fmla="*/ 854001 h 6235312"/>
                <a:gd name="connsiteX39" fmla="*/ 8820295 w 14640829"/>
                <a:gd name="connsiteY39" fmla="*/ 2092420 h 6235312"/>
                <a:gd name="connsiteX40" fmla="*/ 8561228 w 14640829"/>
                <a:gd name="connsiteY40" fmla="*/ 3421937 h 6235312"/>
                <a:gd name="connsiteX41" fmla="*/ 9639893 w 14640829"/>
                <a:gd name="connsiteY41" fmla="*/ 4706565 h 6235312"/>
                <a:gd name="connsiteX42" fmla="*/ 9792018 w 14640829"/>
                <a:gd name="connsiteY42" fmla="*/ 3043311 h 6235312"/>
                <a:gd name="connsiteX43" fmla="*/ 11374882 w 14640829"/>
                <a:gd name="connsiteY43" fmla="*/ 2310412 h 6235312"/>
                <a:gd name="connsiteX44" fmla="*/ 9467670 w 14640829"/>
                <a:gd name="connsiteY44" fmla="*/ 2100928 h 6235312"/>
                <a:gd name="connsiteX45" fmla="*/ 11352144 w 14640829"/>
                <a:gd name="connsiteY45" fmla="*/ 3450 h 6235312"/>
                <a:gd name="connsiteX46" fmla="*/ 13736399 w 14640829"/>
                <a:gd name="connsiteY46" fmla="*/ 1674295 h 6235312"/>
                <a:gd name="connsiteX47" fmla="*/ 13562459 w 14640829"/>
                <a:gd name="connsiteY47" fmla="*/ 4190502 h 6235312"/>
                <a:gd name="connsiteX48" fmla="*/ 13574754 w 14640829"/>
                <a:gd name="connsiteY48" fmla="*/ 5558876 h 6235312"/>
                <a:gd name="connsiteX49" fmla="*/ 14065162 w 14640829"/>
                <a:gd name="connsiteY49" fmla="*/ 4784315 h 6235312"/>
                <a:gd name="connsiteX50" fmla="*/ 14363252 w 14640829"/>
                <a:gd name="connsiteY50" fmla="*/ 3727507 h 6235312"/>
                <a:gd name="connsiteX51" fmla="*/ 12290121 w 14640829"/>
                <a:gd name="connsiteY51" fmla="*/ 6235312 h 6235312"/>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639893 w 14640829"/>
                <a:gd name="connsiteY41" fmla="*/ 4713047 h 6241794"/>
                <a:gd name="connsiteX42" fmla="*/ 9792018 w 14640829"/>
                <a:gd name="connsiteY42" fmla="*/ 3049793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631701 w 14640829"/>
                <a:gd name="connsiteY41" fmla="*/ 5007212 h 6241794"/>
                <a:gd name="connsiteX42" fmla="*/ 9792018 w 14640829"/>
                <a:gd name="connsiteY42" fmla="*/ 3049793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631701 w 14640829"/>
                <a:gd name="connsiteY41" fmla="*/ 5007212 h 6241794"/>
                <a:gd name="connsiteX42" fmla="*/ 9792018 w 14640829"/>
                <a:gd name="connsiteY42" fmla="*/ 3049793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631701 w 14640829"/>
                <a:gd name="connsiteY41" fmla="*/ 5007212 h 6241794"/>
                <a:gd name="connsiteX42" fmla="*/ 9792018 w 14640829"/>
                <a:gd name="connsiteY42" fmla="*/ 3049793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631701 w 14640829"/>
                <a:gd name="connsiteY41" fmla="*/ 5007212 h 6241794"/>
                <a:gd name="connsiteX42" fmla="*/ 9792018 w 14640829"/>
                <a:gd name="connsiteY42" fmla="*/ 3049793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631701 w 14640829"/>
                <a:gd name="connsiteY41" fmla="*/ 5007212 h 6241794"/>
                <a:gd name="connsiteX42" fmla="*/ 9792018 w 14640829"/>
                <a:gd name="connsiteY42" fmla="*/ 3049793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158968 w 14640829"/>
                <a:gd name="connsiteY41" fmla="*/ 5008152 h 6241794"/>
                <a:gd name="connsiteX42" fmla="*/ 9792018 w 14640829"/>
                <a:gd name="connsiteY42" fmla="*/ 3049793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158968 w 14640829"/>
                <a:gd name="connsiteY41" fmla="*/ 5008152 h 6241794"/>
                <a:gd name="connsiteX42" fmla="*/ 9792018 w 14640829"/>
                <a:gd name="connsiteY42" fmla="*/ 3049793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205434 w 14640829"/>
                <a:gd name="connsiteY41" fmla="*/ 5010885 h 6241794"/>
                <a:gd name="connsiteX42" fmla="*/ 9792018 w 14640829"/>
                <a:gd name="connsiteY42" fmla="*/ 3049793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205434 w 14640829"/>
                <a:gd name="connsiteY41" fmla="*/ 5010885 h 6241794"/>
                <a:gd name="connsiteX42" fmla="*/ 9792018 w 14640829"/>
                <a:gd name="connsiteY42" fmla="*/ 3049793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205434 w 14640829"/>
                <a:gd name="connsiteY41" fmla="*/ 5010885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205434 w 14640829"/>
                <a:gd name="connsiteY41" fmla="*/ 5010885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205434 w 14640829"/>
                <a:gd name="connsiteY41" fmla="*/ 5010885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61228 w 14640829"/>
                <a:gd name="connsiteY40" fmla="*/ 3428419 h 6241794"/>
                <a:gd name="connsiteX41" fmla="*/ 9199648 w 14640829"/>
                <a:gd name="connsiteY41" fmla="*/ 5125528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199648 w 14640829"/>
                <a:gd name="connsiteY41" fmla="*/ 5125528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199648 w 14640829"/>
                <a:gd name="connsiteY41" fmla="*/ 5125528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459169 w 14640829"/>
                <a:gd name="connsiteY42" fmla="*/ 3181132 h 6241794"/>
                <a:gd name="connsiteX43" fmla="*/ 11374882 w 14640829"/>
                <a:gd name="connsiteY43" fmla="*/ 2316894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459169 w 14640829"/>
                <a:gd name="connsiteY42" fmla="*/ 3181132 h 6241794"/>
                <a:gd name="connsiteX43" fmla="*/ 10827090 w 14640829"/>
                <a:gd name="connsiteY43" fmla="*/ 2485897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459169 w 14640829"/>
                <a:gd name="connsiteY42" fmla="*/ 3181132 h 6241794"/>
                <a:gd name="connsiteX43" fmla="*/ 10827090 w 14640829"/>
                <a:gd name="connsiteY43" fmla="*/ 2485897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459169 w 14640829"/>
                <a:gd name="connsiteY42" fmla="*/ 3181132 h 6241794"/>
                <a:gd name="connsiteX43" fmla="*/ 10827090 w 14640829"/>
                <a:gd name="connsiteY43" fmla="*/ 2485897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459169 w 14640829"/>
                <a:gd name="connsiteY42" fmla="*/ 3181132 h 6241794"/>
                <a:gd name="connsiteX43" fmla="*/ 10827090 w 14640829"/>
                <a:gd name="connsiteY43" fmla="*/ 2485897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242651 w 14640829"/>
                <a:gd name="connsiteY42" fmla="*/ 3118093 h 6241794"/>
                <a:gd name="connsiteX43" fmla="*/ 10827090 w 14640829"/>
                <a:gd name="connsiteY43" fmla="*/ 2485897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242651 w 14640829"/>
                <a:gd name="connsiteY42" fmla="*/ 3118093 h 6241794"/>
                <a:gd name="connsiteX43" fmla="*/ 10827090 w 14640829"/>
                <a:gd name="connsiteY43" fmla="*/ 2485897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242651 w 14640829"/>
                <a:gd name="connsiteY42" fmla="*/ 3118093 h 6241794"/>
                <a:gd name="connsiteX43" fmla="*/ 10827090 w 14640829"/>
                <a:gd name="connsiteY43" fmla="*/ 2485897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242651 w 14640829"/>
                <a:gd name="connsiteY42" fmla="*/ 3118093 h 6241794"/>
                <a:gd name="connsiteX43" fmla="*/ 10827090 w 14640829"/>
                <a:gd name="connsiteY43" fmla="*/ 2485897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242651 w 14640829"/>
                <a:gd name="connsiteY42" fmla="*/ 3118093 h 6241794"/>
                <a:gd name="connsiteX43" fmla="*/ 10827090 w 14640829"/>
                <a:gd name="connsiteY43" fmla="*/ 2485897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53655 h 6241794"/>
                <a:gd name="connsiteX1" fmla="*/ 1619952 w 14640829"/>
                <a:gd name="connsiteY1" fmla="*/ 2952973 h 6241794"/>
                <a:gd name="connsiteX2" fmla="*/ 2377204 w 14640829"/>
                <a:gd name="connsiteY2" fmla="*/ 2671168 h 6241794"/>
                <a:gd name="connsiteX3" fmla="*/ 3143843 w 14640829"/>
                <a:gd name="connsiteY3" fmla="*/ 2394203 h 6241794"/>
                <a:gd name="connsiteX4" fmla="*/ 3693665 w 14640829"/>
                <a:gd name="connsiteY4" fmla="*/ 2605741 h 6241794"/>
                <a:gd name="connsiteX5" fmla="*/ 3891560 w 14640829"/>
                <a:gd name="connsiteY5" fmla="*/ 2951360 h 6241794"/>
                <a:gd name="connsiteX6" fmla="*/ 3457776 w 14640829"/>
                <a:gd name="connsiteY6" fmla="*/ 2973804 h 6241794"/>
                <a:gd name="connsiteX7" fmla="*/ 3404672 w 14640829"/>
                <a:gd name="connsiteY7" fmla="*/ 2610142 h 6241794"/>
                <a:gd name="connsiteX8" fmla="*/ 3543740 w 14640829"/>
                <a:gd name="connsiteY8" fmla="*/ 2450975 h 6241794"/>
                <a:gd name="connsiteX9" fmla="*/ 4273266 w 14640829"/>
                <a:gd name="connsiteY9" fmla="*/ 2352981 h 6241794"/>
                <a:gd name="connsiteX10" fmla="*/ 4421137 w 14640829"/>
                <a:gd name="connsiteY10" fmla="*/ 2094794 h 6241794"/>
                <a:gd name="connsiteX11" fmla="*/ 4187155 w 14640829"/>
                <a:gd name="connsiteY11" fmla="*/ 1771033 h 6241794"/>
                <a:gd name="connsiteX12" fmla="*/ 4096936 w 14640829"/>
                <a:gd name="connsiteY12" fmla="*/ 2078511 h 6241794"/>
                <a:gd name="connsiteX13" fmla="*/ 4771890 w 14640829"/>
                <a:gd name="connsiteY13" fmla="*/ 2754785 h 6241794"/>
                <a:gd name="connsiteX14" fmla="*/ 5531195 w 14640829"/>
                <a:gd name="connsiteY14" fmla="*/ 3382796 h 6241794"/>
                <a:gd name="connsiteX15" fmla="*/ 5390072 w 14640829"/>
                <a:gd name="connsiteY15" fmla="*/ 4769966 h 6241794"/>
                <a:gd name="connsiteX16" fmla="*/ 4466906 w 14640829"/>
                <a:gd name="connsiteY16" fmla="*/ 4077555 h 6241794"/>
                <a:gd name="connsiteX17" fmla="*/ 5378043 w 14640829"/>
                <a:gd name="connsiteY17" fmla="*/ 4416572 h 6241794"/>
                <a:gd name="connsiteX18" fmla="*/ 4796829 w 14640829"/>
                <a:gd name="connsiteY18" fmla="*/ 3952129 h 6241794"/>
                <a:gd name="connsiteX19" fmla="*/ 5348411 w 14640829"/>
                <a:gd name="connsiteY19" fmla="*/ 3592867 h 6241794"/>
                <a:gd name="connsiteX20" fmla="*/ 6076762 w 14640829"/>
                <a:gd name="connsiteY20" fmla="*/ 4359947 h 6241794"/>
                <a:gd name="connsiteX21" fmla="*/ 5173987 w 14640829"/>
                <a:gd name="connsiteY21" fmla="*/ 3397906 h 6241794"/>
                <a:gd name="connsiteX22" fmla="*/ 6141603 w 14640829"/>
                <a:gd name="connsiteY22" fmla="*/ 2121786 h 6241794"/>
                <a:gd name="connsiteX23" fmla="*/ 6803354 w 14640829"/>
                <a:gd name="connsiteY23" fmla="*/ 1446099 h 6241794"/>
                <a:gd name="connsiteX24" fmla="*/ 6230502 w 14640829"/>
                <a:gd name="connsiteY24" fmla="*/ 1146689 h 6241794"/>
                <a:gd name="connsiteX25" fmla="*/ 5914809 w 14640829"/>
                <a:gd name="connsiteY25" fmla="*/ 1630644 h 6241794"/>
                <a:gd name="connsiteX26" fmla="*/ 6743502 w 14640829"/>
                <a:gd name="connsiteY26" fmla="*/ 3080306 h 6241794"/>
                <a:gd name="connsiteX27" fmla="*/ 6135735 w 14640829"/>
                <a:gd name="connsiteY27" fmla="*/ 2936396 h 6241794"/>
                <a:gd name="connsiteX28" fmla="*/ 5852609 w 14640829"/>
                <a:gd name="connsiteY28" fmla="*/ 2742902 h 6241794"/>
                <a:gd name="connsiteX29" fmla="*/ 5778673 w 14640829"/>
                <a:gd name="connsiteY29" fmla="*/ 2332297 h 6241794"/>
                <a:gd name="connsiteX30" fmla="*/ 5521367 w 14640829"/>
                <a:gd name="connsiteY30" fmla="*/ 1995040 h 6241794"/>
                <a:gd name="connsiteX31" fmla="*/ 5091544 w 14640829"/>
                <a:gd name="connsiteY31" fmla="*/ 2358116 h 6241794"/>
                <a:gd name="connsiteX32" fmla="*/ 5550266 w 14640829"/>
                <a:gd name="connsiteY32" fmla="*/ 2785591 h 6241794"/>
                <a:gd name="connsiteX33" fmla="*/ 6892986 w 14640829"/>
                <a:gd name="connsiteY33" fmla="*/ 3459226 h 6241794"/>
                <a:gd name="connsiteX34" fmla="*/ 7814245 w 14640829"/>
                <a:gd name="connsiteY34" fmla="*/ 4430801 h 6241794"/>
                <a:gd name="connsiteX35" fmla="*/ 7583197 w 14640829"/>
                <a:gd name="connsiteY35" fmla="*/ 4761310 h 6241794"/>
                <a:gd name="connsiteX36" fmla="*/ 6879050 w 14640829"/>
                <a:gd name="connsiteY36" fmla="*/ 4586594 h 6241794"/>
                <a:gd name="connsiteX37" fmla="*/ 7971505 w 14640829"/>
                <a:gd name="connsiteY37" fmla="*/ 2327749 h 6241794"/>
                <a:gd name="connsiteX38" fmla="*/ 8012580 w 14640829"/>
                <a:gd name="connsiteY38" fmla="*/ 860483 h 6241794"/>
                <a:gd name="connsiteX39" fmla="*/ 8820295 w 14640829"/>
                <a:gd name="connsiteY39" fmla="*/ 2098902 h 6241794"/>
                <a:gd name="connsiteX40" fmla="*/ 8527677 w 14640829"/>
                <a:gd name="connsiteY40" fmla="*/ 3433632 h 6241794"/>
                <a:gd name="connsiteX41" fmla="*/ 9219562 w 14640829"/>
                <a:gd name="connsiteY41" fmla="*/ 5126699 h 6241794"/>
                <a:gd name="connsiteX42" fmla="*/ 9242651 w 14640829"/>
                <a:gd name="connsiteY42" fmla="*/ 3118093 h 6241794"/>
                <a:gd name="connsiteX43" fmla="*/ 10473113 w 14640829"/>
                <a:gd name="connsiteY43" fmla="*/ 2508196 h 6241794"/>
                <a:gd name="connsiteX44" fmla="*/ 9467670 w 14640829"/>
                <a:gd name="connsiteY44" fmla="*/ 2107410 h 6241794"/>
                <a:gd name="connsiteX45" fmla="*/ 11352144 w 14640829"/>
                <a:gd name="connsiteY45" fmla="*/ 9932 h 6241794"/>
                <a:gd name="connsiteX46" fmla="*/ 13736399 w 14640829"/>
                <a:gd name="connsiteY46" fmla="*/ 1680777 h 6241794"/>
                <a:gd name="connsiteX47" fmla="*/ 13562459 w 14640829"/>
                <a:gd name="connsiteY47" fmla="*/ 4196984 h 6241794"/>
                <a:gd name="connsiteX48" fmla="*/ 13574754 w 14640829"/>
                <a:gd name="connsiteY48" fmla="*/ 5565358 h 6241794"/>
                <a:gd name="connsiteX49" fmla="*/ 14065162 w 14640829"/>
                <a:gd name="connsiteY49" fmla="*/ 4790797 h 6241794"/>
                <a:gd name="connsiteX50" fmla="*/ 14363252 w 14640829"/>
                <a:gd name="connsiteY50" fmla="*/ 3733989 h 6241794"/>
                <a:gd name="connsiteX51" fmla="*/ 12290121 w 14640829"/>
                <a:gd name="connsiteY51" fmla="*/ 6241794 h 6241794"/>
                <a:gd name="connsiteX0" fmla="*/ 176011 w 14640829"/>
                <a:gd name="connsiteY0" fmla="*/ 3149311 h 6237450"/>
                <a:gd name="connsiteX1" fmla="*/ 1619952 w 14640829"/>
                <a:gd name="connsiteY1" fmla="*/ 2948629 h 6237450"/>
                <a:gd name="connsiteX2" fmla="*/ 2377204 w 14640829"/>
                <a:gd name="connsiteY2" fmla="*/ 2666824 h 6237450"/>
                <a:gd name="connsiteX3" fmla="*/ 3143843 w 14640829"/>
                <a:gd name="connsiteY3" fmla="*/ 2389859 h 6237450"/>
                <a:gd name="connsiteX4" fmla="*/ 3693665 w 14640829"/>
                <a:gd name="connsiteY4" fmla="*/ 2601397 h 6237450"/>
                <a:gd name="connsiteX5" fmla="*/ 3891560 w 14640829"/>
                <a:gd name="connsiteY5" fmla="*/ 2947016 h 6237450"/>
                <a:gd name="connsiteX6" fmla="*/ 3457776 w 14640829"/>
                <a:gd name="connsiteY6" fmla="*/ 2969460 h 6237450"/>
                <a:gd name="connsiteX7" fmla="*/ 3404672 w 14640829"/>
                <a:gd name="connsiteY7" fmla="*/ 2605798 h 6237450"/>
                <a:gd name="connsiteX8" fmla="*/ 3543740 w 14640829"/>
                <a:gd name="connsiteY8" fmla="*/ 2446631 h 6237450"/>
                <a:gd name="connsiteX9" fmla="*/ 4273266 w 14640829"/>
                <a:gd name="connsiteY9" fmla="*/ 2348637 h 6237450"/>
                <a:gd name="connsiteX10" fmla="*/ 4421137 w 14640829"/>
                <a:gd name="connsiteY10" fmla="*/ 2090450 h 6237450"/>
                <a:gd name="connsiteX11" fmla="*/ 4187155 w 14640829"/>
                <a:gd name="connsiteY11" fmla="*/ 1766689 h 6237450"/>
                <a:gd name="connsiteX12" fmla="*/ 4096936 w 14640829"/>
                <a:gd name="connsiteY12" fmla="*/ 2074167 h 6237450"/>
                <a:gd name="connsiteX13" fmla="*/ 4771890 w 14640829"/>
                <a:gd name="connsiteY13" fmla="*/ 2750441 h 6237450"/>
                <a:gd name="connsiteX14" fmla="*/ 5531195 w 14640829"/>
                <a:gd name="connsiteY14" fmla="*/ 3378452 h 6237450"/>
                <a:gd name="connsiteX15" fmla="*/ 5390072 w 14640829"/>
                <a:gd name="connsiteY15" fmla="*/ 4765622 h 6237450"/>
                <a:gd name="connsiteX16" fmla="*/ 4466906 w 14640829"/>
                <a:gd name="connsiteY16" fmla="*/ 4073211 h 6237450"/>
                <a:gd name="connsiteX17" fmla="*/ 5378043 w 14640829"/>
                <a:gd name="connsiteY17" fmla="*/ 4412228 h 6237450"/>
                <a:gd name="connsiteX18" fmla="*/ 4796829 w 14640829"/>
                <a:gd name="connsiteY18" fmla="*/ 3947785 h 6237450"/>
                <a:gd name="connsiteX19" fmla="*/ 5348411 w 14640829"/>
                <a:gd name="connsiteY19" fmla="*/ 3588523 h 6237450"/>
                <a:gd name="connsiteX20" fmla="*/ 6076762 w 14640829"/>
                <a:gd name="connsiteY20" fmla="*/ 4355603 h 6237450"/>
                <a:gd name="connsiteX21" fmla="*/ 5173987 w 14640829"/>
                <a:gd name="connsiteY21" fmla="*/ 3393562 h 6237450"/>
                <a:gd name="connsiteX22" fmla="*/ 6141603 w 14640829"/>
                <a:gd name="connsiteY22" fmla="*/ 2117442 h 6237450"/>
                <a:gd name="connsiteX23" fmla="*/ 6803354 w 14640829"/>
                <a:gd name="connsiteY23" fmla="*/ 1441755 h 6237450"/>
                <a:gd name="connsiteX24" fmla="*/ 6230502 w 14640829"/>
                <a:gd name="connsiteY24" fmla="*/ 1142345 h 6237450"/>
                <a:gd name="connsiteX25" fmla="*/ 5914809 w 14640829"/>
                <a:gd name="connsiteY25" fmla="*/ 1626300 h 6237450"/>
                <a:gd name="connsiteX26" fmla="*/ 6743502 w 14640829"/>
                <a:gd name="connsiteY26" fmla="*/ 3075962 h 6237450"/>
                <a:gd name="connsiteX27" fmla="*/ 6135735 w 14640829"/>
                <a:gd name="connsiteY27" fmla="*/ 2932052 h 6237450"/>
                <a:gd name="connsiteX28" fmla="*/ 5852609 w 14640829"/>
                <a:gd name="connsiteY28" fmla="*/ 2738558 h 6237450"/>
                <a:gd name="connsiteX29" fmla="*/ 5778673 w 14640829"/>
                <a:gd name="connsiteY29" fmla="*/ 2327953 h 6237450"/>
                <a:gd name="connsiteX30" fmla="*/ 5521367 w 14640829"/>
                <a:gd name="connsiteY30" fmla="*/ 1990696 h 6237450"/>
                <a:gd name="connsiteX31" fmla="*/ 5091544 w 14640829"/>
                <a:gd name="connsiteY31" fmla="*/ 2353772 h 6237450"/>
                <a:gd name="connsiteX32" fmla="*/ 5550266 w 14640829"/>
                <a:gd name="connsiteY32" fmla="*/ 2781247 h 6237450"/>
                <a:gd name="connsiteX33" fmla="*/ 6892986 w 14640829"/>
                <a:gd name="connsiteY33" fmla="*/ 3454882 h 6237450"/>
                <a:gd name="connsiteX34" fmla="*/ 7814245 w 14640829"/>
                <a:gd name="connsiteY34" fmla="*/ 4426457 h 6237450"/>
                <a:gd name="connsiteX35" fmla="*/ 7583197 w 14640829"/>
                <a:gd name="connsiteY35" fmla="*/ 4756966 h 6237450"/>
                <a:gd name="connsiteX36" fmla="*/ 6879050 w 14640829"/>
                <a:gd name="connsiteY36" fmla="*/ 4582250 h 6237450"/>
                <a:gd name="connsiteX37" fmla="*/ 7971505 w 14640829"/>
                <a:gd name="connsiteY37" fmla="*/ 2323405 h 6237450"/>
                <a:gd name="connsiteX38" fmla="*/ 8012580 w 14640829"/>
                <a:gd name="connsiteY38" fmla="*/ 856139 h 6237450"/>
                <a:gd name="connsiteX39" fmla="*/ 8820295 w 14640829"/>
                <a:gd name="connsiteY39" fmla="*/ 2094558 h 6237450"/>
                <a:gd name="connsiteX40" fmla="*/ 8527677 w 14640829"/>
                <a:gd name="connsiteY40" fmla="*/ 3429288 h 6237450"/>
                <a:gd name="connsiteX41" fmla="*/ 9219562 w 14640829"/>
                <a:gd name="connsiteY41" fmla="*/ 5122355 h 6237450"/>
                <a:gd name="connsiteX42" fmla="*/ 9242651 w 14640829"/>
                <a:gd name="connsiteY42" fmla="*/ 3113749 h 6237450"/>
                <a:gd name="connsiteX43" fmla="*/ 10473113 w 14640829"/>
                <a:gd name="connsiteY43" fmla="*/ 2503852 h 6237450"/>
                <a:gd name="connsiteX44" fmla="*/ 9274322 w 14640829"/>
                <a:gd name="connsiteY44" fmla="*/ 1976710 h 6237450"/>
                <a:gd name="connsiteX45" fmla="*/ 11352144 w 14640829"/>
                <a:gd name="connsiteY45" fmla="*/ 5588 h 6237450"/>
                <a:gd name="connsiteX46" fmla="*/ 13736399 w 14640829"/>
                <a:gd name="connsiteY46" fmla="*/ 1676433 h 6237450"/>
                <a:gd name="connsiteX47" fmla="*/ 13562459 w 14640829"/>
                <a:gd name="connsiteY47" fmla="*/ 4192640 h 6237450"/>
                <a:gd name="connsiteX48" fmla="*/ 13574754 w 14640829"/>
                <a:gd name="connsiteY48" fmla="*/ 5561014 h 6237450"/>
                <a:gd name="connsiteX49" fmla="*/ 14065162 w 14640829"/>
                <a:gd name="connsiteY49" fmla="*/ 4786453 h 6237450"/>
                <a:gd name="connsiteX50" fmla="*/ 14363252 w 14640829"/>
                <a:gd name="connsiteY50" fmla="*/ 3729645 h 6237450"/>
                <a:gd name="connsiteX51" fmla="*/ 12290121 w 14640829"/>
                <a:gd name="connsiteY51" fmla="*/ 6237450 h 6237450"/>
                <a:gd name="connsiteX0" fmla="*/ 176011 w 14640829"/>
                <a:gd name="connsiteY0" fmla="*/ 3149311 h 6237450"/>
                <a:gd name="connsiteX1" fmla="*/ 1619952 w 14640829"/>
                <a:gd name="connsiteY1" fmla="*/ 2948629 h 6237450"/>
                <a:gd name="connsiteX2" fmla="*/ 2377204 w 14640829"/>
                <a:gd name="connsiteY2" fmla="*/ 2666824 h 6237450"/>
                <a:gd name="connsiteX3" fmla="*/ 3143843 w 14640829"/>
                <a:gd name="connsiteY3" fmla="*/ 2389859 h 6237450"/>
                <a:gd name="connsiteX4" fmla="*/ 3693665 w 14640829"/>
                <a:gd name="connsiteY4" fmla="*/ 2601397 h 6237450"/>
                <a:gd name="connsiteX5" fmla="*/ 3891560 w 14640829"/>
                <a:gd name="connsiteY5" fmla="*/ 2947016 h 6237450"/>
                <a:gd name="connsiteX6" fmla="*/ 3457776 w 14640829"/>
                <a:gd name="connsiteY6" fmla="*/ 2969460 h 6237450"/>
                <a:gd name="connsiteX7" fmla="*/ 3404672 w 14640829"/>
                <a:gd name="connsiteY7" fmla="*/ 2605798 h 6237450"/>
                <a:gd name="connsiteX8" fmla="*/ 3543740 w 14640829"/>
                <a:gd name="connsiteY8" fmla="*/ 2446631 h 6237450"/>
                <a:gd name="connsiteX9" fmla="*/ 4273266 w 14640829"/>
                <a:gd name="connsiteY9" fmla="*/ 2348637 h 6237450"/>
                <a:gd name="connsiteX10" fmla="*/ 4421137 w 14640829"/>
                <a:gd name="connsiteY10" fmla="*/ 2090450 h 6237450"/>
                <a:gd name="connsiteX11" fmla="*/ 4187155 w 14640829"/>
                <a:gd name="connsiteY11" fmla="*/ 1766689 h 6237450"/>
                <a:gd name="connsiteX12" fmla="*/ 4096936 w 14640829"/>
                <a:gd name="connsiteY12" fmla="*/ 2074167 h 6237450"/>
                <a:gd name="connsiteX13" fmla="*/ 4771890 w 14640829"/>
                <a:gd name="connsiteY13" fmla="*/ 2750441 h 6237450"/>
                <a:gd name="connsiteX14" fmla="*/ 5531195 w 14640829"/>
                <a:gd name="connsiteY14" fmla="*/ 3378452 h 6237450"/>
                <a:gd name="connsiteX15" fmla="*/ 5390072 w 14640829"/>
                <a:gd name="connsiteY15" fmla="*/ 4765622 h 6237450"/>
                <a:gd name="connsiteX16" fmla="*/ 4466906 w 14640829"/>
                <a:gd name="connsiteY16" fmla="*/ 4073211 h 6237450"/>
                <a:gd name="connsiteX17" fmla="*/ 5378043 w 14640829"/>
                <a:gd name="connsiteY17" fmla="*/ 4412228 h 6237450"/>
                <a:gd name="connsiteX18" fmla="*/ 4796829 w 14640829"/>
                <a:gd name="connsiteY18" fmla="*/ 3947785 h 6237450"/>
                <a:gd name="connsiteX19" fmla="*/ 5348411 w 14640829"/>
                <a:gd name="connsiteY19" fmla="*/ 3588523 h 6237450"/>
                <a:gd name="connsiteX20" fmla="*/ 6076762 w 14640829"/>
                <a:gd name="connsiteY20" fmla="*/ 4355603 h 6237450"/>
                <a:gd name="connsiteX21" fmla="*/ 5173987 w 14640829"/>
                <a:gd name="connsiteY21" fmla="*/ 3393562 h 6237450"/>
                <a:gd name="connsiteX22" fmla="*/ 6141603 w 14640829"/>
                <a:gd name="connsiteY22" fmla="*/ 2117442 h 6237450"/>
                <a:gd name="connsiteX23" fmla="*/ 6803354 w 14640829"/>
                <a:gd name="connsiteY23" fmla="*/ 1441755 h 6237450"/>
                <a:gd name="connsiteX24" fmla="*/ 6230502 w 14640829"/>
                <a:gd name="connsiteY24" fmla="*/ 1142345 h 6237450"/>
                <a:gd name="connsiteX25" fmla="*/ 5914809 w 14640829"/>
                <a:gd name="connsiteY25" fmla="*/ 1626300 h 6237450"/>
                <a:gd name="connsiteX26" fmla="*/ 6743502 w 14640829"/>
                <a:gd name="connsiteY26" fmla="*/ 3075962 h 6237450"/>
                <a:gd name="connsiteX27" fmla="*/ 6135735 w 14640829"/>
                <a:gd name="connsiteY27" fmla="*/ 2932052 h 6237450"/>
                <a:gd name="connsiteX28" fmla="*/ 5852609 w 14640829"/>
                <a:gd name="connsiteY28" fmla="*/ 2738558 h 6237450"/>
                <a:gd name="connsiteX29" fmla="*/ 5778673 w 14640829"/>
                <a:gd name="connsiteY29" fmla="*/ 2327953 h 6237450"/>
                <a:gd name="connsiteX30" fmla="*/ 5521367 w 14640829"/>
                <a:gd name="connsiteY30" fmla="*/ 1990696 h 6237450"/>
                <a:gd name="connsiteX31" fmla="*/ 5091544 w 14640829"/>
                <a:gd name="connsiteY31" fmla="*/ 2353772 h 6237450"/>
                <a:gd name="connsiteX32" fmla="*/ 5550266 w 14640829"/>
                <a:gd name="connsiteY32" fmla="*/ 2781247 h 6237450"/>
                <a:gd name="connsiteX33" fmla="*/ 6892986 w 14640829"/>
                <a:gd name="connsiteY33" fmla="*/ 3454882 h 6237450"/>
                <a:gd name="connsiteX34" fmla="*/ 7814245 w 14640829"/>
                <a:gd name="connsiteY34" fmla="*/ 4426457 h 6237450"/>
                <a:gd name="connsiteX35" fmla="*/ 7583197 w 14640829"/>
                <a:gd name="connsiteY35" fmla="*/ 4756966 h 6237450"/>
                <a:gd name="connsiteX36" fmla="*/ 6879050 w 14640829"/>
                <a:gd name="connsiteY36" fmla="*/ 4582250 h 6237450"/>
                <a:gd name="connsiteX37" fmla="*/ 7971505 w 14640829"/>
                <a:gd name="connsiteY37" fmla="*/ 2323405 h 6237450"/>
                <a:gd name="connsiteX38" fmla="*/ 8012580 w 14640829"/>
                <a:gd name="connsiteY38" fmla="*/ 856139 h 6237450"/>
                <a:gd name="connsiteX39" fmla="*/ 8820295 w 14640829"/>
                <a:gd name="connsiteY39" fmla="*/ 2094558 h 6237450"/>
                <a:gd name="connsiteX40" fmla="*/ 8527677 w 14640829"/>
                <a:gd name="connsiteY40" fmla="*/ 3429288 h 6237450"/>
                <a:gd name="connsiteX41" fmla="*/ 9219562 w 14640829"/>
                <a:gd name="connsiteY41" fmla="*/ 5122355 h 6237450"/>
                <a:gd name="connsiteX42" fmla="*/ 9242651 w 14640829"/>
                <a:gd name="connsiteY42" fmla="*/ 3113749 h 6237450"/>
                <a:gd name="connsiteX43" fmla="*/ 10473113 w 14640829"/>
                <a:gd name="connsiteY43" fmla="*/ 2503852 h 6237450"/>
                <a:gd name="connsiteX44" fmla="*/ 9274322 w 14640829"/>
                <a:gd name="connsiteY44" fmla="*/ 1976710 h 6237450"/>
                <a:gd name="connsiteX45" fmla="*/ 11352144 w 14640829"/>
                <a:gd name="connsiteY45" fmla="*/ 5588 h 6237450"/>
                <a:gd name="connsiteX46" fmla="*/ 13736399 w 14640829"/>
                <a:gd name="connsiteY46" fmla="*/ 1676433 h 6237450"/>
                <a:gd name="connsiteX47" fmla="*/ 13562459 w 14640829"/>
                <a:gd name="connsiteY47" fmla="*/ 4192640 h 6237450"/>
                <a:gd name="connsiteX48" fmla="*/ 13574754 w 14640829"/>
                <a:gd name="connsiteY48" fmla="*/ 5561014 h 6237450"/>
                <a:gd name="connsiteX49" fmla="*/ 14065162 w 14640829"/>
                <a:gd name="connsiteY49" fmla="*/ 4786453 h 6237450"/>
                <a:gd name="connsiteX50" fmla="*/ 14363252 w 14640829"/>
                <a:gd name="connsiteY50" fmla="*/ 3729645 h 6237450"/>
                <a:gd name="connsiteX51" fmla="*/ 12290121 w 14640829"/>
                <a:gd name="connsiteY51" fmla="*/ 6237450 h 6237450"/>
                <a:gd name="connsiteX0" fmla="*/ 176011 w 14640829"/>
                <a:gd name="connsiteY0" fmla="*/ 3149311 h 6237450"/>
                <a:gd name="connsiteX1" fmla="*/ 1619952 w 14640829"/>
                <a:gd name="connsiteY1" fmla="*/ 2948629 h 6237450"/>
                <a:gd name="connsiteX2" fmla="*/ 2377204 w 14640829"/>
                <a:gd name="connsiteY2" fmla="*/ 2666824 h 6237450"/>
                <a:gd name="connsiteX3" fmla="*/ 3143843 w 14640829"/>
                <a:gd name="connsiteY3" fmla="*/ 2389859 h 6237450"/>
                <a:gd name="connsiteX4" fmla="*/ 3693665 w 14640829"/>
                <a:gd name="connsiteY4" fmla="*/ 2601397 h 6237450"/>
                <a:gd name="connsiteX5" fmla="*/ 3891560 w 14640829"/>
                <a:gd name="connsiteY5" fmla="*/ 2947016 h 6237450"/>
                <a:gd name="connsiteX6" fmla="*/ 3457776 w 14640829"/>
                <a:gd name="connsiteY6" fmla="*/ 2969460 h 6237450"/>
                <a:gd name="connsiteX7" fmla="*/ 3404672 w 14640829"/>
                <a:gd name="connsiteY7" fmla="*/ 2605798 h 6237450"/>
                <a:gd name="connsiteX8" fmla="*/ 3543740 w 14640829"/>
                <a:gd name="connsiteY8" fmla="*/ 2446631 h 6237450"/>
                <a:gd name="connsiteX9" fmla="*/ 4273266 w 14640829"/>
                <a:gd name="connsiteY9" fmla="*/ 2348637 h 6237450"/>
                <a:gd name="connsiteX10" fmla="*/ 4421137 w 14640829"/>
                <a:gd name="connsiteY10" fmla="*/ 2090450 h 6237450"/>
                <a:gd name="connsiteX11" fmla="*/ 4187155 w 14640829"/>
                <a:gd name="connsiteY11" fmla="*/ 1766689 h 6237450"/>
                <a:gd name="connsiteX12" fmla="*/ 4096936 w 14640829"/>
                <a:gd name="connsiteY12" fmla="*/ 2074167 h 6237450"/>
                <a:gd name="connsiteX13" fmla="*/ 4771890 w 14640829"/>
                <a:gd name="connsiteY13" fmla="*/ 2750441 h 6237450"/>
                <a:gd name="connsiteX14" fmla="*/ 5531195 w 14640829"/>
                <a:gd name="connsiteY14" fmla="*/ 3378452 h 6237450"/>
                <a:gd name="connsiteX15" fmla="*/ 5390072 w 14640829"/>
                <a:gd name="connsiteY15" fmla="*/ 4765622 h 6237450"/>
                <a:gd name="connsiteX16" fmla="*/ 4466906 w 14640829"/>
                <a:gd name="connsiteY16" fmla="*/ 4073211 h 6237450"/>
                <a:gd name="connsiteX17" fmla="*/ 5378043 w 14640829"/>
                <a:gd name="connsiteY17" fmla="*/ 4412228 h 6237450"/>
                <a:gd name="connsiteX18" fmla="*/ 4796829 w 14640829"/>
                <a:gd name="connsiteY18" fmla="*/ 3947785 h 6237450"/>
                <a:gd name="connsiteX19" fmla="*/ 5348411 w 14640829"/>
                <a:gd name="connsiteY19" fmla="*/ 3588523 h 6237450"/>
                <a:gd name="connsiteX20" fmla="*/ 6076762 w 14640829"/>
                <a:gd name="connsiteY20" fmla="*/ 4355603 h 6237450"/>
                <a:gd name="connsiteX21" fmla="*/ 5173987 w 14640829"/>
                <a:gd name="connsiteY21" fmla="*/ 3393562 h 6237450"/>
                <a:gd name="connsiteX22" fmla="*/ 6141603 w 14640829"/>
                <a:gd name="connsiteY22" fmla="*/ 2117442 h 6237450"/>
                <a:gd name="connsiteX23" fmla="*/ 6803354 w 14640829"/>
                <a:gd name="connsiteY23" fmla="*/ 1441755 h 6237450"/>
                <a:gd name="connsiteX24" fmla="*/ 6230502 w 14640829"/>
                <a:gd name="connsiteY24" fmla="*/ 1142345 h 6237450"/>
                <a:gd name="connsiteX25" fmla="*/ 5914809 w 14640829"/>
                <a:gd name="connsiteY25" fmla="*/ 1626300 h 6237450"/>
                <a:gd name="connsiteX26" fmla="*/ 6743502 w 14640829"/>
                <a:gd name="connsiteY26" fmla="*/ 3075962 h 6237450"/>
                <a:gd name="connsiteX27" fmla="*/ 6135735 w 14640829"/>
                <a:gd name="connsiteY27" fmla="*/ 2932052 h 6237450"/>
                <a:gd name="connsiteX28" fmla="*/ 5852609 w 14640829"/>
                <a:gd name="connsiteY28" fmla="*/ 2738558 h 6237450"/>
                <a:gd name="connsiteX29" fmla="*/ 5778673 w 14640829"/>
                <a:gd name="connsiteY29" fmla="*/ 2327953 h 6237450"/>
                <a:gd name="connsiteX30" fmla="*/ 5521367 w 14640829"/>
                <a:gd name="connsiteY30" fmla="*/ 1990696 h 6237450"/>
                <a:gd name="connsiteX31" fmla="*/ 5091544 w 14640829"/>
                <a:gd name="connsiteY31" fmla="*/ 2353772 h 6237450"/>
                <a:gd name="connsiteX32" fmla="*/ 5550266 w 14640829"/>
                <a:gd name="connsiteY32" fmla="*/ 2781247 h 6237450"/>
                <a:gd name="connsiteX33" fmla="*/ 6892986 w 14640829"/>
                <a:gd name="connsiteY33" fmla="*/ 3454882 h 6237450"/>
                <a:gd name="connsiteX34" fmla="*/ 7814245 w 14640829"/>
                <a:gd name="connsiteY34" fmla="*/ 4426457 h 6237450"/>
                <a:gd name="connsiteX35" fmla="*/ 7583197 w 14640829"/>
                <a:gd name="connsiteY35" fmla="*/ 4756966 h 6237450"/>
                <a:gd name="connsiteX36" fmla="*/ 6879050 w 14640829"/>
                <a:gd name="connsiteY36" fmla="*/ 4582250 h 6237450"/>
                <a:gd name="connsiteX37" fmla="*/ 7971505 w 14640829"/>
                <a:gd name="connsiteY37" fmla="*/ 2323405 h 6237450"/>
                <a:gd name="connsiteX38" fmla="*/ 8012580 w 14640829"/>
                <a:gd name="connsiteY38" fmla="*/ 856139 h 6237450"/>
                <a:gd name="connsiteX39" fmla="*/ 8820295 w 14640829"/>
                <a:gd name="connsiteY39" fmla="*/ 2094558 h 6237450"/>
                <a:gd name="connsiteX40" fmla="*/ 8527677 w 14640829"/>
                <a:gd name="connsiteY40" fmla="*/ 3429288 h 6237450"/>
                <a:gd name="connsiteX41" fmla="*/ 9219562 w 14640829"/>
                <a:gd name="connsiteY41" fmla="*/ 5122355 h 6237450"/>
                <a:gd name="connsiteX42" fmla="*/ 9242651 w 14640829"/>
                <a:gd name="connsiteY42" fmla="*/ 3113749 h 6237450"/>
                <a:gd name="connsiteX43" fmla="*/ 10473113 w 14640829"/>
                <a:gd name="connsiteY43" fmla="*/ 2503852 h 6237450"/>
                <a:gd name="connsiteX44" fmla="*/ 9274322 w 14640829"/>
                <a:gd name="connsiteY44" fmla="*/ 1976710 h 6237450"/>
                <a:gd name="connsiteX45" fmla="*/ 11352144 w 14640829"/>
                <a:gd name="connsiteY45" fmla="*/ 5588 h 6237450"/>
                <a:gd name="connsiteX46" fmla="*/ 13736399 w 14640829"/>
                <a:gd name="connsiteY46" fmla="*/ 1676433 h 6237450"/>
                <a:gd name="connsiteX47" fmla="*/ 13562459 w 14640829"/>
                <a:gd name="connsiteY47" fmla="*/ 4192640 h 6237450"/>
                <a:gd name="connsiteX48" fmla="*/ 13574754 w 14640829"/>
                <a:gd name="connsiteY48" fmla="*/ 5561014 h 6237450"/>
                <a:gd name="connsiteX49" fmla="*/ 14065162 w 14640829"/>
                <a:gd name="connsiteY49" fmla="*/ 4786453 h 6237450"/>
                <a:gd name="connsiteX50" fmla="*/ 14363252 w 14640829"/>
                <a:gd name="connsiteY50" fmla="*/ 3729645 h 6237450"/>
                <a:gd name="connsiteX51" fmla="*/ 12290121 w 14640829"/>
                <a:gd name="connsiteY51" fmla="*/ 6237450 h 6237450"/>
                <a:gd name="connsiteX0" fmla="*/ 176011 w 14640829"/>
                <a:gd name="connsiteY0" fmla="*/ 3149311 h 6237450"/>
                <a:gd name="connsiteX1" fmla="*/ 1619952 w 14640829"/>
                <a:gd name="connsiteY1" fmla="*/ 2948629 h 6237450"/>
                <a:gd name="connsiteX2" fmla="*/ 2377204 w 14640829"/>
                <a:gd name="connsiteY2" fmla="*/ 2666824 h 6237450"/>
                <a:gd name="connsiteX3" fmla="*/ 3143843 w 14640829"/>
                <a:gd name="connsiteY3" fmla="*/ 2389859 h 6237450"/>
                <a:gd name="connsiteX4" fmla="*/ 3693665 w 14640829"/>
                <a:gd name="connsiteY4" fmla="*/ 2601397 h 6237450"/>
                <a:gd name="connsiteX5" fmla="*/ 3891560 w 14640829"/>
                <a:gd name="connsiteY5" fmla="*/ 2947016 h 6237450"/>
                <a:gd name="connsiteX6" fmla="*/ 3457776 w 14640829"/>
                <a:gd name="connsiteY6" fmla="*/ 2969460 h 6237450"/>
                <a:gd name="connsiteX7" fmla="*/ 3404672 w 14640829"/>
                <a:gd name="connsiteY7" fmla="*/ 2605798 h 6237450"/>
                <a:gd name="connsiteX8" fmla="*/ 3543740 w 14640829"/>
                <a:gd name="connsiteY8" fmla="*/ 2446631 h 6237450"/>
                <a:gd name="connsiteX9" fmla="*/ 4273266 w 14640829"/>
                <a:gd name="connsiteY9" fmla="*/ 2348637 h 6237450"/>
                <a:gd name="connsiteX10" fmla="*/ 4421137 w 14640829"/>
                <a:gd name="connsiteY10" fmla="*/ 2090450 h 6237450"/>
                <a:gd name="connsiteX11" fmla="*/ 4187155 w 14640829"/>
                <a:gd name="connsiteY11" fmla="*/ 1766689 h 6237450"/>
                <a:gd name="connsiteX12" fmla="*/ 4096936 w 14640829"/>
                <a:gd name="connsiteY12" fmla="*/ 2074167 h 6237450"/>
                <a:gd name="connsiteX13" fmla="*/ 4771890 w 14640829"/>
                <a:gd name="connsiteY13" fmla="*/ 2750441 h 6237450"/>
                <a:gd name="connsiteX14" fmla="*/ 5531195 w 14640829"/>
                <a:gd name="connsiteY14" fmla="*/ 3378452 h 6237450"/>
                <a:gd name="connsiteX15" fmla="*/ 5390072 w 14640829"/>
                <a:gd name="connsiteY15" fmla="*/ 4765622 h 6237450"/>
                <a:gd name="connsiteX16" fmla="*/ 4466906 w 14640829"/>
                <a:gd name="connsiteY16" fmla="*/ 4073211 h 6237450"/>
                <a:gd name="connsiteX17" fmla="*/ 5378043 w 14640829"/>
                <a:gd name="connsiteY17" fmla="*/ 4412228 h 6237450"/>
                <a:gd name="connsiteX18" fmla="*/ 4796829 w 14640829"/>
                <a:gd name="connsiteY18" fmla="*/ 3947785 h 6237450"/>
                <a:gd name="connsiteX19" fmla="*/ 5348411 w 14640829"/>
                <a:gd name="connsiteY19" fmla="*/ 3588523 h 6237450"/>
                <a:gd name="connsiteX20" fmla="*/ 6076762 w 14640829"/>
                <a:gd name="connsiteY20" fmla="*/ 4355603 h 6237450"/>
                <a:gd name="connsiteX21" fmla="*/ 5173987 w 14640829"/>
                <a:gd name="connsiteY21" fmla="*/ 3393562 h 6237450"/>
                <a:gd name="connsiteX22" fmla="*/ 6141603 w 14640829"/>
                <a:gd name="connsiteY22" fmla="*/ 2117442 h 6237450"/>
                <a:gd name="connsiteX23" fmla="*/ 6803354 w 14640829"/>
                <a:gd name="connsiteY23" fmla="*/ 1441755 h 6237450"/>
                <a:gd name="connsiteX24" fmla="*/ 6230502 w 14640829"/>
                <a:gd name="connsiteY24" fmla="*/ 1142345 h 6237450"/>
                <a:gd name="connsiteX25" fmla="*/ 5914809 w 14640829"/>
                <a:gd name="connsiteY25" fmla="*/ 1626300 h 6237450"/>
                <a:gd name="connsiteX26" fmla="*/ 6743502 w 14640829"/>
                <a:gd name="connsiteY26" fmla="*/ 3075962 h 6237450"/>
                <a:gd name="connsiteX27" fmla="*/ 6135735 w 14640829"/>
                <a:gd name="connsiteY27" fmla="*/ 2932052 h 6237450"/>
                <a:gd name="connsiteX28" fmla="*/ 5852609 w 14640829"/>
                <a:gd name="connsiteY28" fmla="*/ 2738558 h 6237450"/>
                <a:gd name="connsiteX29" fmla="*/ 5778673 w 14640829"/>
                <a:gd name="connsiteY29" fmla="*/ 2327953 h 6237450"/>
                <a:gd name="connsiteX30" fmla="*/ 5521367 w 14640829"/>
                <a:gd name="connsiteY30" fmla="*/ 1990696 h 6237450"/>
                <a:gd name="connsiteX31" fmla="*/ 5091544 w 14640829"/>
                <a:gd name="connsiteY31" fmla="*/ 2353772 h 6237450"/>
                <a:gd name="connsiteX32" fmla="*/ 5550266 w 14640829"/>
                <a:gd name="connsiteY32" fmla="*/ 2781247 h 6237450"/>
                <a:gd name="connsiteX33" fmla="*/ 6892986 w 14640829"/>
                <a:gd name="connsiteY33" fmla="*/ 3454882 h 6237450"/>
                <a:gd name="connsiteX34" fmla="*/ 7814245 w 14640829"/>
                <a:gd name="connsiteY34" fmla="*/ 4426457 h 6237450"/>
                <a:gd name="connsiteX35" fmla="*/ 7583197 w 14640829"/>
                <a:gd name="connsiteY35" fmla="*/ 4756966 h 6237450"/>
                <a:gd name="connsiteX36" fmla="*/ 6879050 w 14640829"/>
                <a:gd name="connsiteY36" fmla="*/ 4582250 h 6237450"/>
                <a:gd name="connsiteX37" fmla="*/ 7971505 w 14640829"/>
                <a:gd name="connsiteY37" fmla="*/ 2323405 h 6237450"/>
                <a:gd name="connsiteX38" fmla="*/ 8012580 w 14640829"/>
                <a:gd name="connsiteY38" fmla="*/ 856139 h 6237450"/>
                <a:gd name="connsiteX39" fmla="*/ 8820295 w 14640829"/>
                <a:gd name="connsiteY39" fmla="*/ 2094558 h 6237450"/>
                <a:gd name="connsiteX40" fmla="*/ 8527677 w 14640829"/>
                <a:gd name="connsiteY40" fmla="*/ 3429288 h 6237450"/>
                <a:gd name="connsiteX41" fmla="*/ 9219562 w 14640829"/>
                <a:gd name="connsiteY41" fmla="*/ 5122355 h 6237450"/>
                <a:gd name="connsiteX42" fmla="*/ 9242651 w 14640829"/>
                <a:gd name="connsiteY42" fmla="*/ 3113749 h 6237450"/>
                <a:gd name="connsiteX43" fmla="*/ 10473113 w 14640829"/>
                <a:gd name="connsiteY43" fmla="*/ 2503852 h 6237450"/>
                <a:gd name="connsiteX44" fmla="*/ 9274322 w 14640829"/>
                <a:gd name="connsiteY44" fmla="*/ 1976710 h 6237450"/>
                <a:gd name="connsiteX45" fmla="*/ 11352144 w 14640829"/>
                <a:gd name="connsiteY45" fmla="*/ 5588 h 6237450"/>
                <a:gd name="connsiteX46" fmla="*/ 13736399 w 14640829"/>
                <a:gd name="connsiteY46" fmla="*/ 1676433 h 6237450"/>
                <a:gd name="connsiteX47" fmla="*/ 13562459 w 14640829"/>
                <a:gd name="connsiteY47" fmla="*/ 4192640 h 6237450"/>
                <a:gd name="connsiteX48" fmla="*/ 13574754 w 14640829"/>
                <a:gd name="connsiteY48" fmla="*/ 5561014 h 6237450"/>
                <a:gd name="connsiteX49" fmla="*/ 14065162 w 14640829"/>
                <a:gd name="connsiteY49" fmla="*/ 4786453 h 6237450"/>
                <a:gd name="connsiteX50" fmla="*/ 14363252 w 14640829"/>
                <a:gd name="connsiteY50" fmla="*/ 3729645 h 6237450"/>
                <a:gd name="connsiteX51" fmla="*/ 12290121 w 14640829"/>
                <a:gd name="connsiteY51" fmla="*/ 6237450 h 6237450"/>
                <a:gd name="connsiteX0" fmla="*/ 176011 w 14640829"/>
                <a:gd name="connsiteY0" fmla="*/ 3417966 h 6506105"/>
                <a:gd name="connsiteX1" fmla="*/ 1619952 w 14640829"/>
                <a:gd name="connsiteY1" fmla="*/ 3217284 h 6506105"/>
                <a:gd name="connsiteX2" fmla="*/ 2377204 w 14640829"/>
                <a:gd name="connsiteY2" fmla="*/ 2935479 h 6506105"/>
                <a:gd name="connsiteX3" fmla="*/ 3143843 w 14640829"/>
                <a:gd name="connsiteY3" fmla="*/ 2658514 h 6506105"/>
                <a:gd name="connsiteX4" fmla="*/ 3693665 w 14640829"/>
                <a:gd name="connsiteY4" fmla="*/ 2870052 h 6506105"/>
                <a:gd name="connsiteX5" fmla="*/ 3891560 w 14640829"/>
                <a:gd name="connsiteY5" fmla="*/ 3215671 h 6506105"/>
                <a:gd name="connsiteX6" fmla="*/ 3457776 w 14640829"/>
                <a:gd name="connsiteY6" fmla="*/ 3238115 h 6506105"/>
                <a:gd name="connsiteX7" fmla="*/ 3404672 w 14640829"/>
                <a:gd name="connsiteY7" fmla="*/ 2874453 h 6506105"/>
                <a:gd name="connsiteX8" fmla="*/ 3543740 w 14640829"/>
                <a:gd name="connsiteY8" fmla="*/ 2715286 h 6506105"/>
                <a:gd name="connsiteX9" fmla="*/ 4273266 w 14640829"/>
                <a:gd name="connsiteY9" fmla="*/ 2617292 h 6506105"/>
                <a:gd name="connsiteX10" fmla="*/ 4421137 w 14640829"/>
                <a:gd name="connsiteY10" fmla="*/ 2359105 h 6506105"/>
                <a:gd name="connsiteX11" fmla="*/ 4187155 w 14640829"/>
                <a:gd name="connsiteY11" fmla="*/ 2035344 h 6506105"/>
                <a:gd name="connsiteX12" fmla="*/ 4096936 w 14640829"/>
                <a:gd name="connsiteY12" fmla="*/ 2342822 h 6506105"/>
                <a:gd name="connsiteX13" fmla="*/ 4771890 w 14640829"/>
                <a:gd name="connsiteY13" fmla="*/ 3019096 h 6506105"/>
                <a:gd name="connsiteX14" fmla="*/ 5531195 w 14640829"/>
                <a:gd name="connsiteY14" fmla="*/ 3647107 h 6506105"/>
                <a:gd name="connsiteX15" fmla="*/ 5390072 w 14640829"/>
                <a:gd name="connsiteY15" fmla="*/ 5034277 h 6506105"/>
                <a:gd name="connsiteX16" fmla="*/ 4466906 w 14640829"/>
                <a:gd name="connsiteY16" fmla="*/ 4341866 h 6506105"/>
                <a:gd name="connsiteX17" fmla="*/ 5378043 w 14640829"/>
                <a:gd name="connsiteY17" fmla="*/ 4680883 h 6506105"/>
                <a:gd name="connsiteX18" fmla="*/ 4796829 w 14640829"/>
                <a:gd name="connsiteY18" fmla="*/ 4216440 h 6506105"/>
                <a:gd name="connsiteX19" fmla="*/ 5348411 w 14640829"/>
                <a:gd name="connsiteY19" fmla="*/ 3857178 h 6506105"/>
                <a:gd name="connsiteX20" fmla="*/ 6076762 w 14640829"/>
                <a:gd name="connsiteY20" fmla="*/ 4624258 h 6506105"/>
                <a:gd name="connsiteX21" fmla="*/ 5173987 w 14640829"/>
                <a:gd name="connsiteY21" fmla="*/ 3662217 h 6506105"/>
                <a:gd name="connsiteX22" fmla="*/ 6141603 w 14640829"/>
                <a:gd name="connsiteY22" fmla="*/ 2386097 h 6506105"/>
                <a:gd name="connsiteX23" fmla="*/ 6803354 w 14640829"/>
                <a:gd name="connsiteY23" fmla="*/ 1710410 h 6506105"/>
                <a:gd name="connsiteX24" fmla="*/ 6230502 w 14640829"/>
                <a:gd name="connsiteY24" fmla="*/ 1411000 h 6506105"/>
                <a:gd name="connsiteX25" fmla="*/ 5914809 w 14640829"/>
                <a:gd name="connsiteY25" fmla="*/ 1894955 h 6506105"/>
                <a:gd name="connsiteX26" fmla="*/ 6743502 w 14640829"/>
                <a:gd name="connsiteY26" fmla="*/ 3344617 h 6506105"/>
                <a:gd name="connsiteX27" fmla="*/ 6135735 w 14640829"/>
                <a:gd name="connsiteY27" fmla="*/ 3200707 h 6506105"/>
                <a:gd name="connsiteX28" fmla="*/ 5852609 w 14640829"/>
                <a:gd name="connsiteY28" fmla="*/ 3007213 h 6506105"/>
                <a:gd name="connsiteX29" fmla="*/ 5778673 w 14640829"/>
                <a:gd name="connsiteY29" fmla="*/ 2596608 h 6506105"/>
                <a:gd name="connsiteX30" fmla="*/ 5521367 w 14640829"/>
                <a:gd name="connsiteY30" fmla="*/ 2259351 h 6506105"/>
                <a:gd name="connsiteX31" fmla="*/ 5091544 w 14640829"/>
                <a:gd name="connsiteY31" fmla="*/ 2622427 h 6506105"/>
                <a:gd name="connsiteX32" fmla="*/ 5550266 w 14640829"/>
                <a:gd name="connsiteY32" fmla="*/ 3049902 h 6506105"/>
                <a:gd name="connsiteX33" fmla="*/ 6892986 w 14640829"/>
                <a:gd name="connsiteY33" fmla="*/ 3723537 h 6506105"/>
                <a:gd name="connsiteX34" fmla="*/ 7814245 w 14640829"/>
                <a:gd name="connsiteY34" fmla="*/ 4695112 h 6506105"/>
                <a:gd name="connsiteX35" fmla="*/ 7583197 w 14640829"/>
                <a:gd name="connsiteY35" fmla="*/ 5025621 h 6506105"/>
                <a:gd name="connsiteX36" fmla="*/ 6879050 w 14640829"/>
                <a:gd name="connsiteY36" fmla="*/ 4850905 h 6506105"/>
                <a:gd name="connsiteX37" fmla="*/ 7971505 w 14640829"/>
                <a:gd name="connsiteY37" fmla="*/ 2592060 h 6506105"/>
                <a:gd name="connsiteX38" fmla="*/ 8012580 w 14640829"/>
                <a:gd name="connsiteY38" fmla="*/ 1124794 h 6506105"/>
                <a:gd name="connsiteX39" fmla="*/ 8820295 w 14640829"/>
                <a:gd name="connsiteY39" fmla="*/ 2363213 h 6506105"/>
                <a:gd name="connsiteX40" fmla="*/ 8527677 w 14640829"/>
                <a:gd name="connsiteY40" fmla="*/ 3697943 h 6506105"/>
                <a:gd name="connsiteX41" fmla="*/ 9219562 w 14640829"/>
                <a:gd name="connsiteY41" fmla="*/ 5391010 h 6506105"/>
                <a:gd name="connsiteX42" fmla="*/ 9242651 w 14640829"/>
                <a:gd name="connsiteY42" fmla="*/ 3382404 h 6506105"/>
                <a:gd name="connsiteX43" fmla="*/ 10473113 w 14640829"/>
                <a:gd name="connsiteY43" fmla="*/ 2772507 h 6506105"/>
                <a:gd name="connsiteX44" fmla="*/ 9274322 w 14640829"/>
                <a:gd name="connsiteY44" fmla="*/ 2245365 h 6506105"/>
                <a:gd name="connsiteX45" fmla="*/ 11112926 w 14640829"/>
                <a:gd name="connsiteY45" fmla="*/ 1457 h 6506105"/>
                <a:gd name="connsiteX46" fmla="*/ 13736399 w 14640829"/>
                <a:gd name="connsiteY46" fmla="*/ 1945088 h 6506105"/>
                <a:gd name="connsiteX47" fmla="*/ 13562459 w 14640829"/>
                <a:gd name="connsiteY47" fmla="*/ 4461295 h 6506105"/>
                <a:gd name="connsiteX48" fmla="*/ 13574754 w 14640829"/>
                <a:gd name="connsiteY48" fmla="*/ 5829669 h 6506105"/>
                <a:gd name="connsiteX49" fmla="*/ 14065162 w 14640829"/>
                <a:gd name="connsiteY49" fmla="*/ 5055108 h 6506105"/>
                <a:gd name="connsiteX50" fmla="*/ 14363252 w 14640829"/>
                <a:gd name="connsiteY50" fmla="*/ 3998300 h 6506105"/>
                <a:gd name="connsiteX51" fmla="*/ 12290121 w 14640829"/>
                <a:gd name="connsiteY51" fmla="*/ 6506105 h 6506105"/>
                <a:gd name="connsiteX0" fmla="*/ 176011 w 14640829"/>
                <a:gd name="connsiteY0" fmla="*/ 3417966 h 6506105"/>
                <a:gd name="connsiteX1" fmla="*/ 1619952 w 14640829"/>
                <a:gd name="connsiteY1" fmla="*/ 3217284 h 6506105"/>
                <a:gd name="connsiteX2" fmla="*/ 2377204 w 14640829"/>
                <a:gd name="connsiteY2" fmla="*/ 2935479 h 6506105"/>
                <a:gd name="connsiteX3" fmla="*/ 3143843 w 14640829"/>
                <a:gd name="connsiteY3" fmla="*/ 2658514 h 6506105"/>
                <a:gd name="connsiteX4" fmla="*/ 3693665 w 14640829"/>
                <a:gd name="connsiteY4" fmla="*/ 2870052 h 6506105"/>
                <a:gd name="connsiteX5" fmla="*/ 3891560 w 14640829"/>
                <a:gd name="connsiteY5" fmla="*/ 3215671 h 6506105"/>
                <a:gd name="connsiteX6" fmla="*/ 3457776 w 14640829"/>
                <a:gd name="connsiteY6" fmla="*/ 3238115 h 6506105"/>
                <a:gd name="connsiteX7" fmla="*/ 3404672 w 14640829"/>
                <a:gd name="connsiteY7" fmla="*/ 2874453 h 6506105"/>
                <a:gd name="connsiteX8" fmla="*/ 3543740 w 14640829"/>
                <a:gd name="connsiteY8" fmla="*/ 2715286 h 6506105"/>
                <a:gd name="connsiteX9" fmla="*/ 4273266 w 14640829"/>
                <a:gd name="connsiteY9" fmla="*/ 2617292 h 6506105"/>
                <a:gd name="connsiteX10" fmla="*/ 4421137 w 14640829"/>
                <a:gd name="connsiteY10" fmla="*/ 2359105 h 6506105"/>
                <a:gd name="connsiteX11" fmla="*/ 4187155 w 14640829"/>
                <a:gd name="connsiteY11" fmla="*/ 2035344 h 6506105"/>
                <a:gd name="connsiteX12" fmla="*/ 4096936 w 14640829"/>
                <a:gd name="connsiteY12" fmla="*/ 2342822 h 6506105"/>
                <a:gd name="connsiteX13" fmla="*/ 4771890 w 14640829"/>
                <a:gd name="connsiteY13" fmla="*/ 3019096 h 6506105"/>
                <a:gd name="connsiteX14" fmla="*/ 5531195 w 14640829"/>
                <a:gd name="connsiteY14" fmla="*/ 3647107 h 6506105"/>
                <a:gd name="connsiteX15" fmla="*/ 5390072 w 14640829"/>
                <a:gd name="connsiteY15" fmla="*/ 5034277 h 6506105"/>
                <a:gd name="connsiteX16" fmla="*/ 4466906 w 14640829"/>
                <a:gd name="connsiteY16" fmla="*/ 4341866 h 6506105"/>
                <a:gd name="connsiteX17" fmla="*/ 5378043 w 14640829"/>
                <a:gd name="connsiteY17" fmla="*/ 4680883 h 6506105"/>
                <a:gd name="connsiteX18" fmla="*/ 4796829 w 14640829"/>
                <a:gd name="connsiteY18" fmla="*/ 4216440 h 6506105"/>
                <a:gd name="connsiteX19" fmla="*/ 5348411 w 14640829"/>
                <a:gd name="connsiteY19" fmla="*/ 3857178 h 6506105"/>
                <a:gd name="connsiteX20" fmla="*/ 6076762 w 14640829"/>
                <a:gd name="connsiteY20" fmla="*/ 4624258 h 6506105"/>
                <a:gd name="connsiteX21" fmla="*/ 5173987 w 14640829"/>
                <a:gd name="connsiteY21" fmla="*/ 3662217 h 6506105"/>
                <a:gd name="connsiteX22" fmla="*/ 6141603 w 14640829"/>
                <a:gd name="connsiteY22" fmla="*/ 2386097 h 6506105"/>
                <a:gd name="connsiteX23" fmla="*/ 6803354 w 14640829"/>
                <a:gd name="connsiteY23" fmla="*/ 1710410 h 6506105"/>
                <a:gd name="connsiteX24" fmla="*/ 6230502 w 14640829"/>
                <a:gd name="connsiteY24" fmla="*/ 1411000 h 6506105"/>
                <a:gd name="connsiteX25" fmla="*/ 5914809 w 14640829"/>
                <a:gd name="connsiteY25" fmla="*/ 1894955 h 6506105"/>
                <a:gd name="connsiteX26" fmla="*/ 6743502 w 14640829"/>
                <a:gd name="connsiteY26" fmla="*/ 3344617 h 6506105"/>
                <a:gd name="connsiteX27" fmla="*/ 6135735 w 14640829"/>
                <a:gd name="connsiteY27" fmla="*/ 3200707 h 6506105"/>
                <a:gd name="connsiteX28" fmla="*/ 5852609 w 14640829"/>
                <a:gd name="connsiteY28" fmla="*/ 3007213 h 6506105"/>
                <a:gd name="connsiteX29" fmla="*/ 5778673 w 14640829"/>
                <a:gd name="connsiteY29" fmla="*/ 2596608 h 6506105"/>
                <a:gd name="connsiteX30" fmla="*/ 5521367 w 14640829"/>
                <a:gd name="connsiteY30" fmla="*/ 2259351 h 6506105"/>
                <a:gd name="connsiteX31" fmla="*/ 5091544 w 14640829"/>
                <a:gd name="connsiteY31" fmla="*/ 2622427 h 6506105"/>
                <a:gd name="connsiteX32" fmla="*/ 5550266 w 14640829"/>
                <a:gd name="connsiteY32" fmla="*/ 3049902 h 6506105"/>
                <a:gd name="connsiteX33" fmla="*/ 6892986 w 14640829"/>
                <a:gd name="connsiteY33" fmla="*/ 3723537 h 6506105"/>
                <a:gd name="connsiteX34" fmla="*/ 7814245 w 14640829"/>
                <a:gd name="connsiteY34" fmla="*/ 4695112 h 6506105"/>
                <a:gd name="connsiteX35" fmla="*/ 7583197 w 14640829"/>
                <a:gd name="connsiteY35" fmla="*/ 5025621 h 6506105"/>
                <a:gd name="connsiteX36" fmla="*/ 6879050 w 14640829"/>
                <a:gd name="connsiteY36" fmla="*/ 4850905 h 6506105"/>
                <a:gd name="connsiteX37" fmla="*/ 7971505 w 14640829"/>
                <a:gd name="connsiteY37" fmla="*/ 2592060 h 6506105"/>
                <a:gd name="connsiteX38" fmla="*/ 8012580 w 14640829"/>
                <a:gd name="connsiteY38" fmla="*/ 1124794 h 6506105"/>
                <a:gd name="connsiteX39" fmla="*/ 8820295 w 14640829"/>
                <a:gd name="connsiteY39" fmla="*/ 2363213 h 6506105"/>
                <a:gd name="connsiteX40" fmla="*/ 8527677 w 14640829"/>
                <a:gd name="connsiteY40" fmla="*/ 3697943 h 6506105"/>
                <a:gd name="connsiteX41" fmla="*/ 9219562 w 14640829"/>
                <a:gd name="connsiteY41" fmla="*/ 5391010 h 6506105"/>
                <a:gd name="connsiteX42" fmla="*/ 9242651 w 14640829"/>
                <a:gd name="connsiteY42" fmla="*/ 3382404 h 6506105"/>
                <a:gd name="connsiteX43" fmla="*/ 10473113 w 14640829"/>
                <a:gd name="connsiteY43" fmla="*/ 2772507 h 6506105"/>
                <a:gd name="connsiteX44" fmla="*/ 9274322 w 14640829"/>
                <a:gd name="connsiteY44" fmla="*/ 2245365 h 6506105"/>
                <a:gd name="connsiteX45" fmla="*/ 11112926 w 14640829"/>
                <a:gd name="connsiteY45" fmla="*/ 1457 h 6506105"/>
                <a:gd name="connsiteX46" fmla="*/ 13736399 w 14640829"/>
                <a:gd name="connsiteY46" fmla="*/ 1945088 h 6506105"/>
                <a:gd name="connsiteX47" fmla="*/ 13562459 w 14640829"/>
                <a:gd name="connsiteY47" fmla="*/ 4461295 h 6506105"/>
                <a:gd name="connsiteX48" fmla="*/ 13574754 w 14640829"/>
                <a:gd name="connsiteY48" fmla="*/ 5829669 h 6506105"/>
                <a:gd name="connsiteX49" fmla="*/ 14065162 w 14640829"/>
                <a:gd name="connsiteY49" fmla="*/ 5055108 h 6506105"/>
                <a:gd name="connsiteX50" fmla="*/ 14363252 w 14640829"/>
                <a:gd name="connsiteY50" fmla="*/ 3998300 h 6506105"/>
                <a:gd name="connsiteX51" fmla="*/ 12290121 w 14640829"/>
                <a:gd name="connsiteY51" fmla="*/ 6506105 h 6506105"/>
                <a:gd name="connsiteX0" fmla="*/ 176011 w 14640829"/>
                <a:gd name="connsiteY0" fmla="*/ 3287038 h 6375177"/>
                <a:gd name="connsiteX1" fmla="*/ 1619952 w 14640829"/>
                <a:gd name="connsiteY1" fmla="*/ 3086356 h 6375177"/>
                <a:gd name="connsiteX2" fmla="*/ 2377204 w 14640829"/>
                <a:gd name="connsiteY2" fmla="*/ 2804551 h 6375177"/>
                <a:gd name="connsiteX3" fmla="*/ 3143843 w 14640829"/>
                <a:gd name="connsiteY3" fmla="*/ 2527586 h 6375177"/>
                <a:gd name="connsiteX4" fmla="*/ 3693665 w 14640829"/>
                <a:gd name="connsiteY4" fmla="*/ 2739124 h 6375177"/>
                <a:gd name="connsiteX5" fmla="*/ 3891560 w 14640829"/>
                <a:gd name="connsiteY5" fmla="*/ 3084743 h 6375177"/>
                <a:gd name="connsiteX6" fmla="*/ 3457776 w 14640829"/>
                <a:gd name="connsiteY6" fmla="*/ 3107187 h 6375177"/>
                <a:gd name="connsiteX7" fmla="*/ 3404672 w 14640829"/>
                <a:gd name="connsiteY7" fmla="*/ 2743525 h 6375177"/>
                <a:gd name="connsiteX8" fmla="*/ 3543740 w 14640829"/>
                <a:gd name="connsiteY8" fmla="*/ 2584358 h 6375177"/>
                <a:gd name="connsiteX9" fmla="*/ 4273266 w 14640829"/>
                <a:gd name="connsiteY9" fmla="*/ 2486364 h 6375177"/>
                <a:gd name="connsiteX10" fmla="*/ 4421137 w 14640829"/>
                <a:gd name="connsiteY10" fmla="*/ 2228177 h 6375177"/>
                <a:gd name="connsiteX11" fmla="*/ 4187155 w 14640829"/>
                <a:gd name="connsiteY11" fmla="*/ 1904416 h 6375177"/>
                <a:gd name="connsiteX12" fmla="*/ 4096936 w 14640829"/>
                <a:gd name="connsiteY12" fmla="*/ 2211894 h 6375177"/>
                <a:gd name="connsiteX13" fmla="*/ 4771890 w 14640829"/>
                <a:gd name="connsiteY13" fmla="*/ 2888168 h 6375177"/>
                <a:gd name="connsiteX14" fmla="*/ 5531195 w 14640829"/>
                <a:gd name="connsiteY14" fmla="*/ 3516179 h 6375177"/>
                <a:gd name="connsiteX15" fmla="*/ 5390072 w 14640829"/>
                <a:gd name="connsiteY15" fmla="*/ 4903349 h 6375177"/>
                <a:gd name="connsiteX16" fmla="*/ 4466906 w 14640829"/>
                <a:gd name="connsiteY16" fmla="*/ 4210938 h 6375177"/>
                <a:gd name="connsiteX17" fmla="*/ 5378043 w 14640829"/>
                <a:gd name="connsiteY17" fmla="*/ 4549955 h 6375177"/>
                <a:gd name="connsiteX18" fmla="*/ 4796829 w 14640829"/>
                <a:gd name="connsiteY18" fmla="*/ 4085512 h 6375177"/>
                <a:gd name="connsiteX19" fmla="*/ 5348411 w 14640829"/>
                <a:gd name="connsiteY19" fmla="*/ 3726250 h 6375177"/>
                <a:gd name="connsiteX20" fmla="*/ 6076762 w 14640829"/>
                <a:gd name="connsiteY20" fmla="*/ 4493330 h 6375177"/>
                <a:gd name="connsiteX21" fmla="*/ 5173987 w 14640829"/>
                <a:gd name="connsiteY21" fmla="*/ 3531289 h 6375177"/>
                <a:gd name="connsiteX22" fmla="*/ 6141603 w 14640829"/>
                <a:gd name="connsiteY22" fmla="*/ 2255169 h 6375177"/>
                <a:gd name="connsiteX23" fmla="*/ 6803354 w 14640829"/>
                <a:gd name="connsiteY23" fmla="*/ 1579482 h 6375177"/>
                <a:gd name="connsiteX24" fmla="*/ 6230502 w 14640829"/>
                <a:gd name="connsiteY24" fmla="*/ 1280072 h 6375177"/>
                <a:gd name="connsiteX25" fmla="*/ 5914809 w 14640829"/>
                <a:gd name="connsiteY25" fmla="*/ 1764027 h 6375177"/>
                <a:gd name="connsiteX26" fmla="*/ 6743502 w 14640829"/>
                <a:gd name="connsiteY26" fmla="*/ 3213689 h 6375177"/>
                <a:gd name="connsiteX27" fmla="*/ 6135735 w 14640829"/>
                <a:gd name="connsiteY27" fmla="*/ 3069779 h 6375177"/>
                <a:gd name="connsiteX28" fmla="*/ 5852609 w 14640829"/>
                <a:gd name="connsiteY28" fmla="*/ 2876285 h 6375177"/>
                <a:gd name="connsiteX29" fmla="*/ 5778673 w 14640829"/>
                <a:gd name="connsiteY29" fmla="*/ 2465680 h 6375177"/>
                <a:gd name="connsiteX30" fmla="*/ 5521367 w 14640829"/>
                <a:gd name="connsiteY30" fmla="*/ 2128423 h 6375177"/>
                <a:gd name="connsiteX31" fmla="*/ 5091544 w 14640829"/>
                <a:gd name="connsiteY31" fmla="*/ 2491499 h 6375177"/>
                <a:gd name="connsiteX32" fmla="*/ 5550266 w 14640829"/>
                <a:gd name="connsiteY32" fmla="*/ 2918974 h 6375177"/>
                <a:gd name="connsiteX33" fmla="*/ 6892986 w 14640829"/>
                <a:gd name="connsiteY33" fmla="*/ 3592609 h 6375177"/>
                <a:gd name="connsiteX34" fmla="*/ 7814245 w 14640829"/>
                <a:gd name="connsiteY34" fmla="*/ 4564184 h 6375177"/>
                <a:gd name="connsiteX35" fmla="*/ 7583197 w 14640829"/>
                <a:gd name="connsiteY35" fmla="*/ 4894693 h 6375177"/>
                <a:gd name="connsiteX36" fmla="*/ 6879050 w 14640829"/>
                <a:gd name="connsiteY36" fmla="*/ 4719977 h 6375177"/>
                <a:gd name="connsiteX37" fmla="*/ 7971505 w 14640829"/>
                <a:gd name="connsiteY37" fmla="*/ 2461132 h 6375177"/>
                <a:gd name="connsiteX38" fmla="*/ 8012580 w 14640829"/>
                <a:gd name="connsiteY38" fmla="*/ 993866 h 6375177"/>
                <a:gd name="connsiteX39" fmla="*/ 8820295 w 14640829"/>
                <a:gd name="connsiteY39" fmla="*/ 2232285 h 6375177"/>
                <a:gd name="connsiteX40" fmla="*/ 8527677 w 14640829"/>
                <a:gd name="connsiteY40" fmla="*/ 3567015 h 6375177"/>
                <a:gd name="connsiteX41" fmla="*/ 9219562 w 14640829"/>
                <a:gd name="connsiteY41" fmla="*/ 5260082 h 6375177"/>
                <a:gd name="connsiteX42" fmla="*/ 9242651 w 14640829"/>
                <a:gd name="connsiteY42" fmla="*/ 3251476 h 6375177"/>
                <a:gd name="connsiteX43" fmla="*/ 10473113 w 14640829"/>
                <a:gd name="connsiteY43" fmla="*/ 2641579 h 6375177"/>
                <a:gd name="connsiteX44" fmla="*/ 9274322 w 14640829"/>
                <a:gd name="connsiteY44" fmla="*/ 2114437 h 6375177"/>
                <a:gd name="connsiteX45" fmla="*/ 11019763 w 14640829"/>
                <a:gd name="connsiteY45" fmla="*/ 1593 h 6375177"/>
                <a:gd name="connsiteX46" fmla="*/ 13736399 w 14640829"/>
                <a:gd name="connsiteY46" fmla="*/ 1814160 h 6375177"/>
                <a:gd name="connsiteX47" fmla="*/ 13562459 w 14640829"/>
                <a:gd name="connsiteY47" fmla="*/ 4330367 h 6375177"/>
                <a:gd name="connsiteX48" fmla="*/ 13574754 w 14640829"/>
                <a:gd name="connsiteY48" fmla="*/ 5698741 h 6375177"/>
                <a:gd name="connsiteX49" fmla="*/ 14065162 w 14640829"/>
                <a:gd name="connsiteY49" fmla="*/ 4924180 h 6375177"/>
                <a:gd name="connsiteX50" fmla="*/ 14363252 w 14640829"/>
                <a:gd name="connsiteY50" fmla="*/ 3867372 h 6375177"/>
                <a:gd name="connsiteX51" fmla="*/ 12290121 w 14640829"/>
                <a:gd name="connsiteY51" fmla="*/ 6375177 h 6375177"/>
                <a:gd name="connsiteX0" fmla="*/ 176011 w 14640829"/>
                <a:gd name="connsiteY0" fmla="*/ 3287038 h 6375177"/>
                <a:gd name="connsiteX1" fmla="*/ 1619952 w 14640829"/>
                <a:gd name="connsiteY1" fmla="*/ 3086356 h 6375177"/>
                <a:gd name="connsiteX2" fmla="*/ 2377204 w 14640829"/>
                <a:gd name="connsiteY2" fmla="*/ 2804551 h 6375177"/>
                <a:gd name="connsiteX3" fmla="*/ 3143843 w 14640829"/>
                <a:gd name="connsiteY3" fmla="*/ 2527586 h 6375177"/>
                <a:gd name="connsiteX4" fmla="*/ 3693665 w 14640829"/>
                <a:gd name="connsiteY4" fmla="*/ 2739124 h 6375177"/>
                <a:gd name="connsiteX5" fmla="*/ 3891560 w 14640829"/>
                <a:gd name="connsiteY5" fmla="*/ 3084743 h 6375177"/>
                <a:gd name="connsiteX6" fmla="*/ 3457776 w 14640829"/>
                <a:gd name="connsiteY6" fmla="*/ 3107187 h 6375177"/>
                <a:gd name="connsiteX7" fmla="*/ 3404672 w 14640829"/>
                <a:gd name="connsiteY7" fmla="*/ 2743525 h 6375177"/>
                <a:gd name="connsiteX8" fmla="*/ 3543740 w 14640829"/>
                <a:gd name="connsiteY8" fmla="*/ 2584358 h 6375177"/>
                <a:gd name="connsiteX9" fmla="*/ 4273266 w 14640829"/>
                <a:gd name="connsiteY9" fmla="*/ 2486364 h 6375177"/>
                <a:gd name="connsiteX10" fmla="*/ 4421137 w 14640829"/>
                <a:gd name="connsiteY10" fmla="*/ 2228177 h 6375177"/>
                <a:gd name="connsiteX11" fmla="*/ 4187155 w 14640829"/>
                <a:gd name="connsiteY11" fmla="*/ 1904416 h 6375177"/>
                <a:gd name="connsiteX12" fmla="*/ 4096936 w 14640829"/>
                <a:gd name="connsiteY12" fmla="*/ 2211894 h 6375177"/>
                <a:gd name="connsiteX13" fmla="*/ 4771890 w 14640829"/>
                <a:gd name="connsiteY13" fmla="*/ 2888168 h 6375177"/>
                <a:gd name="connsiteX14" fmla="*/ 5531195 w 14640829"/>
                <a:gd name="connsiteY14" fmla="*/ 3516179 h 6375177"/>
                <a:gd name="connsiteX15" fmla="*/ 5390072 w 14640829"/>
                <a:gd name="connsiteY15" fmla="*/ 4903349 h 6375177"/>
                <a:gd name="connsiteX16" fmla="*/ 4466906 w 14640829"/>
                <a:gd name="connsiteY16" fmla="*/ 4210938 h 6375177"/>
                <a:gd name="connsiteX17" fmla="*/ 5378043 w 14640829"/>
                <a:gd name="connsiteY17" fmla="*/ 4549955 h 6375177"/>
                <a:gd name="connsiteX18" fmla="*/ 4796829 w 14640829"/>
                <a:gd name="connsiteY18" fmla="*/ 4085512 h 6375177"/>
                <a:gd name="connsiteX19" fmla="*/ 5348411 w 14640829"/>
                <a:gd name="connsiteY19" fmla="*/ 3726250 h 6375177"/>
                <a:gd name="connsiteX20" fmla="*/ 6076762 w 14640829"/>
                <a:gd name="connsiteY20" fmla="*/ 4493330 h 6375177"/>
                <a:gd name="connsiteX21" fmla="*/ 5173987 w 14640829"/>
                <a:gd name="connsiteY21" fmla="*/ 3531289 h 6375177"/>
                <a:gd name="connsiteX22" fmla="*/ 6141603 w 14640829"/>
                <a:gd name="connsiteY22" fmla="*/ 2255169 h 6375177"/>
                <a:gd name="connsiteX23" fmla="*/ 6803354 w 14640829"/>
                <a:gd name="connsiteY23" fmla="*/ 1579482 h 6375177"/>
                <a:gd name="connsiteX24" fmla="*/ 6230502 w 14640829"/>
                <a:gd name="connsiteY24" fmla="*/ 1280072 h 6375177"/>
                <a:gd name="connsiteX25" fmla="*/ 5914809 w 14640829"/>
                <a:gd name="connsiteY25" fmla="*/ 1764027 h 6375177"/>
                <a:gd name="connsiteX26" fmla="*/ 6743502 w 14640829"/>
                <a:gd name="connsiteY26" fmla="*/ 3213689 h 6375177"/>
                <a:gd name="connsiteX27" fmla="*/ 6135735 w 14640829"/>
                <a:gd name="connsiteY27" fmla="*/ 3069779 h 6375177"/>
                <a:gd name="connsiteX28" fmla="*/ 5852609 w 14640829"/>
                <a:gd name="connsiteY28" fmla="*/ 2876285 h 6375177"/>
                <a:gd name="connsiteX29" fmla="*/ 5778673 w 14640829"/>
                <a:gd name="connsiteY29" fmla="*/ 2465680 h 6375177"/>
                <a:gd name="connsiteX30" fmla="*/ 5521367 w 14640829"/>
                <a:gd name="connsiteY30" fmla="*/ 2128423 h 6375177"/>
                <a:gd name="connsiteX31" fmla="*/ 5091544 w 14640829"/>
                <a:gd name="connsiteY31" fmla="*/ 2491499 h 6375177"/>
                <a:gd name="connsiteX32" fmla="*/ 5550266 w 14640829"/>
                <a:gd name="connsiteY32" fmla="*/ 2918974 h 6375177"/>
                <a:gd name="connsiteX33" fmla="*/ 6892986 w 14640829"/>
                <a:gd name="connsiteY33" fmla="*/ 3592609 h 6375177"/>
                <a:gd name="connsiteX34" fmla="*/ 7814245 w 14640829"/>
                <a:gd name="connsiteY34" fmla="*/ 4564184 h 6375177"/>
                <a:gd name="connsiteX35" fmla="*/ 7583197 w 14640829"/>
                <a:gd name="connsiteY35" fmla="*/ 4894693 h 6375177"/>
                <a:gd name="connsiteX36" fmla="*/ 6879050 w 14640829"/>
                <a:gd name="connsiteY36" fmla="*/ 4719977 h 6375177"/>
                <a:gd name="connsiteX37" fmla="*/ 7971505 w 14640829"/>
                <a:gd name="connsiteY37" fmla="*/ 2461132 h 6375177"/>
                <a:gd name="connsiteX38" fmla="*/ 8012580 w 14640829"/>
                <a:gd name="connsiteY38" fmla="*/ 993866 h 6375177"/>
                <a:gd name="connsiteX39" fmla="*/ 8820295 w 14640829"/>
                <a:gd name="connsiteY39" fmla="*/ 2232285 h 6375177"/>
                <a:gd name="connsiteX40" fmla="*/ 8527677 w 14640829"/>
                <a:gd name="connsiteY40" fmla="*/ 3567015 h 6375177"/>
                <a:gd name="connsiteX41" fmla="*/ 9219562 w 14640829"/>
                <a:gd name="connsiteY41" fmla="*/ 5260082 h 6375177"/>
                <a:gd name="connsiteX42" fmla="*/ 9242651 w 14640829"/>
                <a:gd name="connsiteY42" fmla="*/ 3251476 h 6375177"/>
                <a:gd name="connsiteX43" fmla="*/ 10473113 w 14640829"/>
                <a:gd name="connsiteY43" fmla="*/ 2641579 h 6375177"/>
                <a:gd name="connsiteX44" fmla="*/ 9274322 w 14640829"/>
                <a:gd name="connsiteY44" fmla="*/ 2114437 h 6375177"/>
                <a:gd name="connsiteX45" fmla="*/ 11019763 w 14640829"/>
                <a:gd name="connsiteY45" fmla="*/ 1593 h 6375177"/>
                <a:gd name="connsiteX46" fmla="*/ 13736399 w 14640829"/>
                <a:gd name="connsiteY46" fmla="*/ 1814160 h 6375177"/>
                <a:gd name="connsiteX47" fmla="*/ 13562459 w 14640829"/>
                <a:gd name="connsiteY47" fmla="*/ 4330367 h 6375177"/>
                <a:gd name="connsiteX48" fmla="*/ 13574754 w 14640829"/>
                <a:gd name="connsiteY48" fmla="*/ 5698741 h 6375177"/>
                <a:gd name="connsiteX49" fmla="*/ 14065162 w 14640829"/>
                <a:gd name="connsiteY49" fmla="*/ 4924180 h 6375177"/>
                <a:gd name="connsiteX50" fmla="*/ 14363252 w 14640829"/>
                <a:gd name="connsiteY50" fmla="*/ 3867372 h 6375177"/>
                <a:gd name="connsiteX51" fmla="*/ 12290121 w 14640829"/>
                <a:gd name="connsiteY51" fmla="*/ 6375177 h 6375177"/>
                <a:gd name="connsiteX0" fmla="*/ 176011 w 14640829"/>
                <a:gd name="connsiteY0" fmla="*/ 3287038 h 6375177"/>
                <a:gd name="connsiteX1" fmla="*/ 1619952 w 14640829"/>
                <a:gd name="connsiteY1" fmla="*/ 3086356 h 6375177"/>
                <a:gd name="connsiteX2" fmla="*/ 2377204 w 14640829"/>
                <a:gd name="connsiteY2" fmla="*/ 2804551 h 6375177"/>
                <a:gd name="connsiteX3" fmla="*/ 3143843 w 14640829"/>
                <a:gd name="connsiteY3" fmla="*/ 2527586 h 6375177"/>
                <a:gd name="connsiteX4" fmla="*/ 3693665 w 14640829"/>
                <a:gd name="connsiteY4" fmla="*/ 2739124 h 6375177"/>
                <a:gd name="connsiteX5" fmla="*/ 3891560 w 14640829"/>
                <a:gd name="connsiteY5" fmla="*/ 3084743 h 6375177"/>
                <a:gd name="connsiteX6" fmla="*/ 3457776 w 14640829"/>
                <a:gd name="connsiteY6" fmla="*/ 3107187 h 6375177"/>
                <a:gd name="connsiteX7" fmla="*/ 3404672 w 14640829"/>
                <a:gd name="connsiteY7" fmla="*/ 2743525 h 6375177"/>
                <a:gd name="connsiteX8" fmla="*/ 3543740 w 14640829"/>
                <a:gd name="connsiteY8" fmla="*/ 2584358 h 6375177"/>
                <a:gd name="connsiteX9" fmla="*/ 4273266 w 14640829"/>
                <a:gd name="connsiteY9" fmla="*/ 2486364 h 6375177"/>
                <a:gd name="connsiteX10" fmla="*/ 4421137 w 14640829"/>
                <a:gd name="connsiteY10" fmla="*/ 2228177 h 6375177"/>
                <a:gd name="connsiteX11" fmla="*/ 4187155 w 14640829"/>
                <a:gd name="connsiteY11" fmla="*/ 1904416 h 6375177"/>
                <a:gd name="connsiteX12" fmla="*/ 4096936 w 14640829"/>
                <a:gd name="connsiteY12" fmla="*/ 2211894 h 6375177"/>
                <a:gd name="connsiteX13" fmla="*/ 4771890 w 14640829"/>
                <a:gd name="connsiteY13" fmla="*/ 2888168 h 6375177"/>
                <a:gd name="connsiteX14" fmla="*/ 5531195 w 14640829"/>
                <a:gd name="connsiteY14" fmla="*/ 3516179 h 6375177"/>
                <a:gd name="connsiteX15" fmla="*/ 5390072 w 14640829"/>
                <a:gd name="connsiteY15" fmla="*/ 4903349 h 6375177"/>
                <a:gd name="connsiteX16" fmla="*/ 4466906 w 14640829"/>
                <a:gd name="connsiteY16" fmla="*/ 4210938 h 6375177"/>
                <a:gd name="connsiteX17" fmla="*/ 5378043 w 14640829"/>
                <a:gd name="connsiteY17" fmla="*/ 4549955 h 6375177"/>
                <a:gd name="connsiteX18" fmla="*/ 4796829 w 14640829"/>
                <a:gd name="connsiteY18" fmla="*/ 4085512 h 6375177"/>
                <a:gd name="connsiteX19" fmla="*/ 5348411 w 14640829"/>
                <a:gd name="connsiteY19" fmla="*/ 3726250 h 6375177"/>
                <a:gd name="connsiteX20" fmla="*/ 6076762 w 14640829"/>
                <a:gd name="connsiteY20" fmla="*/ 4493330 h 6375177"/>
                <a:gd name="connsiteX21" fmla="*/ 5173987 w 14640829"/>
                <a:gd name="connsiteY21" fmla="*/ 3531289 h 6375177"/>
                <a:gd name="connsiteX22" fmla="*/ 6141603 w 14640829"/>
                <a:gd name="connsiteY22" fmla="*/ 2255169 h 6375177"/>
                <a:gd name="connsiteX23" fmla="*/ 6803354 w 14640829"/>
                <a:gd name="connsiteY23" fmla="*/ 1579482 h 6375177"/>
                <a:gd name="connsiteX24" fmla="*/ 6230502 w 14640829"/>
                <a:gd name="connsiteY24" fmla="*/ 1280072 h 6375177"/>
                <a:gd name="connsiteX25" fmla="*/ 5914809 w 14640829"/>
                <a:gd name="connsiteY25" fmla="*/ 1764027 h 6375177"/>
                <a:gd name="connsiteX26" fmla="*/ 6743502 w 14640829"/>
                <a:gd name="connsiteY26" fmla="*/ 3213689 h 6375177"/>
                <a:gd name="connsiteX27" fmla="*/ 6135735 w 14640829"/>
                <a:gd name="connsiteY27" fmla="*/ 3069779 h 6375177"/>
                <a:gd name="connsiteX28" fmla="*/ 5852609 w 14640829"/>
                <a:gd name="connsiteY28" fmla="*/ 2876285 h 6375177"/>
                <a:gd name="connsiteX29" fmla="*/ 5778673 w 14640829"/>
                <a:gd name="connsiteY29" fmla="*/ 2465680 h 6375177"/>
                <a:gd name="connsiteX30" fmla="*/ 5521367 w 14640829"/>
                <a:gd name="connsiteY30" fmla="*/ 2128423 h 6375177"/>
                <a:gd name="connsiteX31" fmla="*/ 5091544 w 14640829"/>
                <a:gd name="connsiteY31" fmla="*/ 2491499 h 6375177"/>
                <a:gd name="connsiteX32" fmla="*/ 5550266 w 14640829"/>
                <a:gd name="connsiteY32" fmla="*/ 2918974 h 6375177"/>
                <a:gd name="connsiteX33" fmla="*/ 6892986 w 14640829"/>
                <a:gd name="connsiteY33" fmla="*/ 3592609 h 6375177"/>
                <a:gd name="connsiteX34" fmla="*/ 7814245 w 14640829"/>
                <a:gd name="connsiteY34" fmla="*/ 4564184 h 6375177"/>
                <a:gd name="connsiteX35" fmla="*/ 7583197 w 14640829"/>
                <a:gd name="connsiteY35" fmla="*/ 4894693 h 6375177"/>
                <a:gd name="connsiteX36" fmla="*/ 6879050 w 14640829"/>
                <a:gd name="connsiteY36" fmla="*/ 4719977 h 6375177"/>
                <a:gd name="connsiteX37" fmla="*/ 7971505 w 14640829"/>
                <a:gd name="connsiteY37" fmla="*/ 2461132 h 6375177"/>
                <a:gd name="connsiteX38" fmla="*/ 8012580 w 14640829"/>
                <a:gd name="connsiteY38" fmla="*/ 993866 h 6375177"/>
                <a:gd name="connsiteX39" fmla="*/ 8820295 w 14640829"/>
                <a:gd name="connsiteY39" fmla="*/ 2232285 h 6375177"/>
                <a:gd name="connsiteX40" fmla="*/ 8391538 w 14640829"/>
                <a:gd name="connsiteY40" fmla="*/ 3494328 h 6375177"/>
                <a:gd name="connsiteX41" fmla="*/ 9219562 w 14640829"/>
                <a:gd name="connsiteY41" fmla="*/ 5260082 h 6375177"/>
                <a:gd name="connsiteX42" fmla="*/ 9242651 w 14640829"/>
                <a:gd name="connsiteY42" fmla="*/ 3251476 h 6375177"/>
                <a:gd name="connsiteX43" fmla="*/ 10473113 w 14640829"/>
                <a:gd name="connsiteY43" fmla="*/ 2641579 h 6375177"/>
                <a:gd name="connsiteX44" fmla="*/ 9274322 w 14640829"/>
                <a:gd name="connsiteY44" fmla="*/ 2114437 h 6375177"/>
                <a:gd name="connsiteX45" fmla="*/ 11019763 w 14640829"/>
                <a:gd name="connsiteY45" fmla="*/ 1593 h 6375177"/>
                <a:gd name="connsiteX46" fmla="*/ 13736399 w 14640829"/>
                <a:gd name="connsiteY46" fmla="*/ 1814160 h 6375177"/>
                <a:gd name="connsiteX47" fmla="*/ 13562459 w 14640829"/>
                <a:gd name="connsiteY47" fmla="*/ 4330367 h 6375177"/>
                <a:gd name="connsiteX48" fmla="*/ 13574754 w 14640829"/>
                <a:gd name="connsiteY48" fmla="*/ 5698741 h 6375177"/>
                <a:gd name="connsiteX49" fmla="*/ 14065162 w 14640829"/>
                <a:gd name="connsiteY49" fmla="*/ 4924180 h 6375177"/>
                <a:gd name="connsiteX50" fmla="*/ 14363252 w 14640829"/>
                <a:gd name="connsiteY50" fmla="*/ 3867372 h 6375177"/>
                <a:gd name="connsiteX51" fmla="*/ 12290121 w 14640829"/>
                <a:gd name="connsiteY51" fmla="*/ 6375177 h 6375177"/>
                <a:gd name="connsiteX0" fmla="*/ 176011 w 14640829"/>
                <a:gd name="connsiteY0" fmla="*/ 3287038 h 6375177"/>
                <a:gd name="connsiteX1" fmla="*/ 1619952 w 14640829"/>
                <a:gd name="connsiteY1" fmla="*/ 3086356 h 6375177"/>
                <a:gd name="connsiteX2" fmla="*/ 2377204 w 14640829"/>
                <a:gd name="connsiteY2" fmla="*/ 2804551 h 6375177"/>
                <a:gd name="connsiteX3" fmla="*/ 3143843 w 14640829"/>
                <a:gd name="connsiteY3" fmla="*/ 2527586 h 6375177"/>
                <a:gd name="connsiteX4" fmla="*/ 3693665 w 14640829"/>
                <a:gd name="connsiteY4" fmla="*/ 2739124 h 6375177"/>
                <a:gd name="connsiteX5" fmla="*/ 3891560 w 14640829"/>
                <a:gd name="connsiteY5" fmla="*/ 3084743 h 6375177"/>
                <a:gd name="connsiteX6" fmla="*/ 3457776 w 14640829"/>
                <a:gd name="connsiteY6" fmla="*/ 3107187 h 6375177"/>
                <a:gd name="connsiteX7" fmla="*/ 3404672 w 14640829"/>
                <a:gd name="connsiteY7" fmla="*/ 2743525 h 6375177"/>
                <a:gd name="connsiteX8" fmla="*/ 3543740 w 14640829"/>
                <a:gd name="connsiteY8" fmla="*/ 2584358 h 6375177"/>
                <a:gd name="connsiteX9" fmla="*/ 4273266 w 14640829"/>
                <a:gd name="connsiteY9" fmla="*/ 2486364 h 6375177"/>
                <a:gd name="connsiteX10" fmla="*/ 4421137 w 14640829"/>
                <a:gd name="connsiteY10" fmla="*/ 2228177 h 6375177"/>
                <a:gd name="connsiteX11" fmla="*/ 4187155 w 14640829"/>
                <a:gd name="connsiteY11" fmla="*/ 1904416 h 6375177"/>
                <a:gd name="connsiteX12" fmla="*/ 4096936 w 14640829"/>
                <a:gd name="connsiteY12" fmla="*/ 2211894 h 6375177"/>
                <a:gd name="connsiteX13" fmla="*/ 4771890 w 14640829"/>
                <a:gd name="connsiteY13" fmla="*/ 2888168 h 6375177"/>
                <a:gd name="connsiteX14" fmla="*/ 5531195 w 14640829"/>
                <a:gd name="connsiteY14" fmla="*/ 3516179 h 6375177"/>
                <a:gd name="connsiteX15" fmla="*/ 5390072 w 14640829"/>
                <a:gd name="connsiteY15" fmla="*/ 4903349 h 6375177"/>
                <a:gd name="connsiteX16" fmla="*/ 4466906 w 14640829"/>
                <a:gd name="connsiteY16" fmla="*/ 4210938 h 6375177"/>
                <a:gd name="connsiteX17" fmla="*/ 5378043 w 14640829"/>
                <a:gd name="connsiteY17" fmla="*/ 4549955 h 6375177"/>
                <a:gd name="connsiteX18" fmla="*/ 4796829 w 14640829"/>
                <a:gd name="connsiteY18" fmla="*/ 4085512 h 6375177"/>
                <a:gd name="connsiteX19" fmla="*/ 5348411 w 14640829"/>
                <a:gd name="connsiteY19" fmla="*/ 3726250 h 6375177"/>
                <a:gd name="connsiteX20" fmla="*/ 6076762 w 14640829"/>
                <a:gd name="connsiteY20" fmla="*/ 4493330 h 6375177"/>
                <a:gd name="connsiteX21" fmla="*/ 5173987 w 14640829"/>
                <a:gd name="connsiteY21" fmla="*/ 3531289 h 6375177"/>
                <a:gd name="connsiteX22" fmla="*/ 6141603 w 14640829"/>
                <a:gd name="connsiteY22" fmla="*/ 2255169 h 6375177"/>
                <a:gd name="connsiteX23" fmla="*/ 6803354 w 14640829"/>
                <a:gd name="connsiteY23" fmla="*/ 1579482 h 6375177"/>
                <a:gd name="connsiteX24" fmla="*/ 6230502 w 14640829"/>
                <a:gd name="connsiteY24" fmla="*/ 1280072 h 6375177"/>
                <a:gd name="connsiteX25" fmla="*/ 5914809 w 14640829"/>
                <a:gd name="connsiteY25" fmla="*/ 1764027 h 6375177"/>
                <a:gd name="connsiteX26" fmla="*/ 6743502 w 14640829"/>
                <a:gd name="connsiteY26" fmla="*/ 3213689 h 6375177"/>
                <a:gd name="connsiteX27" fmla="*/ 6135735 w 14640829"/>
                <a:gd name="connsiteY27" fmla="*/ 3069779 h 6375177"/>
                <a:gd name="connsiteX28" fmla="*/ 5852609 w 14640829"/>
                <a:gd name="connsiteY28" fmla="*/ 2876285 h 6375177"/>
                <a:gd name="connsiteX29" fmla="*/ 5778673 w 14640829"/>
                <a:gd name="connsiteY29" fmla="*/ 2465680 h 6375177"/>
                <a:gd name="connsiteX30" fmla="*/ 5521367 w 14640829"/>
                <a:gd name="connsiteY30" fmla="*/ 2128423 h 6375177"/>
                <a:gd name="connsiteX31" fmla="*/ 5091544 w 14640829"/>
                <a:gd name="connsiteY31" fmla="*/ 2491499 h 6375177"/>
                <a:gd name="connsiteX32" fmla="*/ 5550266 w 14640829"/>
                <a:gd name="connsiteY32" fmla="*/ 2918974 h 6375177"/>
                <a:gd name="connsiteX33" fmla="*/ 6892986 w 14640829"/>
                <a:gd name="connsiteY33" fmla="*/ 3592609 h 6375177"/>
                <a:gd name="connsiteX34" fmla="*/ 7814245 w 14640829"/>
                <a:gd name="connsiteY34" fmla="*/ 4564184 h 6375177"/>
                <a:gd name="connsiteX35" fmla="*/ 7583197 w 14640829"/>
                <a:gd name="connsiteY35" fmla="*/ 4894693 h 6375177"/>
                <a:gd name="connsiteX36" fmla="*/ 6879050 w 14640829"/>
                <a:gd name="connsiteY36" fmla="*/ 4719977 h 6375177"/>
                <a:gd name="connsiteX37" fmla="*/ 7971505 w 14640829"/>
                <a:gd name="connsiteY37" fmla="*/ 2461132 h 6375177"/>
                <a:gd name="connsiteX38" fmla="*/ 8012580 w 14640829"/>
                <a:gd name="connsiteY38" fmla="*/ 993866 h 6375177"/>
                <a:gd name="connsiteX39" fmla="*/ 8820295 w 14640829"/>
                <a:gd name="connsiteY39" fmla="*/ 2232285 h 6375177"/>
                <a:gd name="connsiteX40" fmla="*/ 8391538 w 14640829"/>
                <a:gd name="connsiteY40" fmla="*/ 3494328 h 6375177"/>
                <a:gd name="connsiteX41" fmla="*/ 9219562 w 14640829"/>
                <a:gd name="connsiteY41" fmla="*/ 5260082 h 6375177"/>
                <a:gd name="connsiteX42" fmla="*/ 9242651 w 14640829"/>
                <a:gd name="connsiteY42" fmla="*/ 3251476 h 6375177"/>
                <a:gd name="connsiteX43" fmla="*/ 10473113 w 14640829"/>
                <a:gd name="connsiteY43" fmla="*/ 2641579 h 6375177"/>
                <a:gd name="connsiteX44" fmla="*/ 9274322 w 14640829"/>
                <a:gd name="connsiteY44" fmla="*/ 2114437 h 6375177"/>
                <a:gd name="connsiteX45" fmla="*/ 11019763 w 14640829"/>
                <a:gd name="connsiteY45" fmla="*/ 1593 h 6375177"/>
                <a:gd name="connsiteX46" fmla="*/ 13736399 w 14640829"/>
                <a:gd name="connsiteY46" fmla="*/ 1814160 h 6375177"/>
                <a:gd name="connsiteX47" fmla="*/ 13562459 w 14640829"/>
                <a:gd name="connsiteY47" fmla="*/ 4330367 h 6375177"/>
                <a:gd name="connsiteX48" fmla="*/ 13574754 w 14640829"/>
                <a:gd name="connsiteY48" fmla="*/ 5698741 h 6375177"/>
                <a:gd name="connsiteX49" fmla="*/ 14065162 w 14640829"/>
                <a:gd name="connsiteY49" fmla="*/ 4924180 h 6375177"/>
                <a:gd name="connsiteX50" fmla="*/ 14363252 w 14640829"/>
                <a:gd name="connsiteY50" fmla="*/ 3867372 h 6375177"/>
                <a:gd name="connsiteX51" fmla="*/ 12290121 w 14640829"/>
                <a:gd name="connsiteY51" fmla="*/ 6375177 h 6375177"/>
                <a:gd name="connsiteX0" fmla="*/ 176011 w 14640829"/>
                <a:gd name="connsiteY0" fmla="*/ 3287038 h 6375177"/>
                <a:gd name="connsiteX1" fmla="*/ 1619952 w 14640829"/>
                <a:gd name="connsiteY1" fmla="*/ 3086356 h 6375177"/>
                <a:gd name="connsiteX2" fmla="*/ 2377204 w 14640829"/>
                <a:gd name="connsiteY2" fmla="*/ 2804551 h 6375177"/>
                <a:gd name="connsiteX3" fmla="*/ 3143843 w 14640829"/>
                <a:gd name="connsiteY3" fmla="*/ 2527586 h 6375177"/>
                <a:gd name="connsiteX4" fmla="*/ 3693665 w 14640829"/>
                <a:gd name="connsiteY4" fmla="*/ 2739124 h 6375177"/>
                <a:gd name="connsiteX5" fmla="*/ 3891560 w 14640829"/>
                <a:gd name="connsiteY5" fmla="*/ 3084743 h 6375177"/>
                <a:gd name="connsiteX6" fmla="*/ 3457776 w 14640829"/>
                <a:gd name="connsiteY6" fmla="*/ 3107187 h 6375177"/>
                <a:gd name="connsiteX7" fmla="*/ 3404672 w 14640829"/>
                <a:gd name="connsiteY7" fmla="*/ 2743525 h 6375177"/>
                <a:gd name="connsiteX8" fmla="*/ 3543740 w 14640829"/>
                <a:gd name="connsiteY8" fmla="*/ 2584358 h 6375177"/>
                <a:gd name="connsiteX9" fmla="*/ 4273266 w 14640829"/>
                <a:gd name="connsiteY9" fmla="*/ 2486364 h 6375177"/>
                <a:gd name="connsiteX10" fmla="*/ 4421137 w 14640829"/>
                <a:gd name="connsiteY10" fmla="*/ 2228177 h 6375177"/>
                <a:gd name="connsiteX11" fmla="*/ 4187155 w 14640829"/>
                <a:gd name="connsiteY11" fmla="*/ 1904416 h 6375177"/>
                <a:gd name="connsiteX12" fmla="*/ 4096936 w 14640829"/>
                <a:gd name="connsiteY12" fmla="*/ 2211894 h 6375177"/>
                <a:gd name="connsiteX13" fmla="*/ 4771890 w 14640829"/>
                <a:gd name="connsiteY13" fmla="*/ 2888168 h 6375177"/>
                <a:gd name="connsiteX14" fmla="*/ 5531195 w 14640829"/>
                <a:gd name="connsiteY14" fmla="*/ 3516179 h 6375177"/>
                <a:gd name="connsiteX15" fmla="*/ 5390072 w 14640829"/>
                <a:gd name="connsiteY15" fmla="*/ 4903349 h 6375177"/>
                <a:gd name="connsiteX16" fmla="*/ 4466906 w 14640829"/>
                <a:gd name="connsiteY16" fmla="*/ 4210938 h 6375177"/>
                <a:gd name="connsiteX17" fmla="*/ 5378043 w 14640829"/>
                <a:gd name="connsiteY17" fmla="*/ 4549955 h 6375177"/>
                <a:gd name="connsiteX18" fmla="*/ 4796829 w 14640829"/>
                <a:gd name="connsiteY18" fmla="*/ 4085512 h 6375177"/>
                <a:gd name="connsiteX19" fmla="*/ 5348411 w 14640829"/>
                <a:gd name="connsiteY19" fmla="*/ 3726250 h 6375177"/>
                <a:gd name="connsiteX20" fmla="*/ 6076762 w 14640829"/>
                <a:gd name="connsiteY20" fmla="*/ 4493330 h 6375177"/>
                <a:gd name="connsiteX21" fmla="*/ 5173987 w 14640829"/>
                <a:gd name="connsiteY21" fmla="*/ 3531289 h 6375177"/>
                <a:gd name="connsiteX22" fmla="*/ 6141603 w 14640829"/>
                <a:gd name="connsiteY22" fmla="*/ 2255169 h 6375177"/>
                <a:gd name="connsiteX23" fmla="*/ 6803354 w 14640829"/>
                <a:gd name="connsiteY23" fmla="*/ 1579482 h 6375177"/>
                <a:gd name="connsiteX24" fmla="*/ 6230502 w 14640829"/>
                <a:gd name="connsiteY24" fmla="*/ 1280072 h 6375177"/>
                <a:gd name="connsiteX25" fmla="*/ 5914809 w 14640829"/>
                <a:gd name="connsiteY25" fmla="*/ 1764027 h 6375177"/>
                <a:gd name="connsiteX26" fmla="*/ 6743502 w 14640829"/>
                <a:gd name="connsiteY26" fmla="*/ 3213689 h 6375177"/>
                <a:gd name="connsiteX27" fmla="*/ 6135735 w 14640829"/>
                <a:gd name="connsiteY27" fmla="*/ 3069779 h 6375177"/>
                <a:gd name="connsiteX28" fmla="*/ 5852609 w 14640829"/>
                <a:gd name="connsiteY28" fmla="*/ 2876285 h 6375177"/>
                <a:gd name="connsiteX29" fmla="*/ 5778673 w 14640829"/>
                <a:gd name="connsiteY29" fmla="*/ 2465680 h 6375177"/>
                <a:gd name="connsiteX30" fmla="*/ 5521367 w 14640829"/>
                <a:gd name="connsiteY30" fmla="*/ 2128423 h 6375177"/>
                <a:gd name="connsiteX31" fmla="*/ 5091544 w 14640829"/>
                <a:gd name="connsiteY31" fmla="*/ 2491499 h 6375177"/>
                <a:gd name="connsiteX32" fmla="*/ 5550266 w 14640829"/>
                <a:gd name="connsiteY32" fmla="*/ 2918974 h 6375177"/>
                <a:gd name="connsiteX33" fmla="*/ 6892986 w 14640829"/>
                <a:gd name="connsiteY33" fmla="*/ 3592609 h 6375177"/>
                <a:gd name="connsiteX34" fmla="*/ 7814245 w 14640829"/>
                <a:gd name="connsiteY34" fmla="*/ 4564184 h 6375177"/>
                <a:gd name="connsiteX35" fmla="*/ 7583197 w 14640829"/>
                <a:gd name="connsiteY35" fmla="*/ 4894693 h 6375177"/>
                <a:gd name="connsiteX36" fmla="*/ 6879050 w 14640829"/>
                <a:gd name="connsiteY36" fmla="*/ 4719977 h 6375177"/>
                <a:gd name="connsiteX37" fmla="*/ 7971505 w 14640829"/>
                <a:gd name="connsiteY37" fmla="*/ 2461132 h 6375177"/>
                <a:gd name="connsiteX38" fmla="*/ 8012580 w 14640829"/>
                <a:gd name="connsiteY38" fmla="*/ 993866 h 6375177"/>
                <a:gd name="connsiteX39" fmla="*/ 8820295 w 14640829"/>
                <a:gd name="connsiteY39" fmla="*/ 2232285 h 6375177"/>
                <a:gd name="connsiteX40" fmla="*/ 8391538 w 14640829"/>
                <a:gd name="connsiteY40" fmla="*/ 3494328 h 6375177"/>
                <a:gd name="connsiteX41" fmla="*/ 9219562 w 14640829"/>
                <a:gd name="connsiteY41" fmla="*/ 5260082 h 6375177"/>
                <a:gd name="connsiteX42" fmla="*/ 9242651 w 14640829"/>
                <a:gd name="connsiteY42" fmla="*/ 3251476 h 6375177"/>
                <a:gd name="connsiteX43" fmla="*/ 10473113 w 14640829"/>
                <a:gd name="connsiteY43" fmla="*/ 2641579 h 6375177"/>
                <a:gd name="connsiteX44" fmla="*/ 9274322 w 14640829"/>
                <a:gd name="connsiteY44" fmla="*/ 2114437 h 6375177"/>
                <a:gd name="connsiteX45" fmla="*/ 11019763 w 14640829"/>
                <a:gd name="connsiteY45" fmla="*/ 1593 h 6375177"/>
                <a:gd name="connsiteX46" fmla="*/ 13736399 w 14640829"/>
                <a:gd name="connsiteY46" fmla="*/ 1814160 h 6375177"/>
                <a:gd name="connsiteX47" fmla="*/ 13562459 w 14640829"/>
                <a:gd name="connsiteY47" fmla="*/ 4330367 h 6375177"/>
                <a:gd name="connsiteX48" fmla="*/ 13574754 w 14640829"/>
                <a:gd name="connsiteY48" fmla="*/ 5698741 h 6375177"/>
                <a:gd name="connsiteX49" fmla="*/ 14065162 w 14640829"/>
                <a:gd name="connsiteY49" fmla="*/ 4924180 h 6375177"/>
                <a:gd name="connsiteX50" fmla="*/ 14363252 w 14640829"/>
                <a:gd name="connsiteY50" fmla="*/ 3867372 h 6375177"/>
                <a:gd name="connsiteX51" fmla="*/ 12290121 w 14640829"/>
                <a:gd name="connsiteY51" fmla="*/ 6375177 h 6375177"/>
                <a:gd name="connsiteX0" fmla="*/ 176011 w 14640829"/>
                <a:gd name="connsiteY0" fmla="*/ 3287038 h 6375177"/>
                <a:gd name="connsiteX1" fmla="*/ 1619952 w 14640829"/>
                <a:gd name="connsiteY1" fmla="*/ 3086356 h 6375177"/>
                <a:gd name="connsiteX2" fmla="*/ 2377204 w 14640829"/>
                <a:gd name="connsiteY2" fmla="*/ 2804551 h 6375177"/>
                <a:gd name="connsiteX3" fmla="*/ 3143843 w 14640829"/>
                <a:gd name="connsiteY3" fmla="*/ 2527586 h 6375177"/>
                <a:gd name="connsiteX4" fmla="*/ 3693665 w 14640829"/>
                <a:gd name="connsiteY4" fmla="*/ 2739124 h 6375177"/>
                <a:gd name="connsiteX5" fmla="*/ 3891560 w 14640829"/>
                <a:gd name="connsiteY5" fmla="*/ 3084743 h 6375177"/>
                <a:gd name="connsiteX6" fmla="*/ 3457776 w 14640829"/>
                <a:gd name="connsiteY6" fmla="*/ 3107187 h 6375177"/>
                <a:gd name="connsiteX7" fmla="*/ 3404672 w 14640829"/>
                <a:gd name="connsiteY7" fmla="*/ 2743525 h 6375177"/>
                <a:gd name="connsiteX8" fmla="*/ 3543740 w 14640829"/>
                <a:gd name="connsiteY8" fmla="*/ 2584358 h 6375177"/>
                <a:gd name="connsiteX9" fmla="*/ 4273266 w 14640829"/>
                <a:gd name="connsiteY9" fmla="*/ 2486364 h 6375177"/>
                <a:gd name="connsiteX10" fmla="*/ 4421137 w 14640829"/>
                <a:gd name="connsiteY10" fmla="*/ 2228177 h 6375177"/>
                <a:gd name="connsiteX11" fmla="*/ 4187155 w 14640829"/>
                <a:gd name="connsiteY11" fmla="*/ 1904416 h 6375177"/>
                <a:gd name="connsiteX12" fmla="*/ 4096936 w 14640829"/>
                <a:gd name="connsiteY12" fmla="*/ 2211894 h 6375177"/>
                <a:gd name="connsiteX13" fmla="*/ 4771890 w 14640829"/>
                <a:gd name="connsiteY13" fmla="*/ 2888168 h 6375177"/>
                <a:gd name="connsiteX14" fmla="*/ 5531195 w 14640829"/>
                <a:gd name="connsiteY14" fmla="*/ 3516179 h 6375177"/>
                <a:gd name="connsiteX15" fmla="*/ 5390072 w 14640829"/>
                <a:gd name="connsiteY15" fmla="*/ 4903349 h 6375177"/>
                <a:gd name="connsiteX16" fmla="*/ 4466906 w 14640829"/>
                <a:gd name="connsiteY16" fmla="*/ 4210938 h 6375177"/>
                <a:gd name="connsiteX17" fmla="*/ 5378043 w 14640829"/>
                <a:gd name="connsiteY17" fmla="*/ 4549955 h 6375177"/>
                <a:gd name="connsiteX18" fmla="*/ 4796829 w 14640829"/>
                <a:gd name="connsiteY18" fmla="*/ 4085512 h 6375177"/>
                <a:gd name="connsiteX19" fmla="*/ 5348411 w 14640829"/>
                <a:gd name="connsiteY19" fmla="*/ 3726250 h 6375177"/>
                <a:gd name="connsiteX20" fmla="*/ 6076762 w 14640829"/>
                <a:gd name="connsiteY20" fmla="*/ 4493330 h 6375177"/>
                <a:gd name="connsiteX21" fmla="*/ 5173987 w 14640829"/>
                <a:gd name="connsiteY21" fmla="*/ 3531289 h 6375177"/>
                <a:gd name="connsiteX22" fmla="*/ 6141603 w 14640829"/>
                <a:gd name="connsiteY22" fmla="*/ 2255169 h 6375177"/>
                <a:gd name="connsiteX23" fmla="*/ 6803354 w 14640829"/>
                <a:gd name="connsiteY23" fmla="*/ 1579482 h 6375177"/>
                <a:gd name="connsiteX24" fmla="*/ 6230502 w 14640829"/>
                <a:gd name="connsiteY24" fmla="*/ 1280072 h 6375177"/>
                <a:gd name="connsiteX25" fmla="*/ 5914809 w 14640829"/>
                <a:gd name="connsiteY25" fmla="*/ 1764027 h 6375177"/>
                <a:gd name="connsiteX26" fmla="*/ 6743502 w 14640829"/>
                <a:gd name="connsiteY26" fmla="*/ 3213689 h 6375177"/>
                <a:gd name="connsiteX27" fmla="*/ 6135735 w 14640829"/>
                <a:gd name="connsiteY27" fmla="*/ 3069779 h 6375177"/>
                <a:gd name="connsiteX28" fmla="*/ 5852609 w 14640829"/>
                <a:gd name="connsiteY28" fmla="*/ 2876285 h 6375177"/>
                <a:gd name="connsiteX29" fmla="*/ 5778673 w 14640829"/>
                <a:gd name="connsiteY29" fmla="*/ 2465680 h 6375177"/>
                <a:gd name="connsiteX30" fmla="*/ 5521367 w 14640829"/>
                <a:gd name="connsiteY30" fmla="*/ 2128423 h 6375177"/>
                <a:gd name="connsiteX31" fmla="*/ 5091544 w 14640829"/>
                <a:gd name="connsiteY31" fmla="*/ 2491499 h 6375177"/>
                <a:gd name="connsiteX32" fmla="*/ 5550266 w 14640829"/>
                <a:gd name="connsiteY32" fmla="*/ 2918974 h 6375177"/>
                <a:gd name="connsiteX33" fmla="*/ 6892986 w 14640829"/>
                <a:gd name="connsiteY33" fmla="*/ 3592609 h 6375177"/>
                <a:gd name="connsiteX34" fmla="*/ 7814245 w 14640829"/>
                <a:gd name="connsiteY34" fmla="*/ 4564184 h 6375177"/>
                <a:gd name="connsiteX35" fmla="*/ 7583197 w 14640829"/>
                <a:gd name="connsiteY35" fmla="*/ 4894693 h 6375177"/>
                <a:gd name="connsiteX36" fmla="*/ 6879050 w 14640829"/>
                <a:gd name="connsiteY36" fmla="*/ 4719977 h 6375177"/>
                <a:gd name="connsiteX37" fmla="*/ 7971505 w 14640829"/>
                <a:gd name="connsiteY37" fmla="*/ 2461132 h 6375177"/>
                <a:gd name="connsiteX38" fmla="*/ 8012580 w 14640829"/>
                <a:gd name="connsiteY38" fmla="*/ 993866 h 6375177"/>
                <a:gd name="connsiteX39" fmla="*/ 8820295 w 14640829"/>
                <a:gd name="connsiteY39" fmla="*/ 2232285 h 6375177"/>
                <a:gd name="connsiteX40" fmla="*/ 8391538 w 14640829"/>
                <a:gd name="connsiteY40" fmla="*/ 3494328 h 6375177"/>
                <a:gd name="connsiteX41" fmla="*/ 9219562 w 14640829"/>
                <a:gd name="connsiteY41" fmla="*/ 5260082 h 6375177"/>
                <a:gd name="connsiteX42" fmla="*/ 9242651 w 14640829"/>
                <a:gd name="connsiteY42" fmla="*/ 3251476 h 6375177"/>
                <a:gd name="connsiteX43" fmla="*/ 10473113 w 14640829"/>
                <a:gd name="connsiteY43" fmla="*/ 2641579 h 6375177"/>
                <a:gd name="connsiteX44" fmla="*/ 9274322 w 14640829"/>
                <a:gd name="connsiteY44" fmla="*/ 2114437 h 6375177"/>
                <a:gd name="connsiteX45" fmla="*/ 11019763 w 14640829"/>
                <a:gd name="connsiteY45" fmla="*/ 1593 h 6375177"/>
                <a:gd name="connsiteX46" fmla="*/ 13736399 w 14640829"/>
                <a:gd name="connsiteY46" fmla="*/ 1814160 h 6375177"/>
                <a:gd name="connsiteX47" fmla="*/ 13562459 w 14640829"/>
                <a:gd name="connsiteY47" fmla="*/ 4330367 h 6375177"/>
                <a:gd name="connsiteX48" fmla="*/ 13574754 w 14640829"/>
                <a:gd name="connsiteY48" fmla="*/ 5698741 h 6375177"/>
                <a:gd name="connsiteX49" fmla="*/ 14065162 w 14640829"/>
                <a:gd name="connsiteY49" fmla="*/ 4924180 h 6375177"/>
                <a:gd name="connsiteX50" fmla="*/ 14363252 w 14640829"/>
                <a:gd name="connsiteY50" fmla="*/ 3867372 h 6375177"/>
                <a:gd name="connsiteX51" fmla="*/ 12290121 w 14640829"/>
                <a:gd name="connsiteY51" fmla="*/ 6375177 h 6375177"/>
                <a:gd name="connsiteX0" fmla="*/ 176011 w 14640829"/>
                <a:gd name="connsiteY0" fmla="*/ 3287038 h 6375177"/>
                <a:gd name="connsiteX1" fmla="*/ 1619952 w 14640829"/>
                <a:gd name="connsiteY1" fmla="*/ 3086356 h 6375177"/>
                <a:gd name="connsiteX2" fmla="*/ 2377204 w 14640829"/>
                <a:gd name="connsiteY2" fmla="*/ 2804551 h 6375177"/>
                <a:gd name="connsiteX3" fmla="*/ 3143843 w 14640829"/>
                <a:gd name="connsiteY3" fmla="*/ 2527586 h 6375177"/>
                <a:gd name="connsiteX4" fmla="*/ 3693665 w 14640829"/>
                <a:gd name="connsiteY4" fmla="*/ 2739124 h 6375177"/>
                <a:gd name="connsiteX5" fmla="*/ 3891560 w 14640829"/>
                <a:gd name="connsiteY5" fmla="*/ 3084743 h 6375177"/>
                <a:gd name="connsiteX6" fmla="*/ 3457776 w 14640829"/>
                <a:gd name="connsiteY6" fmla="*/ 3107187 h 6375177"/>
                <a:gd name="connsiteX7" fmla="*/ 3404672 w 14640829"/>
                <a:gd name="connsiteY7" fmla="*/ 2743525 h 6375177"/>
                <a:gd name="connsiteX8" fmla="*/ 3543740 w 14640829"/>
                <a:gd name="connsiteY8" fmla="*/ 2584358 h 6375177"/>
                <a:gd name="connsiteX9" fmla="*/ 4273266 w 14640829"/>
                <a:gd name="connsiteY9" fmla="*/ 2486364 h 6375177"/>
                <a:gd name="connsiteX10" fmla="*/ 4421137 w 14640829"/>
                <a:gd name="connsiteY10" fmla="*/ 2228177 h 6375177"/>
                <a:gd name="connsiteX11" fmla="*/ 4187155 w 14640829"/>
                <a:gd name="connsiteY11" fmla="*/ 1904416 h 6375177"/>
                <a:gd name="connsiteX12" fmla="*/ 4096936 w 14640829"/>
                <a:gd name="connsiteY12" fmla="*/ 2211894 h 6375177"/>
                <a:gd name="connsiteX13" fmla="*/ 4771890 w 14640829"/>
                <a:gd name="connsiteY13" fmla="*/ 2888168 h 6375177"/>
                <a:gd name="connsiteX14" fmla="*/ 5531195 w 14640829"/>
                <a:gd name="connsiteY14" fmla="*/ 3516179 h 6375177"/>
                <a:gd name="connsiteX15" fmla="*/ 5390072 w 14640829"/>
                <a:gd name="connsiteY15" fmla="*/ 4903349 h 6375177"/>
                <a:gd name="connsiteX16" fmla="*/ 4466906 w 14640829"/>
                <a:gd name="connsiteY16" fmla="*/ 4210938 h 6375177"/>
                <a:gd name="connsiteX17" fmla="*/ 5378043 w 14640829"/>
                <a:gd name="connsiteY17" fmla="*/ 4549955 h 6375177"/>
                <a:gd name="connsiteX18" fmla="*/ 4796829 w 14640829"/>
                <a:gd name="connsiteY18" fmla="*/ 4085512 h 6375177"/>
                <a:gd name="connsiteX19" fmla="*/ 5348411 w 14640829"/>
                <a:gd name="connsiteY19" fmla="*/ 3726250 h 6375177"/>
                <a:gd name="connsiteX20" fmla="*/ 6076762 w 14640829"/>
                <a:gd name="connsiteY20" fmla="*/ 4493330 h 6375177"/>
                <a:gd name="connsiteX21" fmla="*/ 5173987 w 14640829"/>
                <a:gd name="connsiteY21" fmla="*/ 3531289 h 6375177"/>
                <a:gd name="connsiteX22" fmla="*/ 6141603 w 14640829"/>
                <a:gd name="connsiteY22" fmla="*/ 2255169 h 6375177"/>
                <a:gd name="connsiteX23" fmla="*/ 6803354 w 14640829"/>
                <a:gd name="connsiteY23" fmla="*/ 1579482 h 6375177"/>
                <a:gd name="connsiteX24" fmla="*/ 6230502 w 14640829"/>
                <a:gd name="connsiteY24" fmla="*/ 1280072 h 6375177"/>
                <a:gd name="connsiteX25" fmla="*/ 5914809 w 14640829"/>
                <a:gd name="connsiteY25" fmla="*/ 1764027 h 6375177"/>
                <a:gd name="connsiteX26" fmla="*/ 6743502 w 14640829"/>
                <a:gd name="connsiteY26" fmla="*/ 3213689 h 6375177"/>
                <a:gd name="connsiteX27" fmla="*/ 6135735 w 14640829"/>
                <a:gd name="connsiteY27" fmla="*/ 3069779 h 6375177"/>
                <a:gd name="connsiteX28" fmla="*/ 5852609 w 14640829"/>
                <a:gd name="connsiteY28" fmla="*/ 2876285 h 6375177"/>
                <a:gd name="connsiteX29" fmla="*/ 5778673 w 14640829"/>
                <a:gd name="connsiteY29" fmla="*/ 2465680 h 6375177"/>
                <a:gd name="connsiteX30" fmla="*/ 5521367 w 14640829"/>
                <a:gd name="connsiteY30" fmla="*/ 2128423 h 6375177"/>
                <a:gd name="connsiteX31" fmla="*/ 5091544 w 14640829"/>
                <a:gd name="connsiteY31" fmla="*/ 2491499 h 6375177"/>
                <a:gd name="connsiteX32" fmla="*/ 5550266 w 14640829"/>
                <a:gd name="connsiteY32" fmla="*/ 2918974 h 6375177"/>
                <a:gd name="connsiteX33" fmla="*/ 6892986 w 14640829"/>
                <a:gd name="connsiteY33" fmla="*/ 3592609 h 6375177"/>
                <a:gd name="connsiteX34" fmla="*/ 7814245 w 14640829"/>
                <a:gd name="connsiteY34" fmla="*/ 4564184 h 6375177"/>
                <a:gd name="connsiteX35" fmla="*/ 7583197 w 14640829"/>
                <a:gd name="connsiteY35" fmla="*/ 4894693 h 6375177"/>
                <a:gd name="connsiteX36" fmla="*/ 6879050 w 14640829"/>
                <a:gd name="connsiteY36" fmla="*/ 4719977 h 6375177"/>
                <a:gd name="connsiteX37" fmla="*/ 7971505 w 14640829"/>
                <a:gd name="connsiteY37" fmla="*/ 2461132 h 6375177"/>
                <a:gd name="connsiteX38" fmla="*/ 8012580 w 14640829"/>
                <a:gd name="connsiteY38" fmla="*/ 993866 h 6375177"/>
                <a:gd name="connsiteX39" fmla="*/ 8820295 w 14640829"/>
                <a:gd name="connsiteY39" fmla="*/ 2232285 h 6375177"/>
                <a:gd name="connsiteX40" fmla="*/ 8391538 w 14640829"/>
                <a:gd name="connsiteY40" fmla="*/ 3494328 h 6375177"/>
                <a:gd name="connsiteX41" fmla="*/ 9219562 w 14640829"/>
                <a:gd name="connsiteY41" fmla="*/ 5260082 h 6375177"/>
                <a:gd name="connsiteX42" fmla="*/ 9242651 w 14640829"/>
                <a:gd name="connsiteY42" fmla="*/ 3251476 h 6375177"/>
                <a:gd name="connsiteX43" fmla="*/ 10473113 w 14640829"/>
                <a:gd name="connsiteY43" fmla="*/ 2641579 h 6375177"/>
                <a:gd name="connsiteX44" fmla="*/ 9274322 w 14640829"/>
                <a:gd name="connsiteY44" fmla="*/ 2114437 h 6375177"/>
                <a:gd name="connsiteX45" fmla="*/ 11019763 w 14640829"/>
                <a:gd name="connsiteY45" fmla="*/ 1593 h 6375177"/>
                <a:gd name="connsiteX46" fmla="*/ 13736399 w 14640829"/>
                <a:gd name="connsiteY46" fmla="*/ 1814160 h 6375177"/>
                <a:gd name="connsiteX47" fmla="*/ 13562459 w 14640829"/>
                <a:gd name="connsiteY47" fmla="*/ 4330367 h 6375177"/>
                <a:gd name="connsiteX48" fmla="*/ 13574754 w 14640829"/>
                <a:gd name="connsiteY48" fmla="*/ 5698741 h 6375177"/>
                <a:gd name="connsiteX49" fmla="*/ 14065162 w 14640829"/>
                <a:gd name="connsiteY49" fmla="*/ 4924180 h 6375177"/>
                <a:gd name="connsiteX50" fmla="*/ 14363252 w 14640829"/>
                <a:gd name="connsiteY50" fmla="*/ 3867372 h 6375177"/>
                <a:gd name="connsiteX51" fmla="*/ 12290121 w 14640829"/>
                <a:gd name="connsiteY51" fmla="*/ 6375177 h 6375177"/>
                <a:gd name="connsiteX0" fmla="*/ 176011 w 14640829"/>
                <a:gd name="connsiteY0" fmla="*/ 3287038 h 6375177"/>
                <a:gd name="connsiteX1" fmla="*/ 1619952 w 14640829"/>
                <a:gd name="connsiteY1" fmla="*/ 3086356 h 6375177"/>
                <a:gd name="connsiteX2" fmla="*/ 2377204 w 14640829"/>
                <a:gd name="connsiteY2" fmla="*/ 2804551 h 6375177"/>
                <a:gd name="connsiteX3" fmla="*/ 3143843 w 14640829"/>
                <a:gd name="connsiteY3" fmla="*/ 2527586 h 6375177"/>
                <a:gd name="connsiteX4" fmla="*/ 3693665 w 14640829"/>
                <a:gd name="connsiteY4" fmla="*/ 2739124 h 6375177"/>
                <a:gd name="connsiteX5" fmla="*/ 3891560 w 14640829"/>
                <a:gd name="connsiteY5" fmla="*/ 3084743 h 6375177"/>
                <a:gd name="connsiteX6" fmla="*/ 3457776 w 14640829"/>
                <a:gd name="connsiteY6" fmla="*/ 3107187 h 6375177"/>
                <a:gd name="connsiteX7" fmla="*/ 3404672 w 14640829"/>
                <a:gd name="connsiteY7" fmla="*/ 2743525 h 6375177"/>
                <a:gd name="connsiteX8" fmla="*/ 3543740 w 14640829"/>
                <a:gd name="connsiteY8" fmla="*/ 2584358 h 6375177"/>
                <a:gd name="connsiteX9" fmla="*/ 4273266 w 14640829"/>
                <a:gd name="connsiteY9" fmla="*/ 2486364 h 6375177"/>
                <a:gd name="connsiteX10" fmla="*/ 4421137 w 14640829"/>
                <a:gd name="connsiteY10" fmla="*/ 2228177 h 6375177"/>
                <a:gd name="connsiteX11" fmla="*/ 4187155 w 14640829"/>
                <a:gd name="connsiteY11" fmla="*/ 1904416 h 6375177"/>
                <a:gd name="connsiteX12" fmla="*/ 4096936 w 14640829"/>
                <a:gd name="connsiteY12" fmla="*/ 2211894 h 6375177"/>
                <a:gd name="connsiteX13" fmla="*/ 4771890 w 14640829"/>
                <a:gd name="connsiteY13" fmla="*/ 2888168 h 6375177"/>
                <a:gd name="connsiteX14" fmla="*/ 5531195 w 14640829"/>
                <a:gd name="connsiteY14" fmla="*/ 3516179 h 6375177"/>
                <a:gd name="connsiteX15" fmla="*/ 5390072 w 14640829"/>
                <a:gd name="connsiteY15" fmla="*/ 4903349 h 6375177"/>
                <a:gd name="connsiteX16" fmla="*/ 4466906 w 14640829"/>
                <a:gd name="connsiteY16" fmla="*/ 4210938 h 6375177"/>
                <a:gd name="connsiteX17" fmla="*/ 5378043 w 14640829"/>
                <a:gd name="connsiteY17" fmla="*/ 4549955 h 6375177"/>
                <a:gd name="connsiteX18" fmla="*/ 4796829 w 14640829"/>
                <a:gd name="connsiteY18" fmla="*/ 4085512 h 6375177"/>
                <a:gd name="connsiteX19" fmla="*/ 5348411 w 14640829"/>
                <a:gd name="connsiteY19" fmla="*/ 3726250 h 6375177"/>
                <a:gd name="connsiteX20" fmla="*/ 6076762 w 14640829"/>
                <a:gd name="connsiteY20" fmla="*/ 4493330 h 6375177"/>
                <a:gd name="connsiteX21" fmla="*/ 5173987 w 14640829"/>
                <a:gd name="connsiteY21" fmla="*/ 3531289 h 6375177"/>
                <a:gd name="connsiteX22" fmla="*/ 6141603 w 14640829"/>
                <a:gd name="connsiteY22" fmla="*/ 2255169 h 6375177"/>
                <a:gd name="connsiteX23" fmla="*/ 6803354 w 14640829"/>
                <a:gd name="connsiteY23" fmla="*/ 1579482 h 6375177"/>
                <a:gd name="connsiteX24" fmla="*/ 6230502 w 14640829"/>
                <a:gd name="connsiteY24" fmla="*/ 1280072 h 6375177"/>
                <a:gd name="connsiteX25" fmla="*/ 5914809 w 14640829"/>
                <a:gd name="connsiteY25" fmla="*/ 1764027 h 6375177"/>
                <a:gd name="connsiteX26" fmla="*/ 6743502 w 14640829"/>
                <a:gd name="connsiteY26" fmla="*/ 3213689 h 6375177"/>
                <a:gd name="connsiteX27" fmla="*/ 6135735 w 14640829"/>
                <a:gd name="connsiteY27" fmla="*/ 3069779 h 6375177"/>
                <a:gd name="connsiteX28" fmla="*/ 5852609 w 14640829"/>
                <a:gd name="connsiteY28" fmla="*/ 2876285 h 6375177"/>
                <a:gd name="connsiteX29" fmla="*/ 5778673 w 14640829"/>
                <a:gd name="connsiteY29" fmla="*/ 2465680 h 6375177"/>
                <a:gd name="connsiteX30" fmla="*/ 5521367 w 14640829"/>
                <a:gd name="connsiteY30" fmla="*/ 2128423 h 6375177"/>
                <a:gd name="connsiteX31" fmla="*/ 5091544 w 14640829"/>
                <a:gd name="connsiteY31" fmla="*/ 2491499 h 6375177"/>
                <a:gd name="connsiteX32" fmla="*/ 5550266 w 14640829"/>
                <a:gd name="connsiteY32" fmla="*/ 2918974 h 6375177"/>
                <a:gd name="connsiteX33" fmla="*/ 6892986 w 14640829"/>
                <a:gd name="connsiteY33" fmla="*/ 3592609 h 6375177"/>
                <a:gd name="connsiteX34" fmla="*/ 7814245 w 14640829"/>
                <a:gd name="connsiteY34" fmla="*/ 4564184 h 6375177"/>
                <a:gd name="connsiteX35" fmla="*/ 7583197 w 14640829"/>
                <a:gd name="connsiteY35" fmla="*/ 4894693 h 6375177"/>
                <a:gd name="connsiteX36" fmla="*/ 6879050 w 14640829"/>
                <a:gd name="connsiteY36" fmla="*/ 4719977 h 6375177"/>
                <a:gd name="connsiteX37" fmla="*/ 7971505 w 14640829"/>
                <a:gd name="connsiteY37" fmla="*/ 2461132 h 6375177"/>
                <a:gd name="connsiteX38" fmla="*/ 8012580 w 14640829"/>
                <a:gd name="connsiteY38" fmla="*/ 993866 h 6375177"/>
                <a:gd name="connsiteX39" fmla="*/ 8820295 w 14640829"/>
                <a:gd name="connsiteY39" fmla="*/ 2232285 h 6375177"/>
                <a:gd name="connsiteX40" fmla="*/ 8391538 w 14640829"/>
                <a:gd name="connsiteY40" fmla="*/ 3494328 h 6375177"/>
                <a:gd name="connsiteX41" fmla="*/ 9219562 w 14640829"/>
                <a:gd name="connsiteY41" fmla="*/ 5260082 h 6375177"/>
                <a:gd name="connsiteX42" fmla="*/ 9242651 w 14640829"/>
                <a:gd name="connsiteY42" fmla="*/ 3251476 h 6375177"/>
                <a:gd name="connsiteX43" fmla="*/ 10473113 w 14640829"/>
                <a:gd name="connsiteY43" fmla="*/ 2641579 h 6375177"/>
                <a:gd name="connsiteX44" fmla="*/ 9274322 w 14640829"/>
                <a:gd name="connsiteY44" fmla="*/ 2114437 h 6375177"/>
                <a:gd name="connsiteX45" fmla="*/ 11019763 w 14640829"/>
                <a:gd name="connsiteY45" fmla="*/ 1593 h 6375177"/>
                <a:gd name="connsiteX46" fmla="*/ 13736399 w 14640829"/>
                <a:gd name="connsiteY46" fmla="*/ 1814160 h 6375177"/>
                <a:gd name="connsiteX47" fmla="*/ 13562459 w 14640829"/>
                <a:gd name="connsiteY47" fmla="*/ 4330367 h 6375177"/>
                <a:gd name="connsiteX48" fmla="*/ 13574754 w 14640829"/>
                <a:gd name="connsiteY48" fmla="*/ 5698741 h 6375177"/>
                <a:gd name="connsiteX49" fmla="*/ 14065162 w 14640829"/>
                <a:gd name="connsiteY49" fmla="*/ 4924180 h 6375177"/>
                <a:gd name="connsiteX50" fmla="*/ 14363252 w 14640829"/>
                <a:gd name="connsiteY50" fmla="*/ 3867372 h 6375177"/>
                <a:gd name="connsiteX51" fmla="*/ 12290121 w 14640829"/>
                <a:gd name="connsiteY51" fmla="*/ 6375177 h 637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640829" h="6375177">
                  <a:moveTo>
                    <a:pt x="176011" y="3287038"/>
                  </a:moveTo>
                  <a:cubicBezTo>
                    <a:pt x="-455814" y="3296867"/>
                    <a:pt x="751064" y="2793548"/>
                    <a:pt x="1619952" y="3086356"/>
                  </a:cubicBezTo>
                  <a:cubicBezTo>
                    <a:pt x="1950608" y="3197846"/>
                    <a:pt x="2079702" y="3289825"/>
                    <a:pt x="2377204" y="2804551"/>
                  </a:cubicBezTo>
                  <a:cubicBezTo>
                    <a:pt x="2548106" y="2525973"/>
                    <a:pt x="2934653" y="2507929"/>
                    <a:pt x="3143843" y="2527586"/>
                  </a:cubicBezTo>
                  <a:cubicBezTo>
                    <a:pt x="3352887" y="2547244"/>
                    <a:pt x="3532445" y="2640250"/>
                    <a:pt x="3693665" y="2739124"/>
                  </a:cubicBezTo>
                  <a:cubicBezTo>
                    <a:pt x="3833174" y="2824648"/>
                    <a:pt x="3977378" y="2960196"/>
                    <a:pt x="3891560" y="3084743"/>
                  </a:cubicBezTo>
                  <a:cubicBezTo>
                    <a:pt x="3811903" y="3200487"/>
                    <a:pt x="3568385" y="3201367"/>
                    <a:pt x="3457776" y="3107187"/>
                  </a:cubicBezTo>
                  <a:cubicBezTo>
                    <a:pt x="3347019" y="3012861"/>
                    <a:pt x="3348633" y="2866310"/>
                    <a:pt x="3404672" y="2743525"/>
                  </a:cubicBezTo>
                  <a:cubicBezTo>
                    <a:pt x="3432397" y="2682792"/>
                    <a:pt x="3474353" y="2622499"/>
                    <a:pt x="3543740" y="2584358"/>
                  </a:cubicBezTo>
                  <a:cubicBezTo>
                    <a:pt x="3750584" y="2470521"/>
                    <a:pt x="4073464" y="2607243"/>
                    <a:pt x="4273266" y="2486364"/>
                  </a:cubicBezTo>
                  <a:cubicBezTo>
                    <a:pt x="4373314" y="2425778"/>
                    <a:pt x="4401626" y="2322357"/>
                    <a:pt x="4421137" y="2228177"/>
                  </a:cubicBezTo>
                  <a:cubicBezTo>
                    <a:pt x="4451797" y="2079719"/>
                    <a:pt x="4379035" y="1860994"/>
                    <a:pt x="4187155" y="1904416"/>
                  </a:cubicBezTo>
                  <a:cubicBezTo>
                    <a:pt x="4035176" y="1938890"/>
                    <a:pt x="4038404" y="2103777"/>
                    <a:pt x="4096936" y="2211894"/>
                  </a:cubicBezTo>
                  <a:cubicBezTo>
                    <a:pt x="4240113" y="2476095"/>
                    <a:pt x="4502407" y="2689980"/>
                    <a:pt x="4771890" y="2888168"/>
                  </a:cubicBezTo>
                  <a:cubicBezTo>
                    <a:pt x="5041373" y="3086503"/>
                    <a:pt x="5326112" y="3277649"/>
                    <a:pt x="5531195" y="3516179"/>
                  </a:cubicBezTo>
                  <a:cubicBezTo>
                    <a:pt x="5736278" y="3754709"/>
                    <a:pt x="6264828" y="4860660"/>
                    <a:pt x="5390072" y="4903349"/>
                  </a:cubicBezTo>
                  <a:cubicBezTo>
                    <a:pt x="4583531" y="4942664"/>
                    <a:pt x="4294537" y="4386241"/>
                    <a:pt x="4466906" y="4210938"/>
                  </a:cubicBezTo>
                  <a:cubicBezTo>
                    <a:pt x="4815606" y="3856224"/>
                    <a:pt x="5539704" y="4332843"/>
                    <a:pt x="5378043" y="4549955"/>
                  </a:cubicBezTo>
                  <a:cubicBezTo>
                    <a:pt x="5182202" y="4812983"/>
                    <a:pt x="4784800" y="4382280"/>
                    <a:pt x="4796829" y="4085512"/>
                  </a:cubicBezTo>
                  <a:cubicBezTo>
                    <a:pt x="4805484" y="3871333"/>
                    <a:pt x="5064258" y="3724636"/>
                    <a:pt x="5348411" y="3726250"/>
                  </a:cubicBezTo>
                  <a:cubicBezTo>
                    <a:pt x="5852462" y="3729037"/>
                    <a:pt x="6270403" y="4191133"/>
                    <a:pt x="6076762" y="4493330"/>
                  </a:cubicBezTo>
                  <a:cubicBezTo>
                    <a:pt x="5850262" y="4847017"/>
                    <a:pt x="4776291" y="4487315"/>
                    <a:pt x="5173987" y="3531289"/>
                  </a:cubicBezTo>
                  <a:cubicBezTo>
                    <a:pt x="5371588" y="3056136"/>
                    <a:pt x="5668504" y="2609150"/>
                    <a:pt x="6141603" y="2255169"/>
                  </a:cubicBezTo>
                  <a:cubicBezTo>
                    <a:pt x="6409179" y="2054927"/>
                    <a:pt x="6708295" y="1851312"/>
                    <a:pt x="6803354" y="1579482"/>
                  </a:cubicBezTo>
                  <a:cubicBezTo>
                    <a:pt x="6898267" y="1307652"/>
                    <a:pt x="6572893" y="1139537"/>
                    <a:pt x="6230502" y="1280072"/>
                  </a:cubicBezTo>
                  <a:cubicBezTo>
                    <a:pt x="5934173" y="1401685"/>
                    <a:pt x="5835152" y="1622317"/>
                    <a:pt x="5914809" y="1764027"/>
                  </a:cubicBezTo>
                  <a:cubicBezTo>
                    <a:pt x="6176663" y="2230084"/>
                    <a:pt x="7736496" y="3174668"/>
                    <a:pt x="6743502" y="3213689"/>
                  </a:cubicBezTo>
                  <a:cubicBezTo>
                    <a:pt x="6527270" y="3222198"/>
                    <a:pt x="6321894" y="3147089"/>
                    <a:pt x="6135735" y="3069779"/>
                  </a:cubicBezTo>
                  <a:cubicBezTo>
                    <a:pt x="6022338" y="3022690"/>
                    <a:pt x="5913635" y="2962397"/>
                    <a:pt x="5852609" y="2876285"/>
                  </a:cubicBezTo>
                  <a:cubicBezTo>
                    <a:pt x="5766204" y="2754674"/>
                    <a:pt x="5788942" y="2605336"/>
                    <a:pt x="5778673" y="2465680"/>
                  </a:cubicBezTo>
                  <a:cubicBezTo>
                    <a:pt x="5768258" y="2326024"/>
                    <a:pt x="5697697" y="2168325"/>
                    <a:pt x="5521367" y="2128423"/>
                  </a:cubicBezTo>
                  <a:cubicBezTo>
                    <a:pt x="5280490" y="2073852"/>
                    <a:pt x="5047975" y="2304020"/>
                    <a:pt x="5091544" y="2491499"/>
                  </a:cubicBezTo>
                  <a:cubicBezTo>
                    <a:pt x="5135113" y="2678831"/>
                    <a:pt x="5345330" y="2811446"/>
                    <a:pt x="5550266" y="2918974"/>
                  </a:cubicBezTo>
                  <a:cubicBezTo>
                    <a:pt x="5991531" y="3150610"/>
                    <a:pt x="6470938" y="3341903"/>
                    <a:pt x="6892986" y="3592609"/>
                  </a:cubicBezTo>
                  <a:cubicBezTo>
                    <a:pt x="7315035" y="3843314"/>
                    <a:pt x="7685885" y="4167075"/>
                    <a:pt x="7814245" y="4564184"/>
                  </a:cubicBezTo>
                  <a:cubicBezTo>
                    <a:pt x="7860895" y="4708681"/>
                    <a:pt x="7731215" y="4834108"/>
                    <a:pt x="7583197" y="4894693"/>
                  </a:cubicBezTo>
                  <a:cubicBezTo>
                    <a:pt x="7031029" y="5120167"/>
                    <a:pt x="6931714" y="4912297"/>
                    <a:pt x="6879050" y="4719977"/>
                  </a:cubicBezTo>
                  <a:cubicBezTo>
                    <a:pt x="6734700" y="4193187"/>
                    <a:pt x="8437708" y="3330754"/>
                    <a:pt x="7971505" y="2461132"/>
                  </a:cubicBezTo>
                  <a:cubicBezTo>
                    <a:pt x="7751018" y="2049793"/>
                    <a:pt x="6897534" y="1319974"/>
                    <a:pt x="8012580" y="993866"/>
                  </a:cubicBezTo>
                  <a:cubicBezTo>
                    <a:pt x="8558733" y="834113"/>
                    <a:pt x="8757135" y="1815541"/>
                    <a:pt x="8820295" y="2232285"/>
                  </a:cubicBezTo>
                  <a:cubicBezTo>
                    <a:pt x="8883455" y="2649029"/>
                    <a:pt x="8324994" y="2989695"/>
                    <a:pt x="8391538" y="3494328"/>
                  </a:cubicBezTo>
                  <a:cubicBezTo>
                    <a:pt x="8458082" y="3998961"/>
                    <a:pt x="9743599" y="5057883"/>
                    <a:pt x="9219562" y="5260082"/>
                  </a:cubicBezTo>
                  <a:cubicBezTo>
                    <a:pt x="8233099" y="5640708"/>
                    <a:pt x="9033726" y="3687893"/>
                    <a:pt x="9242651" y="3251476"/>
                  </a:cubicBezTo>
                  <a:cubicBezTo>
                    <a:pt x="9451576" y="2815059"/>
                    <a:pt x="10423963" y="1866932"/>
                    <a:pt x="10473113" y="2641579"/>
                  </a:cubicBezTo>
                  <a:cubicBezTo>
                    <a:pt x="10562540" y="4051023"/>
                    <a:pt x="9465587" y="2521029"/>
                    <a:pt x="9274322" y="2114437"/>
                  </a:cubicBezTo>
                  <a:cubicBezTo>
                    <a:pt x="8645120" y="776875"/>
                    <a:pt x="10276083" y="51639"/>
                    <a:pt x="11019763" y="1593"/>
                  </a:cubicBezTo>
                  <a:cubicBezTo>
                    <a:pt x="11763443" y="-48453"/>
                    <a:pt x="13312616" y="1092698"/>
                    <a:pt x="13736399" y="1814160"/>
                  </a:cubicBezTo>
                  <a:cubicBezTo>
                    <a:pt x="14160182" y="2535622"/>
                    <a:pt x="13589400" y="3682937"/>
                    <a:pt x="13562459" y="4330367"/>
                  </a:cubicBezTo>
                  <a:cubicBezTo>
                    <a:pt x="13535518" y="4977797"/>
                    <a:pt x="13490970" y="5599772"/>
                    <a:pt x="13574754" y="5698741"/>
                  </a:cubicBezTo>
                  <a:cubicBezTo>
                    <a:pt x="13658538" y="5797710"/>
                    <a:pt x="13543214" y="5030976"/>
                    <a:pt x="14065162" y="4924180"/>
                  </a:cubicBezTo>
                  <a:cubicBezTo>
                    <a:pt x="14693760" y="4795526"/>
                    <a:pt x="14829602" y="4189373"/>
                    <a:pt x="14363252" y="3867372"/>
                  </a:cubicBezTo>
                  <a:cubicBezTo>
                    <a:pt x="13753137" y="3446205"/>
                    <a:pt x="12361269" y="4805222"/>
                    <a:pt x="12290121" y="6375177"/>
                  </a:cubicBezTo>
                </a:path>
              </a:pathLst>
            </a:custGeom>
            <a:noFill/>
            <a:ln w="14668" cap="flat">
              <a:solidFill>
                <a:srgbClr val="FFFFFF"/>
              </a:solidFill>
              <a:custDash>
                <a:ds d="1500000" sp="225000"/>
              </a:custDash>
              <a:miter/>
            </a:ln>
          </p:spPr>
          <p:txBody>
            <a:bodyPr rtlCol="0" anchor="ctr"/>
            <a:lstStyle/>
            <a:p>
              <a:endParaRPr lang="fi-FI"/>
            </a:p>
          </p:txBody>
        </p:sp>
      </p:gr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0">
          <a:extLst>
            <a:ext uri="{FF2B5EF4-FFF2-40B4-BE49-F238E27FC236}">
              <a16:creationId xmlns:a16="http://schemas.microsoft.com/office/drawing/2014/main" id="{9B09F370-150C-8425-D52F-1835BDDCFA99}"/>
            </a:ext>
          </a:extLst>
        </p:cNvPr>
        <p:cNvGrpSpPr/>
        <p:nvPr/>
      </p:nvGrpSpPr>
      <p:grpSpPr>
        <a:xfrm>
          <a:off x="0" y="0"/>
          <a:ext cx="0" cy="0"/>
          <a:chOff x="0" y="0"/>
          <a:chExt cx="0" cy="0"/>
        </a:xfrm>
      </p:grpSpPr>
      <p:sp>
        <p:nvSpPr>
          <p:cNvPr id="671" name="Google Shape;671;p42">
            <a:extLst>
              <a:ext uri="{FF2B5EF4-FFF2-40B4-BE49-F238E27FC236}">
                <a16:creationId xmlns:a16="http://schemas.microsoft.com/office/drawing/2014/main" id="{D2280C17-9C0F-5C64-0653-3DD49249EF00}"/>
              </a:ext>
              <a:ext uri="{C183D7F6-B498-43B3-948B-1728B52AA6E4}">
                <adec:decorative xmlns:adec="http://schemas.microsoft.com/office/drawing/2017/decorative" val="1"/>
              </a:ext>
            </a:extLst>
          </p:cNvPr>
          <p:cNvSpPr/>
          <p:nvPr/>
        </p:nvSpPr>
        <p:spPr>
          <a:xfrm>
            <a:off x="0" y="-13206"/>
            <a:ext cx="12257100" cy="68712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Vapaamuotoinen: Muoto 11">
            <a:extLst>
              <a:ext uri="{FF2B5EF4-FFF2-40B4-BE49-F238E27FC236}">
                <a16:creationId xmlns:a16="http://schemas.microsoft.com/office/drawing/2014/main" id="{917620DE-2FFA-142B-9EEB-BA71414273E9}"/>
              </a:ext>
              <a:ext uri="{C183D7F6-B498-43B3-948B-1728B52AA6E4}">
                <adec:decorative xmlns:adec="http://schemas.microsoft.com/office/drawing/2017/decorative" val="1"/>
              </a:ext>
            </a:extLst>
          </p:cNvPr>
          <p:cNvSpPr/>
          <p:nvPr/>
        </p:nvSpPr>
        <p:spPr>
          <a:xfrm rot="19554150">
            <a:off x="11482541" y="2332"/>
            <a:ext cx="476785" cy="1765934"/>
          </a:xfrm>
          <a:custGeom>
            <a:avLst/>
            <a:gdLst>
              <a:gd name="connsiteX0" fmla="*/ 562299 w 562299"/>
              <a:gd name="connsiteY0" fmla="*/ 0 h 2806319"/>
              <a:gd name="connsiteX1" fmla="*/ 13659 w 562299"/>
              <a:gd name="connsiteY1" fmla="*/ 1381225 h 2806319"/>
              <a:gd name="connsiteX2" fmla="*/ 201352 w 562299"/>
              <a:gd name="connsiteY2" fmla="*/ 2805764 h 2806319"/>
              <a:gd name="connsiteX0" fmla="*/ 560699 w 560699"/>
              <a:gd name="connsiteY0" fmla="*/ 0 h 3402725"/>
              <a:gd name="connsiteX1" fmla="*/ 12059 w 560699"/>
              <a:gd name="connsiteY1" fmla="*/ 1381225 h 3402725"/>
              <a:gd name="connsiteX2" fmla="*/ 226961 w 560699"/>
              <a:gd name="connsiteY2" fmla="*/ 3402377 h 3402725"/>
              <a:gd name="connsiteX0" fmla="*/ 591318 w 591318"/>
              <a:gd name="connsiteY0" fmla="*/ 0 h 3402377"/>
              <a:gd name="connsiteX1" fmla="*/ 42678 w 591318"/>
              <a:gd name="connsiteY1" fmla="*/ 1381225 h 3402377"/>
              <a:gd name="connsiteX2" fmla="*/ 257580 w 591318"/>
              <a:gd name="connsiteY2" fmla="*/ 3402377 h 3402377"/>
              <a:gd name="connsiteX0" fmla="*/ 476785 w 476785"/>
              <a:gd name="connsiteY0" fmla="*/ 0 h 3474900"/>
              <a:gd name="connsiteX1" fmla="*/ 42678 w 476785"/>
              <a:gd name="connsiteY1" fmla="*/ 1453748 h 3474900"/>
              <a:gd name="connsiteX2" fmla="*/ 257580 w 476785"/>
              <a:gd name="connsiteY2" fmla="*/ 3474900 h 3474900"/>
              <a:gd name="connsiteX0" fmla="*/ 476785 w 476785"/>
              <a:gd name="connsiteY0" fmla="*/ 0 h 3474900"/>
              <a:gd name="connsiteX1" fmla="*/ 42678 w 476785"/>
              <a:gd name="connsiteY1" fmla="*/ 1453748 h 3474900"/>
              <a:gd name="connsiteX2" fmla="*/ 257580 w 476785"/>
              <a:gd name="connsiteY2" fmla="*/ 3474900 h 3474900"/>
            </a:gdLst>
            <a:ahLst/>
            <a:cxnLst>
              <a:cxn ang="0">
                <a:pos x="connsiteX0" y="connsiteY0"/>
              </a:cxn>
              <a:cxn ang="0">
                <a:pos x="connsiteX1" y="connsiteY1"/>
              </a:cxn>
              <a:cxn ang="0">
                <a:pos x="connsiteX2" y="connsiteY2"/>
              </a:cxn>
            </a:cxnLst>
            <a:rect l="l" t="t" r="r" b="b"/>
            <a:pathLst>
              <a:path w="476785" h="3474900">
                <a:moveTo>
                  <a:pt x="476785" y="0"/>
                </a:moveTo>
                <a:cubicBezTo>
                  <a:pt x="213534" y="545833"/>
                  <a:pt x="102836" y="986121"/>
                  <a:pt x="42678" y="1453748"/>
                </a:cubicBezTo>
                <a:cubicBezTo>
                  <a:pt x="-17480" y="1921375"/>
                  <a:pt x="-61893" y="2700559"/>
                  <a:pt x="257580" y="3474900"/>
                </a:cubicBezTo>
              </a:path>
            </a:pathLst>
          </a:custGeom>
          <a:noFill/>
          <a:ln w="14668" cap="flat">
            <a:solidFill>
              <a:srgbClr val="FFFFFF"/>
            </a:solidFill>
            <a:custDash>
              <a:ds d="1500000" sp="225000"/>
            </a:custDash>
            <a:miter/>
          </a:ln>
        </p:spPr>
        <p:txBody>
          <a:bodyPr rtlCol="0" anchor="ctr"/>
          <a:lstStyle/>
          <a:p>
            <a:endParaRPr lang="fi-FI">
              <a:solidFill>
                <a:srgbClr val="000000"/>
              </a:solidFill>
              <a:latin typeface="Arial"/>
              <a:cs typeface="Arial"/>
            </a:endParaRPr>
          </a:p>
        </p:txBody>
      </p:sp>
      <p:sp>
        <p:nvSpPr>
          <p:cNvPr id="48" name="Google Shape;656;p41">
            <a:extLst>
              <a:ext uri="{FF2B5EF4-FFF2-40B4-BE49-F238E27FC236}">
                <a16:creationId xmlns:a16="http://schemas.microsoft.com/office/drawing/2014/main" id="{A838B3E3-4333-005F-FBF5-8D6638047424}"/>
              </a:ext>
            </a:extLst>
          </p:cNvPr>
          <p:cNvSpPr txBox="1">
            <a:spLocks noGrp="1"/>
          </p:cNvSpPr>
          <p:nvPr>
            <p:ph type="title" idx="4294967295"/>
          </p:nvPr>
        </p:nvSpPr>
        <p:spPr>
          <a:xfrm>
            <a:off x="367433" y="262343"/>
            <a:ext cx="112347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fi-FI" sz="3000" b="0" i="0" u="none" strike="noStrike" kern="0" cap="none" spc="0" normalizeH="0" baseline="0" noProof="0" dirty="0">
                <a:ln>
                  <a:noFill/>
                </a:ln>
                <a:solidFill>
                  <a:schemeClr val="lt1"/>
                </a:solidFill>
                <a:effectLst/>
                <a:uLnTx/>
                <a:uFillTx/>
                <a:latin typeface="Arial Black"/>
                <a:ea typeface="Arial Black"/>
                <a:cs typeface="Arial Black"/>
                <a:sym typeface="Arial Black"/>
              </a:rPr>
              <a:t>Dataekosysteemin kehittyminen – vaiheet ja teemat</a:t>
            </a:r>
          </a:p>
        </p:txBody>
      </p:sp>
      <p:grpSp>
        <p:nvGrpSpPr>
          <p:cNvPr id="13" name="Ryhmä 12" descr="Vaiheet ja teemat on jäsennelty matriisiin missä risteävät ekosysteemin kehittymisen vaiheet ja poikkileikkaavat teemat, jokaissa vaiheessa on poikkileikkaaviin teemoihin liittyvät otsikot.">
            <a:extLst>
              <a:ext uri="{FF2B5EF4-FFF2-40B4-BE49-F238E27FC236}">
                <a16:creationId xmlns:a16="http://schemas.microsoft.com/office/drawing/2014/main" id="{0C613ABC-1F4A-FEBE-0EBC-09C71B9E8E1C}"/>
              </a:ext>
            </a:extLst>
          </p:cNvPr>
          <p:cNvGrpSpPr/>
          <p:nvPr/>
        </p:nvGrpSpPr>
        <p:grpSpPr>
          <a:xfrm>
            <a:off x="1671646" y="855484"/>
            <a:ext cx="10319082" cy="5701761"/>
            <a:chOff x="1671646" y="855484"/>
            <a:chExt cx="10319082" cy="5701761"/>
          </a:xfrm>
        </p:grpSpPr>
        <p:sp>
          <p:nvSpPr>
            <p:cNvPr id="19" name="Suorakulmio: Pyöristetyt kulmat 18">
              <a:extLst>
                <a:ext uri="{FF2B5EF4-FFF2-40B4-BE49-F238E27FC236}">
                  <a16:creationId xmlns:a16="http://schemas.microsoft.com/office/drawing/2014/main" id="{DB10AB5F-F69D-B4D3-8FA5-ADC51872E979}"/>
                </a:ext>
              </a:extLst>
            </p:cNvPr>
            <p:cNvSpPr/>
            <p:nvPr/>
          </p:nvSpPr>
          <p:spPr>
            <a:xfrm>
              <a:off x="4279651" y="858217"/>
              <a:ext cx="2507597" cy="5699028"/>
            </a:xfrm>
            <a:prstGeom prst="roundRect">
              <a:avLst>
                <a:gd name="adj" fmla="val 3423"/>
              </a:avLst>
            </a:prstGeom>
            <a:solidFill>
              <a:schemeClr val="accent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8" name="Suorakulmio: Pyöristetyt kulmat 17">
              <a:extLst>
                <a:ext uri="{FF2B5EF4-FFF2-40B4-BE49-F238E27FC236}">
                  <a16:creationId xmlns:a16="http://schemas.microsoft.com/office/drawing/2014/main" id="{A8DCAA28-62F2-0350-384B-8C8E44791A15}"/>
                </a:ext>
              </a:extLst>
            </p:cNvPr>
            <p:cNvSpPr/>
            <p:nvPr/>
          </p:nvSpPr>
          <p:spPr>
            <a:xfrm>
              <a:off x="1671646" y="858217"/>
              <a:ext cx="2507597" cy="5699028"/>
            </a:xfrm>
            <a:prstGeom prst="roundRect">
              <a:avLst>
                <a:gd name="adj" fmla="val 3423"/>
              </a:avLst>
            </a:prstGeom>
            <a:solidFill>
              <a:srgbClr val="00D7A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0" name="Suorakulmio: Pyöristetyt kulmat 19">
              <a:extLst>
                <a:ext uri="{FF2B5EF4-FFF2-40B4-BE49-F238E27FC236}">
                  <a16:creationId xmlns:a16="http://schemas.microsoft.com/office/drawing/2014/main" id="{3A92769B-8FAA-39C5-535D-964D3826DCC0}"/>
                </a:ext>
              </a:extLst>
            </p:cNvPr>
            <p:cNvSpPr/>
            <p:nvPr/>
          </p:nvSpPr>
          <p:spPr>
            <a:xfrm>
              <a:off x="6881276" y="858217"/>
              <a:ext cx="2507597" cy="5699028"/>
            </a:xfrm>
            <a:prstGeom prst="roundRect">
              <a:avLst>
                <a:gd name="adj" fmla="val 3423"/>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1" name="Suorakulmio: Pyöristetyt kulmat 20">
              <a:extLst>
                <a:ext uri="{FF2B5EF4-FFF2-40B4-BE49-F238E27FC236}">
                  <a16:creationId xmlns:a16="http://schemas.microsoft.com/office/drawing/2014/main" id="{E0658F78-DFBB-0299-C012-41395B6D6B9C}"/>
                </a:ext>
              </a:extLst>
            </p:cNvPr>
            <p:cNvSpPr/>
            <p:nvPr/>
          </p:nvSpPr>
          <p:spPr>
            <a:xfrm>
              <a:off x="9483131" y="855484"/>
              <a:ext cx="2507597" cy="5701760"/>
            </a:xfrm>
            <a:prstGeom prst="roundRect">
              <a:avLst>
                <a:gd name="adj" fmla="val 3423"/>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sz="1600"/>
            </a:p>
          </p:txBody>
        </p:sp>
        <p:sp>
          <p:nvSpPr>
            <p:cNvPr id="752" name="Suorakulmio: Pyöristetyt kulmat 751">
              <a:extLst>
                <a:ext uri="{FF2B5EF4-FFF2-40B4-BE49-F238E27FC236}">
                  <a16:creationId xmlns:a16="http://schemas.microsoft.com/office/drawing/2014/main" id="{3A5FAC96-1918-20DC-8AE2-1841BE1B32D8}"/>
                </a:ext>
              </a:extLst>
            </p:cNvPr>
            <p:cNvSpPr/>
            <p:nvPr/>
          </p:nvSpPr>
          <p:spPr>
            <a:xfrm>
              <a:off x="1755578" y="5666197"/>
              <a:ext cx="2346962" cy="772810"/>
            </a:xfrm>
            <a:prstGeom prst="roundRect">
              <a:avLst>
                <a:gd name="adj" fmla="val 9133"/>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53" name="Suorakulmio: Pyöristetyt kulmat 752">
              <a:extLst>
                <a:ext uri="{FF2B5EF4-FFF2-40B4-BE49-F238E27FC236}">
                  <a16:creationId xmlns:a16="http://schemas.microsoft.com/office/drawing/2014/main" id="{80018465-1618-E326-58AE-8B961637158F}"/>
                </a:ext>
              </a:extLst>
            </p:cNvPr>
            <p:cNvSpPr/>
            <p:nvPr/>
          </p:nvSpPr>
          <p:spPr>
            <a:xfrm>
              <a:off x="4360909" y="5669420"/>
              <a:ext cx="2326336" cy="769585"/>
            </a:xfrm>
            <a:prstGeom prst="roundRect">
              <a:avLst>
                <a:gd name="adj" fmla="val 7179"/>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54" name="Suorakulmio: Pyöristetyt kulmat 753">
              <a:extLst>
                <a:ext uri="{FF2B5EF4-FFF2-40B4-BE49-F238E27FC236}">
                  <a16:creationId xmlns:a16="http://schemas.microsoft.com/office/drawing/2014/main" id="{298FBBA0-9254-C168-D4D6-10D5AB965783}"/>
                </a:ext>
              </a:extLst>
            </p:cNvPr>
            <p:cNvSpPr/>
            <p:nvPr/>
          </p:nvSpPr>
          <p:spPr>
            <a:xfrm>
              <a:off x="6977425" y="5675563"/>
              <a:ext cx="2315575" cy="763442"/>
            </a:xfrm>
            <a:prstGeom prst="roundRect">
              <a:avLst>
                <a:gd name="adj" fmla="val 6612"/>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55" name="Suorakulmio: Pyöristetyt kulmat 754">
              <a:extLst>
                <a:ext uri="{FF2B5EF4-FFF2-40B4-BE49-F238E27FC236}">
                  <a16:creationId xmlns:a16="http://schemas.microsoft.com/office/drawing/2014/main" id="{F10B87AB-AA6D-3D5B-E37D-4C109C4DE162}"/>
                </a:ext>
              </a:extLst>
            </p:cNvPr>
            <p:cNvSpPr/>
            <p:nvPr/>
          </p:nvSpPr>
          <p:spPr>
            <a:xfrm>
              <a:off x="9592184" y="5681228"/>
              <a:ext cx="2285454" cy="757779"/>
            </a:xfrm>
            <a:prstGeom prst="roundRect">
              <a:avLst>
                <a:gd name="adj" fmla="val 6100"/>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0" name="Suorakulmio: Pyöristetyt kulmat 29">
              <a:extLst>
                <a:ext uri="{FF2B5EF4-FFF2-40B4-BE49-F238E27FC236}">
                  <a16:creationId xmlns:a16="http://schemas.microsoft.com/office/drawing/2014/main" id="{BBDCB1B6-E603-8F6A-A3F4-20057F256A3A}"/>
                </a:ext>
              </a:extLst>
            </p:cNvPr>
            <p:cNvSpPr/>
            <p:nvPr/>
          </p:nvSpPr>
          <p:spPr>
            <a:xfrm>
              <a:off x="4368952" y="1399484"/>
              <a:ext cx="2326335" cy="769585"/>
            </a:xfrm>
            <a:prstGeom prst="roundRect">
              <a:avLst>
                <a:gd name="adj" fmla="val 8959"/>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1" name="Suorakulmio: Pyöristetyt kulmat 30">
              <a:extLst>
                <a:ext uri="{FF2B5EF4-FFF2-40B4-BE49-F238E27FC236}">
                  <a16:creationId xmlns:a16="http://schemas.microsoft.com/office/drawing/2014/main" id="{45B6C65F-A581-908A-6C18-0D5B4FD0C205}"/>
                </a:ext>
              </a:extLst>
            </p:cNvPr>
            <p:cNvSpPr/>
            <p:nvPr/>
          </p:nvSpPr>
          <p:spPr>
            <a:xfrm>
              <a:off x="4368952" y="2252207"/>
              <a:ext cx="2326335" cy="769585"/>
            </a:xfrm>
            <a:prstGeom prst="roundRect">
              <a:avLst>
                <a:gd name="adj" fmla="val 7377"/>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2" name="Suorakulmio: Pyöristetyt kulmat 31">
              <a:extLst>
                <a:ext uri="{FF2B5EF4-FFF2-40B4-BE49-F238E27FC236}">
                  <a16:creationId xmlns:a16="http://schemas.microsoft.com/office/drawing/2014/main" id="{5C0F4079-F4A8-DAE0-5042-D451EFAB7805}"/>
                </a:ext>
              </a:extLst>
            </p:cNvPr>
            <p:cNvSpPr/>
            <p:nvPr/>
          </p:nvSpPr>
          <p:spPr>
            <a:xfrm>
              <a:off x="4368952" y="3104929"/>
              <a:ext cx="2326335" cy="769585"/>
            </a:xfrm>
            <a:prstGeom prst="roundRect">
              <a:avLst>
                <a:gd name="adj" fmla="val 7114"/>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3" name="Suorakulmio: Pyöristetyt kulmat 32">
              <a:extLst>
                <a:ext uri="{FF2B5EF4-FFF2-40B4-BE49-F238E27FC236}">
                  <a16:creationId xmlns:a16="http://schemas.microsoft.com/office/drawing/2014/main" id="{5538330A-296A-BDA0-13B3-DA66954E432C}"/>
                </a:ext>
              </a:extLst>
            </p:cNvPr>
            <p:cNvSpPr/>
            <p:nvPr/>
          </p:nvSpPr>
          <p:spPr>
            <a:xfrm>
              <a:off x="4371656" y="3957652"/>
              <a:ext cx="2326335" cy="769585"/>
            </a:xfrm>
            <a:prstGeom prst="roundRect">
              <a:avLst>
                <a:gd name="adj" fmla="val 6850"/>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4" name="Suorakulmio: Pyöristetyt kulmat 33">
              <a:extLst>
                <a:ext uri="{FF2B5EF4-FFF2-40B4-BE49-F238E27FC236}">
                  <a16:creationId xmlns:a16="http://schemas.microsoft.com/office/drawing/2014/main" id="{3E461991-BF11-A223-944A-D110C138B194}"/>
                </a:ext>
              </a:extLst>
            </p:cNvPr>
            <p:cNvSpPr/>
            <p:nvPr/>
          </p:nvSpPr>
          <p:spPr>
            <a:xfrm>
              <a:off x="4371656" y="4810376"/>
              <a:ext cx="2326335" cy="769585"/>
            </a:xfrm>
            <a:prstGeom prst="roundRect">
              <a:avLst>
                <a:gd name="adj" fmla="val 7377"/>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2" name="Suorakulmio: Pyöristetyt kulmat 21">
              <a:extLst>
                <a:ext uri="{FF2B5EF4-FFF2-40B4-BE49-F238E27FC236}">
                  <a16:creationId xmlns:a16="http://schemas.microsoft.com/office/drawing/2014/main" id="{057E5CE7-1ED2-4BA5-DE25-2D2E00894FF6}"/>
                </a:ext>
              </a:extLst>
            </p:cNvPr>
            <p:cNvSpPr/>
            <p:nvPr/>
          </p:nvSpPr>
          <p:spPr>
            <a:xfrm>
              <a:off x="1748446" y="1399484"/>
              <a:ext cx="2346961" cy="772810"/>
            </a:xfrm>
            <a:prstGeom prst="roundRect">
              <a:avLst>
                <a:gd name="adj" fmla="val 8856"/>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3" name="Suorakulmio: Pyöristetyt kulmat 22">
              <a:extLst>
                <a:ext uri="{FF2B5EF4-FFF2-40B4-BE49-F238E27FC236}">
                  <a16:creationId xmlns:a16="http://schemas.microsoft.com/office/drawing/2014/main" id="{DDB42878-BC23-56A0-2300-EE4C4CC2A933}"/>
                </a:ext>
              </a:extLst>
            </p:cNvPr>
            <p:cNvSpPr/>
            <p:nvPr/>
          </p:nvSpPr>
          <p:spPr>
            <a:xfrm>
              <a:off x="1748446" y="2252207"/>
              <a:ext cx="2346961" cy="772810"/>
            </a:xfrm>
            <a:prstGeom prst="roundRect">
              <a:avLst>
                <a:gd name="adj" fmla="val 9330"/>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4" name="Suorakulmio: Pyöristetyt kulmat 23">
              <a:extLst>
                <a:ext uri="{FF2B5EF4-FFF2-40B4-BE49-F238E27FC236}">
                  <a16:creationId xmlns:a16="http://schemas.microsoft.com/office/drawing/2014/main" id="{48177FD6-ED27-F325-FD6A-9D42919F2C47}"/>
                </a:ext>
              </a:extLst>
            </p:cNvPr>
            <p:cNvSpPr/>
            <p:nvPr/>
          </p:nvSpPr>
          <p:spPr>
            <a:xfrm>
              <a:off x="1748446" y="3104929"/>
              <a:ext cx="2346961" cy="772810"/>
            </a:xfrm>
            <a:prstGeom prst="roundRect">
              <a:avLst>
                <a:gd name="adj" fmla="val 10117"/>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5" name="Suorakulmio: Pyöristetyt kulmat 24">
              <a:extLst>
                <a:ext uri="{FF2B5EF4-FFF2-40B4-BE49-F238E27FC236}">
                  <a16:creationId xmlns:a16="http://schemas.microsoft.com/office/drawing/2014/main" id="{8D9B2F14-E576-0A58-FD96-CDD211EB4FDE}"/>
                </a:ext>
              </a:extLst>
            </p:cNvPr>
            <p:cNvSpPr/>
            <p:nvPr/>
          </p:nvSpPr>
          <p:spPr>
            <a:xfrm>
              <a:off x="1751150" y="3957652"/>
              <a:ext cx="2346961" cy="772810"/>
            </a:xfrm>
            <a:prstGeom prst="roundRect">
              <a:avLst>
                <a:gd name="adj" fmla="val 9330"/>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6" name="Suorakulmio: Pyöristetyt kulmat 25">
              <a:extLst>
                <a:ext uri="{FF2B5EF4-FFF2-40B4-BE49-F238E27FC236}">
                  <a16:creationId xmlns:a16="http://schemas.microsoft.com/office/drawing/2014/main" id="{986D9020-F32A-07EB-BD62-38858ACDD7B7}"/>
                </a:ext>
              </a:extLst>
            </p:cNvPr>
            <p:cNvSpPr/>
            <p:nvPr/>
          </p:nvSpPr>
          <p:spPr>
            <a:xfrm>
              <a:off x="1751150" y="4810376"/>
              <a:ext cx="2346961" cy="772810"/>
            </a:xfrm>
            <a:prstGeom prst="roundRect">
              <a:avLst>
                <a:gd name="adj" fmla="val 9133"/>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7" name="Suorakulmio: Pyöristetyt kulmat 36">
              <a:extLst>
                <a:ext uri="{FF2B5EF4-FFF2-40B4-BE49-F238E27FC236}">
                  <a16:creationId xmlns:a16="http://schemas.microsoft.com/office/drawing/2014/main" id="{FBCAA122-5CED-D58E-861D-A49E03449250}"/>
                </a:ext>
              </a:extLst>
            </p:cNvPr>
            <p:cNvSpPr/>
            <p:nvPr/>
          </p:nvSpPr>
          <p:spPr>
            <a:xfrm>
              <a:off x="6968597" y="1399484"/>
              <a:ext cx="2315574" cy="763442"/>
            </a:xfrm>
            <a:prstGeom prst="roundRect">
              <a:avLst>
                <a:gd name="adj" fmla="val 7675"/>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8" name="Suorakulmio: Pyöristetyt kulmat 37">
              <a:extLst>
                <a:ext uri="{FF2B5EF4-FFF2-40B4-BE49-F238E27FC236}">
                  <a16:creationId xmlns:a16="http://schemas.microsoft.com/office/drawing/2014/main" id="{2B659DC8-C88F-76AB-046D-8ED1A9A2C54C}"/>
                </a:ext>
              </a:extLst>
            </p:cNvPr>
            <p:cNvSpPr/>
            <p:nvPr/>
          </p:nvSpPr>
          <p:spPr>
            <a:xfrm>
              <a:off x="6968597" y="2252207"/>
              <a:ext cx="2315574" cy="763442"/>
            </a:xfrm>
            <a:prstGeom prst="roundRect">
              <a:avLst>
                <a:gd name="adj" fmla="val 8206"/>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9" name="Suorakulmio: Pyöristetyt kulmat 38">
              <a:extLst>
                <a:ext uri="{FF2B5EF4-FFF2-40B4-BE49-F238E27FC236}">
                  <a16:creationId xmlns:a16="http://schemas.microsoft.com/office/drawing/2014/main" id="{BCFCB331-05D6-6F27-5132-110CDEDCC32B}"/>
                </a:ext>
              </a:extLst>
            </p:cNvPr>
            <p:cNvSpPr/>
            <p:nvPr/>
          </p:nvSpPr>
          <p:spPr>
            <a:xfrm>
              <a:off x="6968597" y="3104929"/>
              <a:ext cx="2315574" cy="763442"/>
            </a:xfrm>
            <a:prstGeom prst="roundRect">
              <a:avLst>
                <a:gd name="adj" fmla="val 7409"/>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0" name="Suorakulmio: Pyöristetyt kulmat 39">
              <a:extLst>
                <a:ext uri="{FF2B5EF4-FFF2-40B4-BE49-F238E27FC236}">
                  <a16:creationId xmlns:a16="http://schemas.microsoft.com/office/drawing/2014/main" id="{E2894CAD-F337-2C5C-8E78-52599C0F08EB}"/>
                </a:ext>
              </a:extLst>
            </p:cNvPr>
            <p:cNvSpPr/>
            <p:nvPr/>
          </p:nvSpPr>
          <p:spPr>
            <a:xfrm>
              <a:off x="6971302" y="3957652"/>
              <a:ext cx="2315574" cy="763442"/>
            </a:xfrm>
            <a:prstGeom prst="roundRect">
              <a:avLst>
                <a:gd name="adj" fmla="val 7143"/>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1" name="Suorakulmio: Pyöristetyt kulmat 40">
              <a:extLst>
                <a:ext uri="{FF2B5EF4-FFF2-40B4-BE49-F238E27FC236}">
                  <a16:creationId xmlns:a16="http://schemas.microsoft.com/office/drawing/2014/main" id="{D7B5C513-0662-3894-85CB-480EED17DE27}"/>
                </a:ext>
              </a:extLst>
            </p:cNvPr>
            <p:cNvSpPr/>
            <p:nvPr/>
          </p:nvSpPr>
          <p:spPr>
            <a:xfrm>
              <a:off x="6971302" y="4810376"/>
              <a:ext cx="2315574" cy="763442"/>
            </a:xfrm>
            <a:prstGeom prst="roundRect">
              <a:avLst>
                <a:gd name="adj" fmla="val 7675"/>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3" name="Suorakulmio: Pyöristetyt kulmat 42">
              <a:extLst>
                <a:ext uri="{FF2B5EF4-FFF2-40B4-BE49-F238E27FC236}">
                  <a16:creationId xmlns:a16="http://schemas.microsoft.com/office/drawing/2014/main" id="{36CE54EE-CD28-3205-647A-DFDD8A092F86}"/>
                </a:ext>
              </a:extLst>
            </p:cNvPr>
            <p:cNvSpPr/>
            <p:nvPr/>
          </p:nvSpPr>
          <p:spPr>
            <a:xfrm>
              <a:off x="9583822" y="1405724"/>
              <a:ext cx="2285453" cy="757779"/>
            </a:xfrm>
            <a:prstGeom prst="roundRect">
              <a:avLst>
                <a:gd name="adj" fmla="val 7439"/>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4" name="Suorakulmio: Pyöristetyt kulmat 43">
              <a:extLst>
                <a:ext uri="{FF2B5EF4-FFF2-40B4-BE49-F238E27FC236}">
                  <a16:creationId xmlns:a16="http://schemas.microsoft.com/office/drawing/2014/main" id="{2A3FA56F-44AB-CACD-A8DD-7D673E1E333C}"/>
                </a:ext>
              </a:extLst>
            </p:cNvPr>
            <p:cNvSpPr/>
            <p:nvPr/>
          </p:nvSpPr>
          <p:spPr>
            <a:xfrm>
              <a:off x="9583822" y="2258447"/>
              <a:ext cx="2285453" cy="757779"/>
            </a:xfrm>
            <a:prstGeom prst="roundRect">
              <a:avLst>
                <a:gd name="adj" fmla="val 7439"/>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5" name="Suorakulmio: Pyöristetyt kulmat 44">
              <a:extLst>
                <a:ext uri="{FF2B5EF4-FFF2-40B4-BE49-F238E27FC236}">
                  <a16:creationId xmlns:a16="http://schemas.microsoft.com/office/drawing/2014/main" id="{7C9C0CC8-2DBB-2680-218C-A96C544B63EC}"/>
                </a:ext>
              </a:extLst>
            </p:cNvPr>
            <p:cNvSpPr/>
            <p:nvPr/>
          </p:nvSpPr>
          <p:spPr>
            <a:xfrm>
              <a:off x="9583822" y="3111169"/>
              <a:ext cx="2285453" cy="757779"/>
            </a:xfrm>
            <a:prstGeom prst="roundRect">
              <a:avLst>
                <a:gd name="adj" fmla="val 7439"/>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6" name="Suorakulmio: Pyöristetyt kulmat 45">
              <a:extLst>
                <a:ext uri="{FF2B5EF4-FFF2-40B4-BE49-F238E27FC236}">
                  <a16:creationId xmlns:a16="http://schemas.microsoft.com/office/drawing/2014/main" id="{71ADFC52-A343-C3F4-997F-B2F14A8074C8}"/>
                </a:ext>
              </a:extLst>
            </p:cNvPr>
            <p:cNvSpPr/>
            <p:nvPr/>
          </p:nvSpPr>
          <p:spPr>
            <a:xfrm>
              <a:off x="9586526" y="3957652"/>
              <a:ext cx="2285453" cy="757779"/>
            </a:xfrm>
            <a:prstGeom prst="roundRect">
              <a:avLst>
                <a:gd name="adj" fmla="val 6904"/>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7" name="Suorakulmio: Pyöristetyt kulmat 46">
              <a:extLst>
                <a:ext uri="{FF2B5EF4-FFF2-40B4-BE49-F238E27FC236}">
                  <a16:creationId xmlns:a16="http://schemas.microsoft.com/office/drawing/2014/main" id="{F13573EC-4B1C-BA35-52E1-39C687F6176D}"/>
                </a:ext>
              </a:extLst>
            </p:cNvPr>
            <p:cNvSpPr/>
            <p:nvPr/>
          </p:nvSpPr>
          <p:spPr>
            <a:xfrm>
              <a:off x="9586525" y="4816616"/>
              <a:ext cx="2285453" cy="757779"/>
            </a:xfrm>
            <a:prstGeom prst="roundRect">
              <a:avLst>
                <a:gd name="adj" fmla="val 6904"/>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grpSp>
      <p:sp>
        <p:nvSpPr>
          <p:cNvPr id="10" name="Google Shape;734;p45">
            <a:extLst>
              <a:ext uri="{FF2B5EF4-FFF2-40B4-BE49-F238E27FC236}">
                <a16:creationId xmlns:a16="http://schemas.microsoft.com/office/drawing/2014/main" id="{64D8A1B4-A664-B7AE-ED7B-71C15FB9F57E}"/>
              </a:ext>
            </a:extLst>
          </p:cNvPr>
          <p:cNvSpPr txBox="1"/>
          <p:nvPr/>
        </p:nvSpPr>
        <p:spPr>
          <a:xfrm>
            <a:off x="397265" y="954324"/>
            <a:ext cx="975636" cy="205172"/>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100" b="1" err="1">
                <a:solidFill>
                  <a:schemeClr val="tx1"/>
                </a:solidFill>
                <a:latin typeface="Arial Black"/>
                <a:ea typeface="Arial Black"/>
                <a:cs typeface="Arial Black"/>
                <a:sym typeface="Arial Black"/>
              </a:rPr>
              <a:t>Poikkiekkaavat</a:t>
            </a:r>
            <a:r>
              <a:rPr lang="fi-FI" sz="1100" b="1">
                <a:solidFill>
                  <a:schemeClr val="tx1"/>
                </a:solidFill>
                <a:latin typeface="Arial Black"/>
                <a:ea typeface="Arial Black"/>
                <a:cs typeface="Arial Black"/>
                <a:sym typeface="Arial Black"/>
              </a:rPr>
              <a:t> teemat</a:t>
            </a:r>
            <a:endParaRPr sz="1200">
              <a:solidFill>
                <a:schemeClr val="tx1"/>
              </a:solidFill>
            </a:endParaRPr>
          </a:p>
        </p:txBody>
      </p:sp>
      <p:sp>
        <p:nvSpPr>
          <p:cNvPr id="703" name="Google Shape;734;p45">
            <a:extLst>
              <a:ext uri="{FF2B5EF4-FFF2-40B4-BE49-F238E27FC236}">
                <a16:creationId xmlns:a16="http://schemas.microsoft.com/office/drawing/2014/main" id="{375925C6-2742-3CEC-F93F-B9C81D1A2011}"/>
              </a:ext>
            </a:extLst>
          </p:cNvPr>
          <p:cNvSpPr txBox="1"/>
          <p:nvPr/>
        </p:nvSpPr>
        <p:spPr>
          <a:xfrm>
            <a:off x="367433" y="1682472"/>
            <a:ext cx="975636" cy="205172"/>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dirty="0">
                <a:solidFill>
                  <a:schemeClr val="lt1"/>
                </a:solidFill>
                <a:latin typeface="Arial Black"/>
                <a:ea typeface="Arial Black"/>
                <a:cs typeface="Arial Black"/>
                <a:sym typeface="Arial Black"/>
              </a:rPr>
              <a:t>Tavoite</a:t>
            </a:r>
            <a:endParaRPr dirty="0">
              <a:solidFill>
                <a:schemeClr val="lt1"/>
              </a:solidFill>
            </a:endParaRPr>
          </a:p>
        </p:txBody>
      </p:sp>
      <p:sp>
        <p:nvSpPr>
          <p:cNvPr id="699" name="Google Shape;734;p45">
            <a:extLst>
              <a:ext uri="{FF2B5EF4-FFF2-40B4-BE49-F238E27FC236}">
                <a16:creationId xmlns:a16="http://schemas.microsoft.com/office/drawing/2014/main" id="{0A9544A2-BDB9-A250-2FF2-CDF5119FBE2A}"/>
              </a:ext>
            </a:extLst>
          </p:cNvPr>
          <p:cNvSpPr txBox="1"/>
          <p:nvPr/>
        </p:nvSpPr>
        <p:spPr>
          <a:xfrm>
            <a:off x="314681" y="2508951"/>
            <a:ext cx="1152169" cy="304492"/>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a:solidFill>
                  <a:schemeClr val="lt1"/>
                </a:solidFill>
                <a:latin typeface="Arial Black"/>
                <a:ea typeface="Arial Black"/>
                <a:cs typeface="Arial Black"/>
                <a:sym typeface="Arial Black"/>
              </a:rPr>
              <a:t>Käyttötapaus</a:t>
            </a:r>
            <a:endParaRPr>
              <a:solidFill>
                <a:schemeClr val="lt1"/>
              </a:solidFill>
            </a:endParaRPr>
          </a:p>
        </p:txBody>
      </p:sp>
      <p:sp>
        <p:nvSpPr>
          <p:cNvPr id="8" name="Google Shape;734;p45">
            <a:extLst>
              <a:ext uri="{FF2B5EF4-FFF2-40B4-BE49-F238E27FC236}">
                <a16:creationId xmlns:a16="http://schemas.microsoft.com/office/drawing/2014/main" id="{AB2A00D9-9B7E-AF5B-A0D3-8CF4355D0E0D}"/>
              </a:ext>
            </a:extLst>
          </p:cNvPr>
          <p:cNvSpPr txBox="1"/>
          <p:nvPr/>
        </p:nvSpPr>
        <p:spPr>
          <a:xfrm>
            <a:off x="316412" y="3398202"/>
            <a:ext cx="946378"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a:solidFill>
                  <a:schemeClr val="lt1"/>
                </a:solidFill>
                <a:latin typeface="Arial Black"/>
                <a:ea typeface="Arial Black"/>
                <a:cs typeface="Arial Black"/>
                <a:sym typeface="Arial Black"/>
              </a:rPr>
              <a:t>Yhteistyö</a:t>
            </a:r>
            <a:endParaRPr>
              <a:solidFill>
                <a:schemeClr val="lt1"/>
              </a:solidFill>
            </a:endParaRPr>
          </a:p>
        </p:txBody>
      </p:sp>
      <p:sp>
        <p:nvSpPr>
          <p:cNvPr id="706" name="Google Shape;734;p45">
            <a:extLst>
              <a:ext uri="{FF2B5EF4-FFF2-40B4-BE49-F238E27FC236}">
                <a16:creationId xmlns:a16="http://schemas.microsoft.com/office/drawing/2014/main" id="{40C5955A-DB36-9476-4EB9-1D5802DA08FA}"/>
              </a:ext>
            </a:extLst>
          </p:cNvPr>
          <p:cNvSpPr txBox="1"/>
          <p:nvPr/>
        </p:nvSpPr>
        <p:spPr>
          <a:xfrm>
            <a:off x="327299" y="4246982"/>
            <a:ext cx="1045602"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a:solidFill>
                  <a:schemeClr val="lt1"/>
                </a:solidFill>
                <a:latin typeface="Arial Black"/>
                <a:ea typeface="Arial Black"/>
                <a:cs typeface="Arial Black"/>
                <a:sym typeface="Arial Black"/>
              </a:rPr>
              <a:t>Data</a:t>
            </a:r>
            <a:endParaRPr>
              <a:solidFill>
                <a:schemeClr val="lt1"/>
              </a:solidFill>
            </a:endParaRPr>
          </a:p>
        </p:txBody>
      </p:sp>
      <p:sp>
        <p:nvSpPr>
          <p:cNvPr id="711" name="Google Shape;734;p45">
            <a:extLst>
              <a:ext uri="{FF2B5EF4-FFF2-40B4-BE49-F238E27FC236}">
                <a16:creationId xmlns:a16="http://schemas.microsoft.com/office/drawing/2014/main" id="{E183590C-EC29-459A-DC23-DE7351373777}"/>
              </a:ext>
            </a:extLst>
          </p:cNvPr>
          <p:cNvSpPr txBox="1"/>
          <p:nvPr/>
        </p:nvSpPr>
        <p:spPr>
          <a:xfrm>
            <a:off x="301421" y="5095762"/>
            <a:ext cx="984538" cy="278810"/>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a:solidFill>
                  <a:schemeClr val="lt1"/>
                </a:solidFill>
                <a:latin typeface="Arial Black"/>
                <a:ea typeface="Arial Black"/>
                <a:cs typeface="Arial Black"/>
                <a:sym typeface="Arial Black"/>
              </a:rPr>
              <a:t>Teknologia</a:t>
            </a:r>
            <a:endParaRPr>
              <a:solidFill>
                <a:schemeClr val="lt1"/>
              </a:solidFill>
            </a:endParaRPr>
          </a:p>
        </p:txBody>
      </p:sp>
      <p:sp>
        <p:nvSpPr>
          <p:cNvPr id="756" name="Google Shape;734;p45">
            <a:extLst>
              <a:ext uri="{FF2B5EF4-FFF2-40B4-BE49-F238E27FC236}">
                <a16:creationId xmlns:a16="http://schemas.microsoft.com/office/drawing/2014/main" id="{1CD94EF4-9BCF-F82D-A0CF-FB8CFC92CC7A}"/>
              </a:ext>
            </a:extLst>
          </p:cNvPr>
          <p:cNvSpPr txBox="1"/>
          <p:nvPr/>
        </p:nvSpPr>
        <p:spPr>
          <a:xfrm>
            <a:off x="301421" y="5938699"/>
            <a:ext cx="1007616" cy="238887"/>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a:solidFill>
                  <a:schemeClr val="lt1"/>
                </a:solidFill>
                <a:latin typeface="Arial Black"/>
                <a:ea typeface="Arial Black"/>
                <a:cs typeface="Arial Black"/>
                <a:sym typeface="Arial Black"/>
              </a:rPr>
              <a:t>Sääntely</a:t>
            </a:r>
            <a:endParaRPr>
              <a:solidFill>
                <a:schemeClr val="lt1"/>
              </a:solidFill>
            </a:endParaRPr>
          </a:p>
        </p:txBody>
      </p:sp>
      <p:sp>
        <p:nvSpPr>
          <p:cNvPr id="672" name="Google Shape;672;p42">
            <a:extLst>
              <a:ext uri="{FF2B5EF4-FFF2-40B4-BE49-F238E27FC236}">
                <a16:creationId xmlns:a16="http://schemas.microsoft.com/office/drawing/2014/main" id="{50F8221D-467C-1074-ADED-07B8908A2F6C}"/>
              </a:ext>
            </a:extLst>
          </p:cNvPr>
          <p:cNvSpPr txBox="1"/>
          <p:nvPr/>
        </p:nvSpPr>
        <p:spPr>
          <a:xfrm>
            <a:off x="1816205" y="1086150"/>
            <a:ext cx="2126225" cy="25591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fi-FI" dirty="0">
                <a:solidFill>
                  <a:schemeClr val="tx1"/>
                </a:solidFill>
                <a:latin typeface="Arial Black"/>
                <a:ea typeface="Arial Black"/>
                <a:cs typeface="Arial Black"/>
                <a:sym typeface="Arial Black"/>
              </a:rPr>
              <a:t>1 Tunnustelu</a:t>
            </a:r>
            <a:endParaRPr sz="300" dirty="0">
              <a:solidFill>
                <a:schemeClr val="tx1"/>
              </a:solidFill>
            </a:endParaRPr>
          </a:p>
        </p:txBody>
      </p:sp>
      <p:sp>
        <p:nvSpPr>
          <p:cNvPr id="682" name="Google Shape;682;p42">
            <a:extLst>
              <a:ext uri="{FF2B5EF4-FFF2-40B4-BE49-F238E27FC236}">
                <a16:creationId xmlns:a16="http://schemas.microsoft.com/office/drawing/2014/main" id="{6741D573-1D09-A83D-9A9D-502AAFFC1AEF}"/>
              </a:ext>
            </a:extLst>
          </p:cNvPr>
          <p:cNvSpPr txBox="1"/>
          <p:nvPr/>
        </p:nvSpPr>
        <p:spPr>
          <a:xfrm>
            <a:off x="1936050" y="1617467"/>
            <a:ext cx="1931697" cy="486911"/>
          </a:xfrm>
          <a:prstGeom prst="rect">
            <a:avLst/>
          </a:prstGeom>
          <a:noFill/>
          <a:ln>
            <a:noFill/>
          </a:ln>
        </p:spPr>
        <p:txBody>
          <a:bodyPr spcFirstLastPara="1" wrap="square" lIns="0" tIns="0" rIns="0" bIns="0" anchor="t" anchorCtr="0">
            <a:noAutofit/>
          </a:bodyPr>
          <a:lstStyle/>
          <a:p>
            <a:pPr marL="0" lvl="0" indent="0" algn="l" rtl="0">
              <a:spcBef>
                <a:spcPts val="0"/>
              </a:spcBef>
              <a:spcAft>
                <a:spcPts val="300"/>
              </a:spcAft>
              <a:buClr>
                <a:schemeClr val="dk1"/>
              </a:buClr>
              <a:buSzPts val="1100"/>
              <a:buFont typeface="Arial"/>
              <a:buNone/>
            </a:pPr>
            <a:r>
              <a:rPr lang="fi-FI" sz="1200" b="1">
                <a:solidFill>
                  <a:schemeClr val="tx1"/>
                </a:solidFill>
                <a:latin typeface="+mj-lt"/>
                <a:ea typeface="Arial Black"/>
                <a:cs typeface="Arial Black"/>
                <a:sym typeface="Arial Black"/>
              </a:rPr>
              <a:t>Yhteistyötä vaativan ongelman tunnistaminen</a:t>
            </a:r>
            <a:endParaRPr sz="1200" b="1">
              <a:solidFill>
                <a:schemeClr val="tx1"/>
              </a:solidFill>
              <a:latin typeface="+mj-lt"/>
              <a:ea typeface="Arial Black"/>
              <a:cs typeface="Arial Black"/>
              <a:sym typeface="Arial Black"/>
            </a:endParaRPr>
          </a:p>
        </p:txBody>
      </p:sp>
      <p:sp>
        <p:nvSpPr>
          <p:cNvPr id="683" name="Google Shape;683;p42">
            <a:extLst>
              <a:ext uri="{FF2B5EF4-FFF2-40B4-BE49-F238E27FC236}">
                <a16:creationId xmlns:a16="http://schemas.microsoft.com/office/drawing/2014/main" id="{5B575AC3-4A30-78C7-9853-C581043B22DE}"/>
              </a:ext>
            </a:extLst>
          </p:cNvPr>
          <p:cNvSpPr txBox="1"/>
          <p:nvPr/>
        </p:nvSpPr>
        <p:spPr>
          <a:xfrm>
            <a:off x="1924993" y="2446614"/>
            <a:ext cx="2135471" cy="525146"/>
          </a:xfrm>
          <a:prstGeom prst="rect">
            <a:avLst/>
          </a:prstGeom>
          <a:noFill/>
          <a:ln>
            <a:noFill/>
          </a:ln>
        </p:spPr>
        <p:txBody>
          <a:bodyPr spcFirstLastPara="1" wrap="square" lIns="0" tIns="0" rIns="0" bIns="0" anchor="t" anchorCtr="0">
            <a:noAutofit/>
          </a:bodyPr>
          <a:lstStyle/>
          <a:p>
            <a:pPr>
              <a:spcAft>
                <a:spcPts val="300"/>
              </a:spcAft>
              <a:buClr>
                <a:schemeClr val="dk1"/>
              </a:buClr>
              <a:buSzPts val="1100"/>
            </a:pPr>
            <a:r>
              <a:rPr lang="fi-FI" sz="1200" b="1">
                <a:solidFill>
                  <a:schemeClr val="tx1"/>
                </a:solidFill>
                <a:latin typeface="+mj-lt"/>
                <a:ea typeface="Arial Black"/>
                <a:cs typeface="Arial Black"/>
                <a:sym typeface="Arial Black"/>
              </a:rPr>
              <a:t>Yhteisen käyttötapauksen hahmottaminen</a:t>
            </a:r>
          </a:p>
        </p:txBody>
      </p:sp>
      <p:sp>
        <p:nvSpPr>
          <p:cNvPr id="684" name="Google Shape;684;p42">
            <a:extLst>
              <a:ext uri="{FF2B5EF4-FFF2-40B4-BE49-F238E27FC236}">
                <a16:creationId xmlns:a16="http://schemas.microsoft.com/office/drawing/2014/main" id="{5009E364-7133-3C8F-605F-E1BFCC4C2978}"/>
              </a:ext>
            </a:extLst>
          </p:cNvPr>
          <p:cNvSpPr txBox="1"/>
          <p:nvPr/>
        </p:nvSpPr>
        <p:spPr>
          <a:xfrm>
            <a:off x="1905569" y="3313997"/>
            <a:ext cx="1999363" cy="222002"/>
          </a:xfrm>
          <a:prstGeom prst="rect">
            <a:avLst/>
          </a:prstGeom>
          <a:noFill/>
          <a:ln>
            <a:noFill/>
          </a:ln>
        </p:spPr>
        <p:txBody>
          <a:bodyPr spcFirstLastPara="1" wrap="square" lIns="0" tIns="0" rIns="0" bIns="0" anchor="t" anchorCtr="0">
            <a:noAutofit/>
          </a:bodyPr>
          <a:lstStyle/>
          <a:p>
            <a:pPr marL="0" lvl="0" indent="0" algn="l" rtl="0">
              <a:spcBef>
                <a:spcPts val="0"/>
              </a:spcBef>
              <a:spcAft>
                <a:spcPts val="300"/>
              </a:spcAft>
              <a:buClr>
                <a:schemeClr val="dk1"/>
              </a:buClr>
              <a:buSzPts val="1100"/>
              <a:buFont typeface="Arial"/>
              <a:buNone/>
            </a:pPr>
            <a:r>
              <a:rPr lang="fi-FI" sz="1200" b="1">
                <a:solidFill>
                  <a:schemeClr val="tx1"/>
                </a:solidFill>
                <a:latin typeface="+mj-lt"/>
                <a:ea typeface="Arial Black"/>
                <a:cs typeface="Arial Black"/>
                <a:sym typeface="Arial Black"/>
              </a:rPr>
              <a:t>Yhteistyön edellytykset: luottamus ja autonomia</a:t>
            </a:r>
          </a:p>
        </p:txBody>
      </p:sp>
      <p:sp>
        <p:nvSpPr>
          <p:cNvPr id="685" name="Google Shape;685;p42">
            <a:extLst>
              <a:ext uri="{FF2B5EF4-FFF2-40B4-BE49-F238E27FC236}">
                <a16:creationId xmlns:a16="http://schemas.microsoft.com/office/drawing/2014/main" id="{38E68091-B47D-4E7B-D77C-60C7045AFC5D}"/>
              </a:ext>
            </a:extLst>
          </p:cNvPr>
          <p:cNvSpPr txBox="1"/>
          <p:nvPr/>
        </p:nvSpPr>
        <p:spPr>
          <a:xfrm>
            <a:off x="1929504" y="4149994"/>
            <a:ext cx="1909926" cy="502965"/>
          </a:xfrm>
          <a:prstGeom prst="rect">
            <a:avLst/>
          </a:prstGeom>
          <a:noFill/>
          <a:ln>
            <a:noFill/>
          </a:ln>
        </p:spPr>
        <p:txBody>
          <a:bodyPr spcFirstLastPara="1" wrap="square" lIns="0" tIns="0" rIns="0" bIns="0" anchor="t" anchorCtr="0">
            <a:noAutofit/>
          </a:bodyPr>
          <a:lstStyle/>
          <a:p>
            <a:pPr marL="0" lvl="0" indent="0" algn="l" rtl="0">
              <a:spcBef>
                <a:spcPts val="0"/>
              </a:spcBef>
              <a:spcAft>
                <a:spcPts val="300"/>
              </a:spcAft>
              <a:buClr>
                <a:schemeClr val="dk1"/>
              </a:buClr>
              <a:buSzPts val="1100"/>
              <a:buFont typeface="Arial"/>
              <a:buNone/>
            </a:pPr>
            <a:r>
              <a:rPr lang="fi-FI" sz="1200" b="1">
                <a:solidFill>
                  <a:schemeClr val="tx1"/>
                </a:solidFill>
                <a:latin typeface="+mj-lt"/>
                <a:ea typeface="Arial Black"/>
                <a:cs typeface="Arial Black"/>
                <a:sym typeface="Arial Black"/>
              </a:rPr>
              <a:t>Olennaisten kysymysten ja datalähteiden kartoitus</a:t>
            </a:r>
          </a:p>
        </p:txBody>
      </p:sp>
      <p:sp>
        <p:nvSpPr>
          <p:cNvPr id="686" name="Google Shape;686;p42">
            <a:extLst>
              <a:ext uri="{FF2B5EF4-FFF2-40B4-BE49-F238E27FC236}">
                <a16:creationId xmlns:a16="http://schemas.microsoft.com/office/drawing/2014/main" id="{69F2DF0F-D535-F27E-FCE7-A165913499D7}"/>
              </a:ext>
            </a:extLst>
          </p:cNvPr>
          <p:cNvSpPr txBox="1"/>
          <p:nvPr/>
        </p:nvSpPr>
        <p:spPr>
          <a:xfrm>
            <a:off x="1938589" y="4990453"/>
            <a:ext cx="2070879" cy="722701"/>
          </a:xfrm>
          <a:prstGeom prst="rect">
            <a:avLst/>
          </a:prstGeom>
          <a:noFill/>
          <a:ln>
            <a:noFill/>
          </a:ln>
        </p:spPr>
        <p:txBody>
          <a:bodyPr spcFirstLastPara="1" wrap="square" lIns="0" tIns="0" rIns="0" bIns="0" anchor="t" anchorCtr="0">
            <a:noAutofit/>
          </a:bodyPr>
          <a:lstStyle/>
          <a:p>
            <a:pPr>
              <a:spcAft>
                <a:spcPts val="300"/>
              </a:spcAft>
            </a:pPr>
            <a:r>
              <a:rPr lang="fi-FI" sz="1200" b="1">
                <a:solidFill>
                  <a:schemeClr val="tx1"/>
                </a:solidFill>
                <a:latin typeface="+mj-lt"/>
                <a:sym typeface="Arial Black"/>
              </a:rPr>
              <a:t>Datayhteistyön teknisten valmiuksien arviointi</a:t>
            </a:r>
            <a:endParaRPr lang="en-US" sz="1200" b="1">
              <a:solidFill>
                <a:schemeClr val="tx1"/>
              </a:solidFill>
              <a:latin typeface="+mj-lt"/>
            </a:endParaRPr>
          </a:p>
        </p:txBody>
      </p:sp>
      <p:sp>
        <p:nvSpPr>
          <p:cNvPr id="744" name="Google Shape;686;p42">
            <a:extLst>
              <a:ext uri="{FF2B5EF4-FFF2-40B4-BE49-F238E27FC236}">
                <a16:creationId xmlns:a16="http://schemas.microsoft.com/office/drawing/2014/main" id="{2EA4EC0E-373F-4B11-C8A6-D7B208966B91}"/>
              </a:ext>
            </a:extLst>
          </p:cNvPr>
          <p:cNvSpPr txBox="1"/>
          <p:nvPr/>
        </p:nvSpPr>
        <p:spPr>
          <a:xfrm>
            <a:off x="1940390" y="5878040"/>
            <a:ext cx="1718738" cy="501961"/>
          </a:xfrm>
          <a:prstGeom prst="rect">
            <a:avLst/>
          </a:prstGeom>
          <a:noFill/>
          <a:ln>
            <a:noFill/>
          </a:ln>
        </p:spPr>
        <p:txBody>
          <a:bodyPr spcFirstLastPara="1" wrap="square" lIns="0" tIns="0" rIns="0" bIns="0" anchor="t" anchorCtr="0">
            <a:noAutofit/>
          </a:bodyPr>
          <a:lstStyle/>
          <a:p>
            <a:pPr marL="0" lvl="0" indent="0" algn="l" rtl="0">
              <a:spcBef>
                <a:spcPts val="0"/>
              </a:spcBef>
              <a:spcAft>
                <a:spcPts val="300"/>
              </a:spcAft>
              <a:buClr>
                <a:schemeClr val="dk1"/>
              </a:buClr>
              <a:buSzPts val="1100"/>
              <a:buFont typeface="Arial"/>
              <a:buNone/>
            </a:pPr>
            <a:r>
              <a:rPr lang="fi-FI" sz="1200" b="1">
                <a:solidFill>
                  <a:schemeClr val="tx1"/>
                </a:solidFill>
                <a:latin typeface="+mj-lt"/>
                <a:ea typeface="Arial Black"/>
                <a:cs typeface="Arial Black"/>
                <a:sym typeface="Arial Black"/>
              </a:rPr>
              <a:t>Sääntelyn rajojen kartoitus</a:t>
            </a:r>
          </a:p>
        </p:txBody>
      </p:sp>
      <p:sp>
        <p:nvSpPr>
          <p:cNvPr id="713" name="Google Shape;672;p42">
            <a:extLst>
              <a:ext uri="{FF2B5EF4-FFF2-40B4-BE49-F238E27FC236}">
                <a16:creationId xmlns:a16="http://schemas.microsoft.com/office/drawing/2014/main" id="{4CBC5903-FA05-90E2-B7F9-39F1C5CD7087}"/>
              </a:ext>
            </a:extLst>
          </p:cNvPr>
          <p:cNvSpPr txBox="1"/>
          <p:nvPr/>
        </p:nvSpPr>
        <p:spPr>
          <a:xfrm>
            <a:off x="4431393" y="1092900"/>
            <a:ext cx="1848012" cy="25591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fi-FI">
                <a:solidFill>
                  <a:schemeClr val="tx1"/>
                </a:solidFill>
                <a:latin typeface="Arial Black"/>
                <a:ea typeface="Arial Black"/>
                <a:cs typeface="Arial Black"/>
                <a:sym typeface="Arial Black"/>
              </a:rPr>
              <a:t>2 Kokeilu</a:t>
            </a:r>
            <a:endParaRPr sz="300">
              <a:solidFill>
                <a:schemeClr val="tx1"/>
              </a:solidFill>
            </a:endParaRPr>
          </a:p>
        </p:txBody>
      </p:sp>
      <p:sp>
        <p:nvSpPr>
          <p:cNvPr id="714" name="Google Shape;682;p42">
            <a:extLst>
              <a:ext uri="{FF2B5EF4-FFF2-40B4-BE49-F238E27FC236}">
                <a16:creationId xmlns:a16="http://schemas.microsoft.com/office/drawing/2014/main" id="{832F0D80-D611-36CD-D9A0-301ADA1D9475}"/>
              </a:ext>
            </a:extLst>
          </p:cNvPr>
          <p:cNvSpPr txBox="1"/>
          <p:nvPr/>
        </p:nvSpPr>
        <p:spPr>
          <a:xfrm>
            <a:off x="4546931" y="1609577"/>
            <a:ext cx="1955048" cy="302226"/>
          </a:xfrm>
          <a:prstGeom prst="rect">
            <a:avLst/>
          </a:prstGeom>
          <a:noFill/>
          <a:ln>
            <a:noFill/>
          </a:ln>
        </p:spPr>
        <p:txBody>
          <a:bodyPr spcFirstLastPara="1" wrap="square" lIns="0" tIns="0" rIns="0" bIns="0" anchor="t" anchorCtr="0">
            <a:noAutofit/>
          </a:bodyPr>
          <a:lstStyle/>
          <a:p>
            <a:pPr>
              <a:spcAft>
                <a:spcPts val="300"/>
              </a:spcAft>
              <a:buClr>
                <a:schemeClr val="dk1"/>
              </a:buClr>
              <a:buSzPts val="1100"/>
            </a:pPr>
            <a:r>
              <a:rPr lang="fi-FI" sz="1200" b="1">
                <a:solidFill>
                  <a:schemeClr val="tx1"/>
                </a:solidFill>
                <a:latin typeface="+mj-lt"/>
                <a:ea typeface="Arial Black"/>
                <a:cs typeface="Arial Black"/>
                <a:sym typeface="Arial Black"/>
              </a:rPr>
              <a:t>Kokeilun tavoitteiden määrittäminen</a:t>
            </a:r>
          </a:p>
        </p:txBody>
      </p:sp>
      <p:sp>
        <p:nvSpPr>
          <p:cNvPr id="715" name="Google Shape;683;p42">
            <a:extLst>
              <a:ext uri="{FF2B5EF4-FFF2-40B4-BE49-F238E27FC236}">
                <a16:creationId xmlns:a16="http://schemas.microsoft.com/office/drawing/2014/main" id="{5E82E747-57B3-E6DD-AC39-99F4D6FF99D0}"/>
              </a:ext>
            </a:extLst>
          </p:cNvPr>
          <p:cNvSpPr txBox="1"/>
          <p:nvPr/>
        </p:nvSpPr>
        <p:spPr>
          <a:xfrm>
            <a:off x="4555995" y="2450903"/>
            <a:ext cx="1955048" cy="182581"/>
          </a:xfrm>
          <a:prstGeom prst="rect">
            <a:avLst/>
          </a:prstGeom>
          <a:noFill/>
          <a:ln>
            <a:noFill/>
          </a:ln>
        </p:spPr>
        <p:txBody>
          <a:bodyPr spcFirstLastPara="1" wrap="square" lIns="0" tIns="0" rIns="0" bIns="0" anchor="t" anchorCtr="0">
            <a:noAutofit/>
          </a:bodyPr>
          <a:lstStyle/>
          <a:p>
            <a:pPr>
              <a:spcAft>
                <a:spcPts val="300"/>
              </a:spcAft>
              <a:buClr>
                <a:schemeClr val="dk1"/>
              </a:buClr>
              <a:buSzPts val="1100"/>
            </a:pPr>
            <a:r>
              <a:rPr lang="fi-FI" sz="1200" b="1">
                <a:solidFill>
                  <a:schemeClr val="tx1"/>
                </a:solidFill>
                <a:latin typeface="+mj-lt"/>
                <a:ea typeface="Arial Black"/>
                <a:cs typeface="Arial Black"/>
                <a:sym typeface="Arial Black"/>
              </a:rPr>
              <a:t>Ketterä ja asiakas- lähtöinen toteutus</a:t>
            </a:r>
          </a:p>
        </p:txBody>
      </p:sp>
      <p:sp>
        <p:nvSpPr>
          <p:cNvPr id="716" name="Google Shape;684;p42">
            <a:extLst>
              <a:ext uri="{FF2B5EF4-FFF2-40B4-BE49-F238E27FC236}">
                <a16:creationId xmlns:a16="http://schemas.microsoft.com/office/drawing/2014/main" id="{A356F2C2-FD4A-196B-4D81-6CD179F71C2B}"/>
              </a:ext>
            </a:extLst>
          </p:cNvPr>
          <p:cNvSpPr txBox="1"/>
          <p:nvPr/>
        </p:nvSpPr>
        <p:spPr>
          <a:xfrm>
            <a:off x="4512301" y="3313088"/>
            <a:ext cx="1998742" cy="306602"/>
          </a:xfrm>
          <a:prstGeom prst="rect">
            <a:avLst/>
          </a:prstGeom>
          <a:noFill/>
          <a:ln>
            <a:noFill/>
          </a:ln>
        </p:spPr>
        <p:txBody>
          <a:bodyPr spcFirstLastPara="1" wrap="square" lIns="0" tIns="0" rIns="0" bIns="0" anchor="t" anchorCtr="0">
            <a:noAutofit/>
          </a:bodyPr>
          <a:lstStyle/>
          <a:p>
            <a:pPr marL="0" lvl="0" indent="0" algn="l" rtl="0">
              <a:spcBef>
                <a:spcPts val="0"/>
              </a:spcBef>
              <a:spcAft>
                <a:spcPts val="300"/>
              </a:spcAft>
              <a:buClr>
                <a:schemeClr val="dk1"/>
              </a:buClr>
              <a:buSzPts val="1100"/>
              <a:buFont typeface="Arial"/>
              <a:buNone/>
            </a:pPr>
            <a:r>
              <a:rPr lang="fi-FI" sz="1200" b="1">
                <a:solidFill>
                  <a:schemeClr val="tx1"/>
                </a:solidFill>
                <a:latin typeface="+mj-lt"/>
                <a:ea typeface="Arial Black"/>
                <a:cs typeface="Arial Black"/>
                <a:sym typeface="Arial Black"/>
              </a:rPr>
              <a:t>Yhteisten työtapojen määrittely</a:t>
            </a:r>
          </a:p>
        </p:txBody>
      </p:sp>
      <p:sp>
        <p:nvSpPr>
          <p:cNvPr id="717" name="Google Shape;685;p42">
            <a:extLst>
              <a:ext uri="{FF2B5EF4-FFF2-40B4-BE49-F238E27FC236}">
                <a16:creationId xmlns:a16="http://schemas.microsoft.com/office/drawing/2014/main" id="{3B76CD28-9EC7-FF48-16B5-D203EE0FE77D}"/>
              </a:ext>
            </a:extLst>
          </p:cNvPr>
          <p:cNvSpPr txBox="1"/>
          <p:nvPr/>
        </p:nvSpPr>
        <p:spPr>
          <a:xfrm>
            <a:off x="4551734" y="4142140"/>
            <a:ext cx="1895914" cy="497336"/>
          </a:xfrm>
          <a:prstGeom prst="rect">
            <a:avLst/>
          </a:prstGeom>
          <a:noFill/>
          <a:ln>
            <a:noFill/>
          </a:ln>
        </p:spPr>
        <p:txBody>
          <a:bodyPr spcFirstLastPara="1" wrap="square" lIns="0" tIns="0" rIns="0" bIns="0" anchor="t" anchorCtr="0">
            <a:noAutofit/>
          </a:bodyPr>
          <a:lstStyle/>
          <a:p>
            <a:pPr marL="0" lvl="0" indent="0" algn="l" rtl="0">
              <a:spcBef>
                <a:spcPts val="0"/>
              </a:spcBef>
              <a:spcAft>
                <a:spcPts val="300"/>
              </a:spcAft>
              <a:buClr>
                <a:schemeClr val="dk1"/>
              </a:buClr>
              <a:buSzPts val="1100"/>
              <a:buFont typeface="Arial"/>
              <a:buNone/>
            </a:pPr>
            <a:r>
              <a:rPr lang="fi-FI" sz="1200" b="1">
                <a:solidFill>
                  <a:schemeClr val="tx1"/>
                </a:solidFill>
                <a:latin typeface="+mj-lt"/>
                <a:ea typeface="Arial Black"/>
                <a:cs typeface="Arial Black"/>
                <a:sym typeface="Arial Black"/>
              </a:rPr>
              <a:t>Tarkoituksenmukaisen datan kokeilukäyttö</a:t>
            </a:r>
          </a:p>
        </p:txBody>
      </p:sp>
      <p:sp>
        <p:nvSpPr>
          <p:cNvPr id="718" name="Google Shape;686;p42">
            <a:extLst>
              <a:ext uri="{FF2B5EF4-FFF2-40B4-BE49-F238E27FC236}">
                <a16:creationId xmlns:a16="http://schemas.microsoft.com/office/drawing/2014/main" id="{6DDD00E7-A608-1E72-E7D8-7E9A8EB934A3}"/>
              </a:ext>
            </a:extLst>
          </p:cNvPr>
          <p:cNvSpPr txBox="1"/>
          <p:nvPr/>
        </p:nvSpPr>
        <p:spPr>
          <a:xfrm>
            <a:off x="4535803" y="4986097"/>
            <a:ext cx="1955049" cy="722701"/>
          </a:xfrm>
          <a:prstGeom prst="rect">
            <a:avLst/>
          </a:prstGeom>
          <a:noFill/>
          <a:ln>
            <a:noFill/>
          </a:ln>
        </p:spPr>
        <p:txBody>
          <a:bodyPr spcFirstLastPara="1" wrap="square" lIns="0" tIns="0" rIns="0" bIns="0" anchor="t" anchorCtr="0">
            <a:noAutofit/>
          </a:bodyPr>
          <a:lstStyle/>
          <a:p>
            <a:pPr marL="0" lvl="0" indent="0" algn="l" rtl="0">
              <a:spcBef>
                <a:spcPts val="0"/>
              </a:spcBef>
              <a:spcAft>
                <a:spcPts val="300"/>
              </a:spcAft>
              <a:buClr>
                <a:schemeClr val="dk1"/>
              </a:buClr>
              <a:buSzPts val="1100"/>
              <a:buFont typeface="Arial"/>
              <a:buNone/>
            </a:pPr>
            <a:r>
              <a:rPr lang="fi-FI" sz="1200" b="1">
                <a:solidFill>
                  <a:schemeClr val="tx1"/>
                </a:solidFill>
                <a:latin typeface="+mj-lt"/>
                <a:ea typeface="Arial Black"/>
                <a:cs typeface="Arial Black"/>
                <a:sym typeface="Arial Black"/>
              </a:rPr>
              <a:t>Teknisen kokeilu-ympäristön rakentaminen</a:t>
            </a:r>
          </a:p>
        </p:txBody>
      </p:sp>
      <p:sp>
        <p:nvSpPr>
          <p:cNvPr id="745" name="Google Shape;686;p42">
            <a:extLst>
              <a:ext uri="{FF2B5EF4-FFF2-40B4-BE49-F238E27FC236}">
                <a16:creationId xmlns:a16="http://schemas.microsoft.com/office/drawing/2014/main" id="{B74FB927-672A-33EB-DB8E-EB25C6423D9A}"/>
              </a:ext>
            </a:extLst>
          </p:cNvPr>
          <p:cNvSpPr txBox="1"/>
          <p:nvPr/>
        </p:nvSpPr>
        <p:spPr>
          <a:xfrm>
            <a:off x="4547723" y="5867530"/>
            <a:ext cx="1955049" cy="722701"/>
          </a:xfrm>
          <a:prstGeom prst="rect">
            <a:avLst/>
          </a:prstGeom>
          <a:noFill/>
          <a:ln>
            <a:noFill/>
          </a:ln>
        </p:spPr>
        <p:txBody>
          <a:bodyPr spcFirstLastPara="1" wrap="square" lIns="0" tIns="0" rIns="0" bIns="0" anchor="t" anchorCtr="0">
            <a:noAutofit/>
          </a:bodyPr>
          <a:lstStyle/>
          <a:p>
            <a:pPr marL="0" lvl="0" indent="0" algn="l" rtl="0">
              <a:spcBef>
                <a:spcPts val="0"/>
              </a:spcBef>
              <a:spcAft>
                <a:spcPts val="300"/>
              </a:spcAft>
              <a:buClr>
                <a:schemeClr val="dk1"/>
              </a:buClr>
              <a:buSzPts val="1100"/>
              <a:buFont typeface="Arial"/>
              <a:buNone/>
            </a:pPr>
            <a:r>
              <a:rPr lang="fi-FI" sz="1200" b="1">
                <a:solidFill>
                  <a:schemeClr val="tx1"/>
                </a:solidFill>
                <a:latin typeface="+mj-lt"/>
                <a:ea typeface="Arial Black"/>
                <a:cs typeface="Arial Black"/>
                <a:sym typeface="Arial Black"/>
              </a:rPr>
              <a:t>Sääntelyn tulkinnan testaaminen</a:t>
            </a:r>
          </a:p>
        </p:txBody>
      </p:sp>
      <p:sp>
        <p:nvSpPr>
          <p:cNvPr id="724" name="Google Shape;672;p42">
            <a:extLst>
              <a:ext uri="{FF2B5EF4-FFF2-40B4-BE49-F238E27FC236}">
                <a16:creationId xmlns:a16="http://schemas.microsoft.com/office/drawing/2014/main" id="{07897B9E-9955-94E8-C676-80C914712836}"/>
              </a:ext>
            </a:extLst>
          </p:cNvPr>
          <p:cNvSpPr txBox="1"/>
          <p:nvPr/>
        </p:nvSpPr>
        <p:spPr>
          <a:xfrm>
            <a:off x="7019262" y="1100359"/>
            <a:ext cx="2406157" cy="255917"/>
          </a:xfrm>
          <a:prstGeom prst="rect">
            <a:avLst/>
          </a:prstGeom>
          <a:noFill/>
          <a:ln>
            <a:noFill/>
          </a:ln>
        </p:spPr>
        <p:txBody>
          <a:bodyPr spcFirstLastPara="1" wrap="square" lIns="0" tIns="0" rIns="0" bIns="0" anchor="t" anchorCtr="0">
            <a:noAutofit/>
          </a:bodyPr>
          <a:lstStyle/>
          <a:p>
            <a:pPr>
              <a:lnSpc>
                <a:spcPct val="90000"/>
              </a:lnSpc>
            </a:pPr>
            <a:r>
              <a:rPr lang="fi-FI">
                <a:solidFill>
                  <a:schemeClr val="tx1"/>
                </a:solidFill>
                <a:latin typeface="Arial Black"/>
                <a:sym typeface="Arial Black"/>
              </a:rPr>
              <a:t>3 Kumppanuus syvenee</a:t>
            </a:r>
            <a:endParaRPr lang="fi-FI">
              <a:solidFill>
                <a:schemeClr val="tx1"/>
              </a:solidFill>
              <a:latin typeface="Arial Black"/>
            </a:endParaRPr>
          </a:p>
        </p:txBody>
      </p:sp>
      <p:sp>
        <p:nvSpPr>
          <p:cNvPr id="725" name="Google Shape;682;p42">
            <a:extLst>
              <a:ext uri="{FF2B5EF4-FFF2-40B4-BE49-F238E27FC236}">
                <a16:creationId xmlns:a16="http://schemas.microsoft.com/office/drawing/2014/main" id="{F9F9B52B-6296-C69B-99E7-BA0040DA8059}"/>
              </a:ext>
            </a:extLst>
          </p:cNvPr>
          <p:cNvSpPr txBox="1"/>
          <p:nvPr/>
        </p:nvSpPr>
        <p:spPr>
          <a:xfrm>
            <a:off x="7159922" y="1598419"/>
            <a:ext cx="1938259" cy="302226"/>
          </a:xfrm>
          <a:prstGeom prst="rect">
            <a:avLst/>
          </a:prstGeom>
          <a:noFill/>
          <a:ln>
            <a:noFill/>
          </a:ln>
        </p:spPr>
        <p:txBody>
          <a:bodyPr spcFirstLastPara="1" wrap="square" lIns="0" tIns="0" rIns="0" bIns="0" anchor="t" anchorCtr="0">
            <a:noAutofit/>
          </a:bodyPr>
          <a:lstStyle/>
          <a:p>
            <a:pPr marL="0" lvl="0" indent="0" algn="l" rtl="0">
              <a:spcBef>
                <a:spcPts val="0"/>
              </a:spcBef>
              <a:spcAft>
                <a:spcPts val="300"/>
              </a:spcAft>
              <a:buClr>
                <a:schemeClr val="dk1"/>
              </a:buClr>
              <a:buSzPts val="1100"/>
              <a:buFont typeface="Arial"/>
              <a:buNone/>
            </a:pPr>
            <a:r>
              <a:rPr lang="fi-FI" sz="1200" b="1">
                <a:solidFill>
                  <a:schemeClr val="tx1"/>
                </a:solidFill>
                <a:latin typeface="+mj-lt"/>
                <a:ea typeface="Arial Black"/>
                <a:cs typeface="Arial Black"/>
                <a:sym typeface="Arial Black"/>
              </a:rPr>
              <a:t>Yhteistyön vaikutusten ja hyötyjen jäsentäminen</a:t>
            </a:r>
          </a:p>
        </p:txBody>
      </p:sp>
      <p:sp>
        <p:nvSpPr>
          <p:cNvPr id="726" name="Google Shape;683;p42">
            <a:extLst>
              <a:ext uri="{FF2B5EF4-FFF2-40B4-BE49-F238E27FC236}">
                <a16:creationId xmlns:a16="http://schemas.microsoft.com/office/drawing/2014/main" id="{87273727-4A41-5A35-C058-9BC1410C4A79}"/>
              </a:ext>
            </a:extLst>
          </p:cNvPr>
          <p:cNvSpPr txBox="1"/>
          <p:nvPr/>
        </p:nvSpPr>
        <p:spPr>
          <a:xfrm>
            <a:off x="7154271" y="2450903"/>
            <a:ext cx="1938259" cy="182581"/>
          </a:xfrm>
          <a:prstGeom prst="rect">
            <a:avLst/>
          </a:prstGeom>
          <a:noFill/>
          <a:ln>
            <a:noFill/>
          </a:ln>
        </p:spPr>
        <p:txBody>
          <a:bodyPr spcFirstLastPara="1" wrap="square" lIns="0" tIns="0" rIns="0" bIns="0" anchor="t" anchorCtr="0">
            <a:noAutofit/>
          </a:bodyPr>
          <a:lstStyle/>
          <a:p>
            <a:pPr>
              <a:spcAft>
                <a:spcPts val="300"/>
              </a:spcAft>
            </a:pPr>
            <a:r>
              <a:rPr lang="fi-FI" sz="1200" b="1">
                <a:solidFill>
                  <a:schemeClr val="tx1"/>
                </a:solidFill>
                <a:latin typeface="+mj-lt"/>
              </a:rPr>
              <a:t>Uusien käyttötapausten käynnistäminen</a:t>
            </a:r>
          </a:p>
        </p:txBody>
      </p:sp>
      <p:sp>
        <p:nvSpPr>
          <p:cNvPr id="727" name="Google Shape;684;p42">
            <a:extLst>
              <a:ext uri="{FF2B5EF4-FFF2-40B4-BE49-F238E27FC236}">
                <a16:creationId xmlns:a16="http://schemas.microsoft.com/office/drawing/2014/main" id="{679028DD-0FDD-7762-4B55-47F4CB8FFD87}"/>
              </a:ext>
            </a:extLst>
          </p:cNvPr>
          <p:cNvSpPr txBox="1"/>
          <p:nvPr/>
        </p:nvSpPr>
        <p:spPr>
          <a:xfrm>
            <a:off x="7139941" y="3304858"/>
            <a:ext cx="1964265" cy="306602"/>
          </a:xfrm>
          <a:prstGeom prst="rect">
            <a:avLst/>
          </a:prstGeom>
          <a:noFill/>
          <a:ln>
            <a:noFill/>
          </a:ln>
        </p:spPr>
        <p:txBody>
          <a:bodyPr spcFirstLastPara="1" wrap="square" lIns="0" tIns="0" rIns="0" bIns="0" anchor="t" anchorCtr="0">
            <a:noAutofit/>
          </a:bodyPr>
          <a:lstStyle/>
          <a:p>
            <a:pPr marL="0" lvl="0" indent="0" algn="l" rtl="0">
              <a:spcBef>
                <a:spcPts val="0"/>
              </a:spcBef>
              <a:spcAft>
                <a:spcPts val="300"/>
              </a:spcAft>
              <a:buClr>
                <a:schemeClr val="dk1"/>
              </a:buClr>
              <a:buSzPts val="1100"/>
              <a:buFont typeface="Arial"/>
              <a:buNone/>
            </a:pPr>
            <a:r>
              <a:rPr lang="fi-FI" sz="1200" b="1">
                <a:solidFill>
                  <a:schemeClr val="tx1"/>
                </a:solidFill>
                <a:latin typeface="+mj-lt"/>
                <a:ea typeface="Arial Black"/>
                <a:cs typeface="Arial Black"/>
                <a:sym typeface="Arial Black"/>
              </a:rPr>
              <a:t>Roolit ja vastuut syvenevässä yhteistyössä</a:t>
            </a:r>
          </a:p>
        </p:txBody>
      </p:sp>
      <p:sp>
        <p:nvSpPr>
          <p:cNvPr id="728" name="Google Shape;685;p42">
            <a:extLst>
              <a:ext uri="{FF2B5EF4-FFF2-40B4-BE49-F238E27FC236}">
                <a16:creationId xmlns:a16="http://schemas.microsoft.com/office/drawing/2014/main" id="{9128C7ED-84B6-5B7D-307A-823843F178EF}"/>
              </a:ext>
            </a:extLst>
          </p:cNvPr>
          <p:cNvSpPr txBox="1"/>
          <p:nvPr/>
        </p:nvSpPr>
        <p:spPr>
          <a:xfrm>
            <a:off x="7158708" y="4142140"/>
            <a:ext cx="1811649" cy="666608"/>
          </a:xfrm>
          <a:prstGeom prst="rect">
            <a:avLst/>
          </a:prstGeom>
          <a:noFill/>
          <a:ln>
            <a:noFill/>
          </a:ln>
        </p:spPr>
        <p:txBody>
          <a:bodyPr spcFirstLastPara="1" wrap="square" lIns="0" tIns="0" rIns="0" bIns="0" anchor="t" anchorCtr="0">
            <a:noAutofit/>
          </a:bodyPr>
          <a:lstStyle/>
          <a:p>
            <a:r>
              <a:rPr lang="fi-FI" sz="1200" b="1">
                <a:solidFill>
                  <a:schemeClr val="tx1"/>
                </a:solidFill>
                <a:latin typeface="+mj-lt"/>
                <a:sym typeface="Arial Black"/>
              </a:rPr>
              <a:t>Yhteinen ymmärrys käytettävästä datasta</a:t>
            </a:r>
            <a:endParaRPr lang="en-US" sz="1200" b="1">
              <a:latin typeface="+mj-lt"/>
              <a:sym typeface="Arial Black"/>
            </a:endParaRPr>
          </a:p>
          <a:p>
            <a:endParaRPr lang="fi-FI" sz="1200" b="1">
              <a:latin typeface="+mj-lt"/>
              <a:sym typeface="Arial Black"/>
            </a:endParaRPr>
          </a:p>
          <a:p>
            <a:pPr marL="0" lvl="0" indent="0" algn="l">
              <a:spcBef>
                <a:spcPts val="0"/>
              </a:spcBef>
              <a:spcAft>
                <a:spcPts val="300"/>
              </a:spcAft>
              <a:buSzPts val="1100"/>
              <a:buFont typeface="Arial"/>
              <a:buNone/>
            </a:pPr>
            <a:endParaRPr lang="fi-FI" sz="1200" b="1">
              <a:solidFill>
                <a:schemeClr val="tx1"/>
              </a:solidFill>
              <a:latin typeface="+mj-lt"/>
              <a:ea typeface="Arial Black"/>
              <a:cs typeface="Arial Black"/>
            </a:endParaRPr>
          </a:p>
        </p:txBody>
      </p:sp>
      <p:sp>
        <p:nvSpPr>
          <p:cNvPr id="729" name="Google Shape;686;p42">
            <a:extLst>
              <a:ext uri="{FF2B5EF4-FFF2-40B4-BE49-F238E27FC236}">
                <a16:creationId xmlns:a16="http://schemas.microsoft.com/office/drawing/2014/main" id="{13FA4CE5-837A-4374-ACDA-41DA0E381281}"/>
              </a:ext>
            </a:extLst>
          </p:cNvPr>
          <p:cNvSpPr txBox="1"/>
          <p:nvPr/>
        </p:nvSpPr>
        <p:spPr>
          <a:xfrm>
            <a:off x="7154271" y="4990453"/>
            <a:ext cx="1938259" cy="722701"/>
          </a:xfrm>
          <a:prstGeom prst="rect">
            <a:avLst/>
          </a:prstGeom>
          <a:noFill/>
          <a:ln>
            <a:noFill/>
          </a:ln>
        </p:spPr>
        <p:txBody>
          <a:bodyPr spcFirstLastPara="1" wrap="square" lIns="0" tIns="0" rIns="0" bIns="0" anchor="t" anchorCtr="0">
            <a:noAutofit/>
          </a:bodyPr>
          <a:lstStyle/>
          <a:p>
            <a:pPr marL="0" lvl="0" indent="0" algn="l" rtl="0">
              <a:spcBef>
                <a:spcPts val="0"/>
              </a:spcBef>
              <a:buClr>
                <a:schemeClr val="dk1"/>
              </a:buClr>
              <a:buFont typeface="Arial"/>
              <a:buNone/>
            </a:pPr>
            <a:r>
              <a:rPr lang="fi-FI" sz="1200" b="1" err="1">
                <a:solidFill>
                  <a:schemeClr val="tx1"/>
                </a:solidFill>
                <a:latin typeface="+mj-lt"/>
                <a:sym typeface="Arial Black"/>
              </a:rPr>
              <a:t>Yhteentoimiva</a:t>
            </a:r>
            <a:r>
              <a:rPr lang="fi-FI" sz="1200" b="1">
                <a:solidFill>
                  <a:schemeClr val="tx1"/>
                </a:solidFill>
                <a:latin typeface="+mj-lt"/>
                <a:sym typeface="Arial Black"/>
              </a:rPr>
              <a:t> ja hallittu tekninen ympäristö </a:t>
            </a:r>
          </a:p>
          <a:p>
            <a:endParaRPr lang="fi-FI" sz="1200" b="1">
              <a:latin typeface="+mj-lt"/>
              <a:sym typeface="Arial Black"/>
            </a:endParaRPr>
          </a:p>
          <a:p>
            <a:endParaRPr lang="fi-FI" sz="1200" b="1">
              <a:latin typeface="+mj-lt"/>
              <a:sym typeface="Arial Black"/>
            </a:endParaRPr>
          </a:p>
          <a:p>
            <a:endParaRPr lang="fi-FI" sz="1200" b="1">
              <a:latin typeface="+mj-lt"/>
              <a:sym typeface="Arial Black"/>
            </a:endParaRPr>
          </a:p>
          <a:p>
            <a:pPr>
              <a:spcAft>
                <a:spcPts val="300"/>
              </a:spcAft>
            </a:pPr>
            <a:endParaRPr lang="fi-FI" sz="1200" b="1">
              <a:latin typeface="+mj-lt"/>
            </a:endParaRPr>
          </a:p>
        </p:txBody>
      </p:sp>
      <p:sp>
        <p:nvSpPr>
          <p:cNvPr id="746" name="Google Shape;686;p42">
            <a:extLst>
              <a:ext uri="{FF2B5EF4-FFF2-40B4-BE49-F238E27FC236}">
                <a16:creationId xmlns:a16="http://schemas.microsoft.com/office/drawing/2014/main" id="{CF3A6295-0CBB-7048-1D7B-83932857FADA}"/>
              </a:ext>
            </a:extLst>
          </p:cNvPr>
          <p:cNvSpPr txBox="1"/>
          <p:nvPr/>
        </p:nvSpPr>
        <p:spPr>
          <a:xfrm>
            <a:off x="7166191" y="5765406"/>
            <a:ext cx="2002560" cy="722701"/>
          </a:xfrm>
          <a:prstGeom prst="rect">
            <a:avLst/>
          </a:prstGeom>
          <a:noFill/>
          <a:ln>
            <a:noFill/>
          </a:ln>
        </p:spPr>
        <p:txBody>
          <a:bodyPr spcFirstLastPara="1" wrap="square" lIns="0" tIns="0" rIns="0" bIns="0" anchor="t" anchorCtr="0">
            <a:noAutofit/>
          </a:bodyPr>
          <a:lstStyle/>
          <a:p>
            <a:pPr marL="0" lvl="0" indent="0" algn="l" rtl="0">
              <a:spcBef>
                <a:spcPts val="0"/>
              </a:spcBef>
              <a:spcAft>
                <a:spcPts val="300"/>
              </a:spcAft>
              <a:buClr>
                <a:schemeClr val="dk1"/>
              </a:buClr>
              <a:buFont typeface="Arial"/>
              <a:buNone/>
            </a:pPr>
            <a:r>
              <a:rPr lang="fi-FI" sz="1200" b="1">
                <a:solidFill>
                  <a:schemeClr val="tx1"/>
                </a:solidFill>
                <a:latin typeface="+mj-lt"/>
                <a:ea typeface="Arial Black"/>
                <a:sym typeface="Arial Black"/>
              </a:rPr>
              <a:t>Lainsäädännön vaatimukset datayhteistyössä </a:t>
            </a:r>
            <a:endParaRPr lang="fi-FI" sz="1200" b="1">
              <a:solidFill>
                <a:schemeClr val="tx1"/>
              </a:solidFill>
              <a:latin typeface="+mj-lt"/>
            </a:endParaRPr>
          </a:p>
        </p:txBody>
      </p:sp>
      <p:sp>
        <p:nvSpPr>
          <p:cNvPr id="730" name="Google Shape;672;p42">
            <a:extLst>
              <a:ext uri="{FF2B5EF4-FFF2-40B4-BE49-F238E27FC236}">
                <a16:creationId xmlns:a16="http://schemas.microsoft.com/office/drawing/2014/main" id="{339572A4-8F13-47EA-F055-791D8B025BC8}"/>
              </a:ext>
            </a:extLst>
          </p:cNvPr>
          <p:cNvSpPr txBox="1"/>
          <p:nvPr/>
        </p:nvSpPr>
        <p:spPr>
          <a:xfrm>
            <a:off x="9614639" y="1086150"/>
            <a:ext cx="2285453" cy="255917"/>
          </a:xfrm>
          <a:prstGeom prst="rect">
            <a:avLst/>
          </a:prstGeom>
          <a:noFill/>
          <a:ln>
            <a:noFill/>
          </a:ln>
        </p:spPr>
        <p:txBody>
          <a:bodyPr spcFirstLastPara="1" wrap="square" lIns="0" tIns="0" rIns="0" bIns="0" anchor="t" anchorCtr="0">
            <a:noAutofit/>
          </a:bodyPr>
          <a:lstStyle/>
          <a:p>
            <a:pPr>
              <a:lnSpc>
                <a:spcPct val="90000"/>
              </a:lnSpc>
            </a:pPr>
            <a:r>
              <a:rPr lang="fi-FI">
                <a:solidFill>
                  <a:schemeClr val="tx1"/>
                </a:solidFill>
                <a:latin typeface="Arial Black"/>
                <a:sym typeface="Arial Black"/>
              </a:rPr>
              <a:t>4 Yhteistyö laajenee</a:t>
            </a:r>
            <a:endParaRPr lang="en-US" sz="1100"/>
          </a:p>
        </p:txBody>
      </p:sp>
      <p:sp>
        <p:nvSpPr>
          <p:cNvPr id="731" name="Google Shape;682;p42">
            <a:extLst>
              <a:ext uri="{FF2B5EF4-FFF2-40B4-BE49-F238E27FC236}">
                <a16:creationId xmlns:a16="http://schemas.microsoft.com/office/drawing/2014/main" id="{432E72CD-13E7-9A2D-3A39-F70A3AFB2736}"/>
              </a:ext>
            </a:extLst>
          </p:cNvPr>
          <p:cNvSpPr txBox="1"/>
          <p:nvPr/>
        </p:nvSpPr>
        <p:spPr>
          <a:xfrm>
            <a:off x="9773531" y="1622087"/>
            <a:ext cx="1869124" cy="302226"/>
          </a:xfrm>
          <a:prstGeom prst="rect">
            <a:avLst/>
          </a:prstGeom>
          <a:noFill/>
          <a:ln>
            <a:noFill/>
          </a:ln>
        </p:spPr>
        <p:txBody>
          <a:bodyPr spcFirstLastPara="1" wrap="square" lIns="0" tIns="0" rIns="0" bIns="0" anchor="t" anchorCtr="0">
            <a:noAutofit/>
          </a:bodyPr>
          <a:lstStyle/>
          <a:p>
            <a:pPr>
              <a:spcAft>
                <a:spcPts val="300"/>
              </a:spcAft>
            </a:pPr>
            <a:r>
              <a:rPr lang="fi-FI" sz="1200" b="1">
                <a:solidFill>
                  <a:schemeClr val="tx1"/>
                </a:solidFill>
                <a:latin typeface="+mj-lt"/>
                <a:sym typeface="Arial Black"/>
              </a:rPr>
              <a:t>Kohti itsenäistä dataekosysteemiä</a:t>
            </a:r>
            <a:endParaRPr lang="en-US" sz="1200" b="1">
              <a:solidFill>
                <a:schemeClr val="tx1"/>
              </a:solidFill>
              <a:latin typeface="+mj-lt"/>
            </a:endParaRPr>
          </a:p>
        </p:txBody>
      </p:sp>
      <p:sp>
        <p:nvSpPr>
          <p:cNvPr id="732" name="Google Shape;683;p42">
            <a:extLst>
              <a:ext uri="{FF2B5EF4-FFF2-40B4-BE49-F238E27FC236}">
                <a16:creationId xmlns:a16="http://schemas.microsoft.com/office/drawing/2014/main" id="{FBF7E7CD-093C-303B-F953-922CCD1582F6}"/>
              </a:ext>
            </a:extLst>
          </p:cNvPr>
          <p:cNvSpPr txBox="1"/>
          <p:nvPr/>
        </p:nvSpPr>
        <p:spPr>
          <a:xfrm>
            <a:off x="9765171" y="2449106"/>
            <a:ext cx="1869124" cy="182581"/>
          </a:xfrm>
          <a:prstGeom prst="rect">
            <a:avLst/>
          </a:prstGeom>
          <a:noFill/>
          <a:ln>
            <a:noFill/>
          </a:ln>
        </p:spPr>
        <p:txBody>
          <a:bodyPr spcFirstLastPara="1" wrap="square" lIns="0" tIns="0" rIns="0" bIns="0" anchor="t" anchorCtr="0">
            <a:noAutofit/>
          </a:bodyPr>
          <a:lstStyle/>
          <a:p>
            <a:pPr>
              <a:spcAft>
                <a:spcPts val="300"/>
              </a:spcAft>
            </a:pPr>
            <a:r>
              <a:rPr lang="fi-FI" sz="1200" b="1">
                <a:solidFill>
                  <a:schemeClr val="tx1"/>
                </a:solidFill>
                <a:latin typeface="+mj-lt"/>
                <a:ea typeface="Arial Black"/>
                <a:sym typeface="Arial Black"/>
              </a:rPr>
              <a:t>Käyttötapaukset kasvavat teemoiksi </a:t>
            </a:r>
            <a:endParaRPr lang="en-US" sz="1200" b="1">
              <a:latin typeface="+mj-lt"/>
            </a:endParaRPr>
          </a:p>
        </p:txBody>
      </p:sp>
      <p:sp>
        <p:nvSpPr>
          <p:cNvPr id="733" name="Google Shape;684;p42">
            <a:extLst>
              <a:ext uri="{FF2B5EF4-FFF2-40B4-BE49-F238E27FC236}">
                <a16:creationId xmlns:a16="http://schemas.microsoft.com/office/drawing/2014/main" id="{E55D5D87-AF4D-6BB3-C768-110EA045EEFA}"/>
              </a:ext>
            </a:extLst>
          </p:cNvPr>
          <p:cNvSpPr txBox="1"/>
          <p:nvPr/>
        </p:nvSpPr>
        <p:spPr>
          <a:xfrm>
            <a:off x="9772351" y="3294014"/>
            <a:ext cx="1812587" cy="306602"/>
          </a:xfrm>
          <a:prstGeom prst="rect">
            <a:avLst/>
          </a:prstGeom>
          <a:noFill/>
          <a:ln>
            <a:noFill/>
          </a:ln>
        </p:spPr>
        <p:txBody>
          <a:bodyPr spcFirstLastPara="1" wrap="square" lIns="0" tIns="0" rIns="0" bIns="0" anchor="t" anchorCtr="0">
            <a:noAutofit/>
          </a:bodyPr>
          <a:lstStyle/>
          <a:p>
            <a:pPr>
              <a:spcAft>
                <a:spcPts val="300"/>
              </a:spcAft>
            </a:pPr>
            <a:r>
              <a:rPr lang="fi-FI" sz="1200" b="1">
                <a:solidFill>
                  <a:schemeClr val="tx1"/>
                </a:solidFill>
                <a:latin typeface="+mj-lt"/>
                <a:sym typeface="Arial Black"/>
              </a:rPr>
              <a:t>Yhteistyön rakenteet dataekosysteemissä</a:t>
            </a:r>
            <a:endParaRPr lang="en-US" sz="1200" b="1">
              <a:latin typeface="+mj-lt"/>
            </a:endParaRPr>
          </a:p>
        </p:txBody>
      </p:sp>
      <p:sp>
        <p:nvSpPr>
          <p:cNvPr id="734" name="Google Shape;685;p42">
            <a:extLst>
              <a:ext uri="{FF2B5EF4-FFF2-40B4-BE49-F238E27FC236}">
                <a16:creationId xmlns:a16="http://schemas.microsoft.com/office/drawing/2014/main" id="{27B04FF6-29E4-A9FF-B391-EB75CA303F5B}"/>
              </a:ext>
            </a:extLst>
          </p:cNvPr>
          <p:cNvSpPr txBox="1"/>
          <p:nvPr/>
        </p:nvSpPr>
        <p:spPr>
          <a:xfrm>
            <a:off x="9772594" y="4142140"/>
            <a:ext cx="1812587" cy="229093"/>
          </a:xfrm>
          <a:prstGeom prst="rect">
            <a:avLst/>
          </a:prstGeom>
          <a:noFill/>
          <a:ln>
            <a:noFill/>
          </a:ln>
        </p:spPr>
        <p:txBody>
          <a:bodyPr spcFirstLastPara="1" wrap="square" lIns="0" tIns="0" rIns="0" bIns="0" anchor="t" anchorCtr="0">
            <a:noAutofit/>
          </a:bodyPr>
          <a:lstStyle/>
          <a:p>
            <a:r>
              <a:rPr lang="fi-FI" sz="1200" b="1">
                <a:solidFill>
                  <a:schemeClr val="tx1"/>
                </a:solidFill>
                <a:latin typeface="+mj-lt"/>
                <a:sym typeface="Arial Black"/>
              </a:rPr>
              <a:t>Hallittu datan käyttö ekosysteemissä</a:t>
            </a:r>
            <a:endParaRPr lang="en-US" sz="1200" b="1">
              <a:solidFill>
                <a:schemeClr val="tx1"/>
              </a:solidFill>
              <a:latin typeface="+mj-lt"/>
            </a:endParaRPr>
          </a:p>
        </p:txBody>
      </p:sp>
      <p:sp>
        <p:nvSpPr>
          <p:cNvPr id="735" name="Google Shape;686;p42">
            <a:extLst>
              <a:ext uri="{FF2B5EF4-FFF2-40B4-BE49-F238E27FC236}">
                <a16:creationId xmlns:a16="http://schemas.microsoft.com/office/drawing/2014/main" id="{49BCBBFE-4818-2810-7AF7-DCE2E031E923}"/>
              </a:ext>
            </a:extLst>
          </p:cNvPr>
          <p:cNvSpPr txBox="1"/>
          <p:nvPr/>
        </p:nvSpPr>
        <p:spPr>
          <a:xfrm>
            <a:off x="9775503" y="4995882"/>
            <a:ext cx="1867381" cy="722701"/>
          </a:xfrm>
          <a:prstGeom prst="rect">
            <a:avLst/>
          </a:prstGeom>
          <a:noFill/>
          <a:ln>
            <a:noFill/>
          </a:ln>
        </p:spPr>
        <p:txBody>
          <a:bodyPr spcFirstLastPara="1" wrap="square" lIns="0" tIns="0" rIns="0" bIns="0" anchor="t" anchorCtr="0">
            <a:noAutofit/>
          </a:bodyPr>
          <a:lstStyle/>
          <a:p>
            <a:r>
              <a:rPr lang="fi-FI" sz="1200" b="1">
                <a:solidFill>
                  <a:schemeClr val="tx1"/>
                </a:solidFill>
                <a:latin typeface="+mj-lt"/>
                <a:sym typeface="Arial Black"/>
              </a:rPr>
              <a:t>Modulaarinen tekninen perusta ekosysteemille</a:t>
            </a:r>
            <a:endParaRPr lang="en-US" sz="1200" b="1">
              <a:latin typeface="+mj-lt"/>
              <a:sym typeface="Arial Black"/>
            </a:endParaRPr>
          </a:p>
          <a:p>
            <a:endParaRPr lang="fi-FI" sz="1200" b="1">
              <a:solidFill>
                <a:schemeClr val="tx1"/>
              </a:solidFill>
              <a:latin typeface="+mj-lt"/>
            </a:endParaRPr>
          </a:p>
        </p:txBody>
      </p:sp>
      <p:sp>
        <p:nvSpPr>
          <p:cNvPr id="747" name="Google Shape;686;p42">
            <a:extLst>
              <a:ext uri="{FF2B5EF4-FFF2-40B4-BE49-F238E27FC236}">
                <a16:creationId xmlns:a16="http://schemas.microsoft.com/office/drawing/2014/main" id="{4BAD08FB-3BA4-1859-1990-67083D3B7FF4}"/>
              </a:ext>
            </a:extLst>
          </p:cNvPr>
          <p:cNvSpPr txBox="1"/>
          <p:nvPr/>
        </p:nvSpPr>
        <p:spPr>
          <a:xfrm>
            <a:off x="9786849" y="5872957"/>
            <a:ext cx="1857353" cy="722701"/>
          </a:xfrm>
          <a:prstGeom prst="rect">
            <a:avLst/>
          </a:prstGeom>
          <a:noFill/>
          <a:ln>
            <a:noFill/>
          </a:ln>
        </p:spPr>
        <p:txBody>
          <a:bodyPr spcFirstLastPara="1" wrap="square" lIns="0" tIns="0" rIns="0" bIns="0" anchor="t" anchorCtr="0">
            <a:noAutofit/>
          </a:bodyPr>
          <a:lstStyle/>
          <a:p>
            <a:pPr>
              <a:spcAft>
                <a:spcPts val="300"/>
              </a:spcAft>
            </a:pPr>
            <a:r>
              <a:rPr lang="fi-FI" sz="1200" b="1">
                <a:solidFill>
                  <a:schemeClr val="tx1"/>
                </a:solidFill>
                <a:latin typeface="+mj-lt"/>
                <a:sym typeface="Arial Black"/>
              </a:rPr>
              <a:t>Sääntelyn hallinta monitoimijaympäristössä </a:t>
            </a:r>
            <a:endParaRPr lang="en-US" sz="1200" b="1">
              <a:latin typeface="+mj-lt"/>
            </a:endParaRPr>
          </a:p>
        </p:txBody>
      </p:sp>
      <p:grpSp>
        <p:nvGrpSpPr>
          <p:cNvPr id="15" name="Ryhmä 14" descr="Matsiisimaisuutta kuvaavat nuolet">
            <a:extLst>
              <a:ext uri="{FF2B5EF4-FFF2-40B4-BE49-F238E27FC236}">
                <a16:creationId xmlns:a16="http://schemas.microsoft.com/office/drawing/2014/main" id="{9FB01AA0-1EE4-1F6F-AA06-A504F42AD113}"/>
              </a:ext>
            </a:extLst>
          </p:cNvPr>
          <p:cNvGrpSpPr/>
          <p:nvPr/>
        </p:nvGrpSpPr>
        <p:grpSpPr>
          <a:xfrm>
            <a:off x="1665837" y="1658643"/>
            <a:ext cx="7955971" cy="4533457"/>
            <a:chOff x="1665837" y="1658643"/>
            <a:chExt cx="7955971" cy="4533457"/>
          </a:xfrm>
        </p:grpSpPr>
        <p:sp>
          <p:nvSpPr>
            <p:cNvPr id="660" name="Vapaamuotoinen: Muoto 659">
              <a:extLst>
                <a:ext uri="{FF2B5EF4-FFF2-40B4-BE49-F238E27FC236}">
                  <a16:creationId xmlns:a16="http://schemas.microsoft.com/office/drawing/2014/main" id="{60124829-3E74-2D40-CD3C-40638B2E3D9D}"/>
                </a:ext>
              </a:extLst>
            </p:cNvPr>
            <p:cNvSpPr/>
            <p:nvPr/>
          </p:nvSpPr>
          <p:spPr>
            <a:xfrm rot="16200000">
              <a:off x="1612007" y="5114912"/>
              <a:ext cx="234486" cy="120167"/>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61" name="Vapaamuotoinen: Muoto 660">
              <a:extLst>
                <a:ext uri="{FF2B5EF4-FFF2-40B4-BE49-F238E27FC236}">
                  <a16:creationId xmlns:a16="http://schemas.microsoft.com/office/drawing/2014/main" id="{BA5FBBAB-61B1-6EE0-515E-DBA2644C7D93}"/>
                </a:ext>
              </a:extLst>
            </p:cNvPr>
            <p:cNvSpPr/>
            <p:nvPr/>
          </p:nvSpPr>
          <p:spPr>
            <a:xfrm rot="16200000">
              <a:off x="1612008" y="4265412"/>
              <a:ext cx="234486" cy="120167"/>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62" name="Vapaamuotoinen: Muoto 661">
              <a:extLst>
                <a:ext uri="{FF2B5EF4-FFF2-40B4-BE49-F238E27FC236}">
                  <a16:creationId xmlns:a16="http://schemas.microsoft.com/office/drawing/2014/main" id="{4020E10D-DDEE-8E7C-233B-3126B7C93E70}"/>
                </a:ext>
              </a:extLst>
            </p:cNvPr>
            <p:cNvSpPr/>
            <p:nvPr/>
          </p:nvSpPr>
          <p:spPr>
            <a:xfrm rot="16200000">
              <a:off x="1614072" y="3394155"/>
              <a:ext cx="234486" cy="120167"/>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63" name="Vapaamuotoinen: Muoto 662">
              <a:extLst>
                <a:ext uri="{FF2B5EF4-FFF2-40B4-BE49-F238E27FC236}">
                  <a16:creationId xmlns:a16="http://schemas.microsoft.com/office/drawing/2014/main" id="{7EEB89AB-8A34-E25A-C199-043D5C7FDD67}"/>
                </a:ext>
              </a:extLst>
            </p:cNvPr>
            <p:cNvSpPr/>
            <p:nvPr/>
          </p:nvSpPr>
          <p:spPr>
            <a:xfrm rot="16200000">
              <a:off x="1613391" y="2550831"/>
              <a:ext cx="234486" cy="120167"/>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64" name="Vapaamuotoinen: Muoto 663">
              <a:extLst>
                <a:ext uri="{FF2B5EF4-FFF2-40B4-BE49-F238E27FC236}">
                  <a16:creationId xmlns:a16="http://schemas.microsoft.com/office/drawing/2014/main" id="{AB0150D4-95DB-22F4-A781-25A4EED7C9E6}"/>
                </a:ext>
              </a:extLst>
            </p:cNvPr>
            <p:cNvSpPr/>
            <p:nvPr/>
          </p:nvSpPr>
          <p:spPr>
            <a:xfrm rot="16200000">
              <a:off x="1608678" y="1715802"/>
              <a:ext cx="234486" cy="120167"/>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79" name="Vapaamuotoinen: Muoto 678">
              <a:extLst>
                <a:ext uri="{FF2B5EF4-FFF2-40B4-BE49-F238E27FC236}">
                  <a16:creationId xmlns:a16="http://schemas.microsoft.com/office/drawing/2014/main" id="{04F1B188-EDC8-D03F-4B5E-22516E25EE73}"/>
                </a:ext>
              </a:extLst>
            </p:cNvPr>
            <p:cNvSpPr/>
            <p:nvPr/>
          </p:nvSpPr>
          <p:spPr>
            <a:xfrm rot="16200000">
              <a:off x="4227148" y="5110738"/>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80" name="Vapaamuotoinen: Muoto 679">
              <a:extLst>
                <a:ext uri="{FF2B5EF4-FFF2-40B4-BE49-F238E27FC236}">
                  <a16:creationId xmlns:a16="http://schemas.microsoft.com/office/drawing/2014/main" id="{20EC3A4C-1EEC-8C78-2847-4504CD5579F4}"/>
                </a:ext>
              </a:extLst>
            </p:cNvPr>
            <p:cNvSpPr/>
            <p:nvPr/>
          </p:nvSpPr>
          <p:spPr>
            <a:xfrm rot="16200000">
              <a:off x="4227148" y="4263370"/>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81" name="Vapaamuotoinen: Muoto 680">
              <a:extLst>
                <a:ext uri="{FF2B5EF4-FFF2-40B4-BE49-F238E27FC236}">
                  <a16:creationId xmlns:a16="http://schemas.microsoft.com/office/drawing/2014/main" id="{DE59E13B-973B-3F4F-9CD2-5471926D6323}"/>
                </a:ext>
              </a:extLst>
            </p:cNvPr>
            <p:cNvSpPr/>
            <p:nvPr/>
          </p:nvSpPr>
          <p:spPr>
            <a:xfrm rot="16200000">
              <a:off x="4232249" y="3392113"/>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87" name="Vapaamuotoinen: Muoto 686">
              <a:extLst>
                <a:ext uri="{FF2B5EF4-FFF2-40B4-BE49-F238E27FC236}">
                  <a16:creationId xmlns:a16="http://schemas.microsoft.com/office/drawing/2014/main" id="{0E167CCD-B97C-E613-10AF-818B6E1742E6}"/>
                </a:ext>
              </a:extLst>
            </p:cNvPr>
            <p:cNvSpPr/>
            <p:nvPr/>
          </p:nvSpPr>
          <p:spPr>
            <a:xfrm rot="16200000">
              <a:off x="4228529" y="2548789"/>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88" name="Vapaamuotoinen: Muoto 687">
              <a:extLst>
                <a:ext uri="{FF2B5EF4-FFF2-40B4-BE49-F238E27FC236}">
                  <a16:creationId xmlns:a16="http://schemas.microsoft.com/office/drawing/2014/main" id="{176BA581-E2B3-7B7D-1D15-D68E385460BE}"/>
                </a:ext>
              </a:extLst>
            </p:cNvPr>
            <p:cNvSpPr/>
            <p:nvPr/>
          </p:nvSpPr>
          <p:spPr>
            <a:xfrm rot="16200000">
              <a:off x="4230041" y="1713759"/>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94" name="Vapaamuotoinen: Muoto 693">
              <a:extLst>
                <a:ext uri="{FF2B5EF4-FFF2-40B4-BE49-F238E27FC236}">
                  <a16:creationId xmlns:a16="http://schemas.microsoft.com/office/drawing/2014/main" id="{36534B25-173F-4BE2-AA8E-490E7A05AF2E}"/>
                </a:ext>
              </a:extLst>
            </p:cNvPr>
            <p:cNvSpPr/>
            <p:nvPr/>
          </p:nvSpPr>
          <p:spPr>
            <a:xfrm rot="16200000">
              <a:off x="9433280" y="5137765"/>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95" name="Vapaamuotoinen: Muoto 694">
              <a:extLst>
                <a:ext uri="{FF2B5EF4-FFF2-40B4-BE49-F238E27FC236}">
                  <a16:creationId xmlns:a16="http://schemas.microsoft.com/office/drawing/2014/main" id="{52ADCCB1-A9B6-0F53-3F84-08AE91A65987}"/>
                </a:ext>
              </a:extLst>
            </p:cNvPr>
            <p:cNvSpPr/>
            <p:nvPr/>
          </p:nvSpPr>
          <p:spPr>
            <a:xfrm rot="16200000">
              <a:off x="9431256" y="4288264"/>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96" name="Vapaamuotoinen: Muoto 695">
              <a:extLst>
                <a:ext uri="{FF2B5EF4-FFF2-40B4-BE49-F238E27FC236}">
                  <a16:creationId xmlns:a16="http://schemas.microsoft.com/office/drawing/2014/main" id="{5504C975-7188-20EC-941D-F27A36E266F8}"/>
                </a:ext>
              </a:extLst>
            </p:cNvPr>
            <p:cNvSpPr/>
            <p:nvPr/>
          </p:nvSpPr>
          <p:spPr>
            <a:xfrm rot="16200000">
              <a:off x="9427752" y="3417008"/>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19" name="Vapaamuotoinen: Muoto 718">
              <a:extLst>
                <a:ext uri="{FF2B5EF4-FFF2-40B4-BE49-F238E27FC236}">
                  <a16:creationId xmlns:a16="http://schemas.microsoft.com/office/drawing/2014/main" id="{4C9E4BC6-36AC-A182-2BA3-E605056E91E4}"/>
                </a:ext>
              </a:extLst>
            </p:cNvPr>
            <p:cNvSpPr/>
            <p:nvPr/>
          </p:nvSpPr>
          <p:spPr>
            <a:xfrm rot="16200000">
              <a:off x="9432638" y="2573684"/>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20" name="Vapaamuotoinen: Muoto 719">
              <a:extLst>
                <a:ext uri="{FF2B5EF4-FFF2-40B4-BE49-F238E27FC236}">
                  <a16:creationId xmlns:a16="http://schemas.microsoft.com/office/drawing/2014/main" id="{9288D459-5987-F045-5AC1-69086931D837}"/>
                </a:ext>
              </a:extLst>
            </p:cNvPr>
            <p:cNvSpPr/>
            <p:nvPr/>
          </p:nvSpPr>
          <p:spPr>
            <a:xfrm rot="16200000">
              <a:off x="9434148" y="1738653"/>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48" name="Vapaamuotoinen: Muoto 747">
              <a:extLst>
                <a:ext uri="{FF2B5EF4-FFF2-40B4-BE49-F238E27FC236}">
                  <a16:creationId xmlns:a16="http://schemas.microsoft.com/office/drawing/2014/main" id="{CB795419-4B02-EEA9-8431-34D0A1BA5096}"/>
                </a:ext>
              </a:extLst>
            </p:cNvPr>
            <p:cNvSpPr/>
            <p:nvPr/>
          </p:nvSpPr>
          <p:spPr>
            <a:xfrm rot="16200000">
              <a:off x="1621039" y="5981409"/>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49" name="Vapaamuotoinen: Muoto 748">
              <a:extLst>
                <a:ext uri="{FF2B5EF4-FFF2-40B4-BE49-F238E27FC236}">
                  <a16:creationId xmlns:a16="http://schemas.microsoft.com/office/drawing/2014/main" id="{DF6F357F-CBBF-E3D5-26B1-2174546E19E3}"/>
                </a:ext>
              </a:extLst>
            </p:cNvPr>
            <p:cNvSpPr/>
            <p:nvPr/>
          </p:nvSpPr>
          <p:spPr>
            <a:xfrm rot="16200000">
              <a:off x="4226767" y="5969126"/>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51" name="Vapaamuotoinen: Muoto 750">
              <a:extLst>
                <a:ext uri="{FF2B5EF4-FFF2-40B4-BE49-F238E27FC236}">
                  <a16:creationId xmlns:a16="http://schemas.microsoft.com/office/drawing/2014/main" id="{EE1C114C-D2A9-626F-9970-4FB7DA321957}"/>
                </a:ext>
              </a:extLst>
            </p:cNvPr>
            <p:cNvSpPr/>
            <p:nvPr/>
          </p:nvSpPr>
          <p:spPr>
            <a:xfrm rot="16200000">
              <a:off x="9434923" y="5994021"/>
              <a:ext cx="234486" cy="139285"/>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Vapaamuotoinen: Muoto 1">
              <a:extLst>
                <a:ext uri="{FF2B5EF4-FFF2-40B4-BE49-F238E27FC236}">
                  <a16:creationId xmlns:a16="http://schemas.microsoft.com/office/drawing/2014/main" id="{43E4A6EC-8400-7C89-B41E-C3EED19DF702}"/>
                </a:ext>
              </a:extLst>
            </p:cNvPr>
            <p:cNvSpPr/>
            <p:nvPr/>
          </p:nvSpPr>
          <p:spPr>
            <a:xfrm rot="16200000">
              <a:off x="6824331" y="5138728"/>
              <a:ext cx="234486" cy="120167"/>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 name="Vapaamuotoinen: Muoto 2">
              <a:extLst>
                <a:ext uri="{FF2B5EF4-FFF2-40B4-BE49-F238E27FC236}">
                  <a16:creationId xmlns:a16="http://schemas.microsoft.com/office/drawing/2014/main" id="{D302E423-BB2E-A0DB-F27F-E0FB2D2F7021}"/>
                </a:ext>
              </a:extLst>
            </p:cNvPr>
            <p:cNvSpPr/>
            <p:nvPr/>
          </p:nvSpPr>
          <p:spPr>
            <a:xfrm rot="16200000">
              <a:off x="6824332" y="4289226"/>
              <a:ext cx="234486" cy="120167"/>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Vapaamuotoinen: Muoto 3">
              <a:extLst>
                <a:ext uri="{FF2B5EF4-FFF2-40B4-BE49-F238E27FC236}">
                  <a16:creationId xmlns:a16="http://schemas.microsoft.com/office/drawing/2014/main" id="{DBEAB8C6-DFC3-A4CA-1315-1206195C186D}"/>
                </a:ext>
              </a:extLst>
            </p:cNvPr>
            <p:cNvSpPr/>
            <p:nvPr/>
          </p:nvSpPr>
          <p:spPr>
            <a:xfrm rot="16200000">
              <a:off x="6820845" y="3417970"/>
              <a:ext cx="234486" cy="120168"/>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5" name="Vapaamuotoinen: Muoto 4">
              <a:extLst>
                <a:ext uri="{FF2B5EF4-FFF2-40B4-BE49-F238E27FC236}">
                  <a16:creationId xmlns:a16="http://schemas.microsoft.com/office/drawing/2014/main" id="{7821C8CA-F374-2BFE-E173-8894F75C251B}"/>
                </a:ext>
              </a:extLst>
            </p:cNvPr>
            <p:cNvSpPr/>
            <p:nvPr/>
          </p:nvSpPr>
          <p:spPr>
            <a:xfrm rot="16200000">
              <a:off x="6824212" y="2574647"/>
              <a:ext cx="234486" cy="120168"/>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6" name="Vapaamuotoinen: Muoto 5">
              <a:extLst>
                <a:ext uri="{FF2B5EF4-FFF2-40B4-BE49-F238E27FC236}">
                  <a16:creationId xmlns:a16="http://schemas.microsoft.com/office/drawing/2014/main" id="{313115E6-1D09-BBAE-E3BF-4A4938BD15E6}"/>
                </a:ext>
              </a:extLst>
            </p:cNvPr>
            <p:cNvSpPr/>
            <p:nvPr/>
          </p:nvSpPr>
          <p:spPr>
            <a:xfrm rot="16200000">
              <a:off x="6821029" y="1739616"/>
              <a:ext cx="234486" cy="120168"/>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Vapaamuotoinen: Muoto 6">
              <a:extLst>
                <a:ext uri="{FF2B5EF4-FFF2-40B4-BE49-F238E27FC236}">
                  <a16:creationId xmlns:a16="http://schemas.microsoft.com/office/drawing/2014/main" id="{39BB7903-F932-2C5B-0351-53E5918C703A}"/>
                </a:ext>
              </a:extLst>
            </p:cNvPr>
            <p:cNvSpPr/>
            <p:nvPr/>
          </p:nvSpPr>
          <p:spPr>
            <a:xfrm rot="16200000">
              <a:off x="6833397" y="6005214"/>
              <a:ext cx="234486" cy="139286"/>
            </a:xfrm>
            <a:custGeom>
              <a:avLst/>
              <a:gdLst>
                <a:gd name="connsiteX0" fmla="*/ 0 w 680351"/>
                <a:gd name="connsiteY0" fmla="*/ 0 h 343603"/>
                <a:gd name="connsiteX1" fmla="*/ 680351 w 680351"/>
                <a:gd name="connsiteY1" fmla="*/ 0 h 343603"/>
                <a:gd name="connsiteX2" fmla="*/ 617975 w 680351"/>
                <a:gd name="connsiteY2" fmla="*/ 6288 h 343603"/>
                <a:gd name="connsiteX3" fmla="*/ 343612 w 680351"/>
                <a:gd name="connsiteY3" fmla="*/ 342920 h 343603"/>
                <a:gd name="connsiteX4" fmla="*/ 343612 w 680351"/>
                <a:gd name="connsiteY4" fmla="*/ 343603 h 343603"/>
                <a:gd name="connsiteX5" fmla="*/ 336632 w 680351"/>
                <a:gd name="connsiteY5" fmla="*/ 274363 h 343603"/>
                <a:gd name="connsiteX6" fmla="*/ 0 w 680351"/>
                <a:gd name="connsiteY6" fmla="*/ 0 h 3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351" h="343603">
                  <a:moveTo>
                    <a:pt x="0" y="0"/>
                  </a:moveTo>
                  <a:lnTo>
                    <a:pt x="680351" y="0"/>
                  </a:lnTo>
                  <a:lnTo>
                    <a:pt x="617975" y="6288"/>
                  </a:lnTo>
                  <a:cubicBezTo>
                    <a:pt x="461397" y="38329"/>
                    <a:pt x="343612" y="176870"/>
                    <a:pt x="343612" y="342920"/>
                  </a:cubicBezTo>
                  <a:lnTo>
                    <a:pt x="343612" y="343603"/>
                  </a:lnTo>
                  <a:lnTo>
                    <a:pt x="336632" y="274363"/>
                  </a:lnTo>
                  <a:cubicBezTo>
                    <a:pt x="304592" y="117785"/>
                    <a:pt x="166051" y="0"/>
                    <a:pt x="0"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grpSp>
      <p:pic>
        <p:nvPicPr>
          <p:cNvPr id="9" name="Kuva 8">
            <a:extLst>
              <a:ext uri="{FF2B5EF4-FFF2-40B4-BE49-F238E27FC236}">
                <a16:creationId xmlns:a16="http://schemas.microsoft.com/office/drawing/2014/main" id="{D9C3981D-91E1-3F61-E35A-79C7031F556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299" y="3098603"/>
            <a:ext cx="242949" cy="200076"/>
          </a:xfrm>
          <a:prstGeom prst="rect">
            <a:avLst/>
          </a:prstGeom>
        </p:spPr>
      </p:pic>
      <p:sp>
        <p:nvSpPr>
          <p:cNvPr id="700" name="Vapaamuotoinen: Muoto 699">
            <a:extLst>
              <a:ext uri="{FF2B5EF4-FFF2-40B4-BE49-F238E27FC236}">
                <a16:creationId xmlns:a16="http://schemas.microsoft.com/office/drawing/2014/main" id="{35396991-9562-5F0F-B4BE-DED6A3B5E2C6}"/>
              </a:ext>
              <a:ext uri="{C183D7F6-B498-43B3-948B-1728B52AA6E4}">
                <adec:decorative xmlns:adec="http://schemas.microsoft.com/office/drawing/2017/decorative" val="1"/>
              </a:ext>
            </a:extLst>
          </p:cNvPr>
          <p:cNvSpPr/>
          <p:nvPr/>
        </p:nvSpPr>
        <p:spPr>
          <a:xfrm>
            <a:off x="356802" y="2172804"/>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sp>
        <p:nvSpPr>
          <p:cNvPr id="704" name="Vapaamuotoinen: Muoto 703">
            <a:extLst>
              <a:ext uri="{FF2B5EF4-FFF2-40B4-BE49-F238E27FC236}">
                <a16:creationId xmlns:a16="http://schemas.microsoft.com/office/drawing/2014/main" id="{1996BD9E-6E16-72F3-5873-B7A6F27C4CEA}"/>
              </a:ext>
              <a:ext uri="{C183D7F6-B498-43B3-948B-1728B52AA6E4}">
                <adec:decorative xmlns:adec="http://schemas.microsoft.com/office/drawing/2017/decorative" val="1"/>
              </a:ext>
            </a:extLst>
          </p:cNvPr>
          <p:cNvSpPr/>
          <p:nvPr/>
        </p:nvSpPr>
        <p:spPr>
          <a:xfrm>
            <a:off x="433260" y="1386766"/>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grpSp>
        <p:nvGrpSpPr>
          <p:cNvPr id="707" name="Kuva 2">
            <a:extLst>
              <a:ext uri="{FF2B5EF4-FFF2-40B4-BE49-F238E27FC236}">
                <a16:creationId xmlns:a16="http://schemas.microsoft.com/office/drawing/2014/main" id="{9E067D14-FAFC-8828-9099-7B820DCD0C67}"/>
              </a:ext>
              <a:ext uri="{C183D7F6-B498-43B3-948B-1728B52AA6E4}">
                <adec:decorative xmlns:adec="http://schemas.microsoft.com/office/drawing/2017/decorative" val="1"/>
              </a:ext>
            </a:extLst>
          </p:cNvPr>
          <p:cNvGrpSpPr/>
          <p:nvPr/>
        </p:nvGrpSpPr>
        <p:grpSpPr>
          <a:xfrm>
            <a:off x="339917" y="3929091"/>
            <a:ext cx="239491" cy="215427"/>
            <a:chOff x="13392704" y="2520537"/>
            <a:chExt cx="178212" cy="160305"/>
          </a:xfrm>
        </p:grpSpPr>
        <p:sp>
          <p:nvSpPr>
            <p:cNvPr id="708" name="Vapaamuotoinen: Muoto 707">
              <a:extLst>
                <a:ext uri="{FF2B5EF4-FFF2-40B4-BE49-F238E27FC236}">
                  <a16:creationId xmlns:a16="http://schemas.microsoft.com/office/drawing/2014/main" id="{B9785A2E-979C-4B93-144E-F8A85F636D79}"/>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noFill/>
              <a:prstDash val="solid"/>
              <a:miter/>
            </a:ln>
          </p:spPr>
          <p:txBody>
            <a:bodyPr rtlCol="0" anchor="ctr"/>
            <a:lstStyle/>
            <a:p>
              <a:endParaRPr lang="fi-FI"/>
            </a:p>
          </p:txBody>
        </p:sp>
        <p:sp>
          <p:nvSpPr>
            <p:cNvPr id="709" name="Vapaamuotoinen: Muoto 708">
              <a:extLst>
                <a:ext uri="{FF2B5EF4-FFF2-40B4-BE49-F238E27FC236}">
                  <a16:creationId xmlns:a16="http://schemas.microsoft.com/office/drawing/2014/main" id="{00FEFD83-3204-608D-3C6E-58D18EBD5530}"/>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grpSp>
      <p:sp>
        <p:nvSpPr>
          <p:cNvPr id="712" name="Vapaamuotoinen: Muoto 711">
            <a:extLst>
              <a:ext uri="{FF2B5EF4-FFF2-40B4-BE49-F238E27FC236}">
                <a16:creationId xmlns:a16="http://schemas.microsoft.com/office/drawing/2014/main" id="{9180BDE6-F559-7DDF-2B4B-24EFE37497CD}"/>
              </a:ext>
              <a:ext uri="{C183D7F6-B498-43B3-948B-1728B52AA6E4}">
                <adec:decorative xmlns:adec="http://schemas.microsoft.com/office/drawing/2017/decorative" val="1"/>
              </a:ext>
            </a:extLst>
          </p:cNvPr>
          <p:cNvSpPr/>
          <p:nvPr/>
        </p:nvSpPr>
        <p:spPr>
          <a:xfrm>
            <a:off x="308320" y="4804416"/>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pic>
        <p:nvPicPr>
          <p:cNvPr id="11" name="Kuva 10">
            <a:extLst>
              <a:ext uri="{FF2B5EF4-FFF2-40B4-BE49-F238E27FC236}">
                <a16:creationId xmlns:a16="http://schemas.microsoft.com/office/drawing/2014/main" id="{AD692FD2-B49A-192A-F07C-2B546D95BCF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009" y="5623941"/>
            <a:ext cx="221385" cy="243524"/>
          </a:xfrm>
          <a:prstGeom prst="rect">
            <a:avLst/>
          </a:prstGeom>
        </p:spPr>
      </p:pic>
    </p:spTree>
    <p:extLst>
      <p:ext uri="{BB962C8B-B14F-4D97-AF65-F5344CB8AC3E}">
        <p14:creationId xmlns:p14="http://schemas.microsoft.com/office/powerpoint/2010/main" val="329803119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0">
          <a:extLst>
            <a:ext uri="{FF2B5EF4-FFF2-40B4-BE49-F238E27FC236}">
              <a16:creationId xmlns:a16="http://schemas.microsoft.com/office/drawing/2014/main" id="{79A5A39F-3CF5-B4F3-78DB-D31B9D4364D8}"/>
            </a:ext>
          </a:extLst>
        </p:cNvPr>
        <p:cNvGrpSpPr/>
        <p:nvPr/>
      </p:nvGrpSpPr>
      <p:grpSpPr>
        <a:xfrm>
          <a:off x="0" y="0"/>
          <a:ext cx="0" cy="0"/>
          <a:chOff x="0" y="0"/>
          <a:chExt cx="0" cy="0"/>
        </a:xfrm>
      </p:grpSpPr>
      <p:sp>
        <p:nvSpPr>
          <p:cNvPr id="691" name="Google Shape;691;p43">
            <a:extLst>
              <a:ext uri="{FF2B5EF4-FFF2-40B4-BE49-F238E27FC236}">
                <a16:creationId xmlns:a16="http://schemas.microsoft.com/office/drawing/2014/main" id="{2EE1C85F-FC89-A527-5FC5-F33CB7EA0D9C}"/>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 name="Google Shape;826;p49">
            <a:extLst>
              <a:ext uri="{FF2B5EF4-FFF2-40B4-BE49-F238E27FC236}">
                <a16:creationId xmlns:a16="http://schemas.microsoft.com/office/drawing/2014/main" id="{4ACC467D-DF5F-6DA9-9064-5CE7ECC21E73}"/>
              </a:ext>
              <a:ext uri="{C183D7F6-B498-43B3-948B-1728B52AA6E4}">
                <adec:decorative xmlns:adec="http://schemas.microsoft.com/office/drawing/2017/decorative" val="1"/>
              </a:ext>
            </a:extLst>
          </p:cNvPr>
          <p:cNvPicPr preferRelativeResize="0"/>
          <p:nvPr/>
        </p:nvPicPr>
        <p:blipFill rotWithShape="1">
          <a:blip r:embed="rId3">
            <a:alphaModFix/>
          </a:blip>
          <a:srcRect l="-10935" t="37931" r="-2495" b="11698"/>
          <a:stretch>
            <a:fillRect/>
          </a:stretch>
        </p:blipFill>
        <p:spPr>
          <a:xfrm rot="1045526">
            <a:off x="9819709" y="-148463"/>
            <a:ext cx="2033461" cy="7495699"/>
          </a:xfrm>
          <a:prstGeom prst="rect">
            <a:avLst/>
          </a:prstGeom>
          <a:noFill/>
          <a:ln>
            <a:noFill/>
          </a:ln>
        </p:spPr>
      </p:pic>
      <p:sp>
        <p:nvSpPr>
          <p:cNvPr id="39" name="Vapaamuotoinen: Muoto 38">
            <a:extLst>
              <a:ext uri="{FF2B5EF4-FFF2-40B4-BE49-F238E27FC236}">
                <a16:creationId xmlns:a16="http://schemas.microsoft.com/office/drawing/2014/main" id="{228A5474-6CA6-A905-AC1D-973E073AFA3B}"/>
              </a:ext>
              <a:ext uri="{C183D7F6-B498-43B3-948B-1728B52AA6E4}">
                <adec:decorative xmlns:adec="http://schemas.microsoft.com/office/drawing/2017/decorative" val="1"/>
              </a:ext>
            </a:extLst>
          </p:cNvPr>
          <p:cNvSpPr/>
          <p:nvPr/>
        </p:nvSpPr>
        <p:spPr>
          <a:xfrm rot="1181057">
            <a:off x="1039447" y="1572500"/>
            <a:ext cx="6243776" cy="5056661"/>
          </a:xfrm>
          <a:custGeom>
            <a:avLst/>
            <a:gdLst>
              <a:gd name="connsiteX0" fmla="*/ 2983122 w 4242048"/>
              <a:gd name="connsiteY0" fmla="*/ 127845 h 2659979"/>
              <a:gd name="connsiteX1" fmla="*/ 1468290 w 4242048"/>
              <a:gd name="connsiteY1" fmla="*/ 52618 h 2659979"/>
              <a:gd name="connsiteX2" fmla="*/ 174857 w 4242048"/>
              <a:gd name="connsiteY2" fmla="*/ 581828 h 2659979"/>
              <a:gd name="connsiteX3" fmla="*/ 22230 w 4242048"/>
              <a:gd name="connsiteY3" fmla="*/ 1239570 h 2659979"/>
              <a:gd name="connsiteX4" fmla="*/ 388842 w 4242048"/>
              <a:gd name="connsiteY4" fmla="*/ 1869317 h 2659979"/>
              <a:gd name="connsiteX5" fmla="*/ 1332217 w 4242048"/>
              <a:gd name="connsiteY5" fmla="*/ 2518175 h 2659979"/>
              <a:gd name="connsiteX6" fmla="*/ 3058477 w 4242048"/>
              <a:gd name="connsiteY6" fmla="*/ 2572566 h 2659979"/>
              <a:gd name="connsiteX7" fmla="*/ 3895435 w 4242048"/>
              <a:gd name="connsiteY7" fmla="*/ 2233309 h 2659979"/>
              <a:gd name="connsiteX8" fmla="*/ 4198133 w 4242048"/>
              <a:gd name="connsiteY8" fmla="*/ 1296198 h 2659979"/>
              <a:gd name="connsiteX9" fmla="*/ 3518980 w 4242048"/>
              <a:gd name="connsiteY9" fmla="*/ 417057 h 2659979"/>
              <a:gd name="connsiteX10" fmla="*/ 2983186 w 4242048"/>
              <a:gd name="connsiteY10" fmla="*/ 127845 h 2659979"/>
              <a:gd name="connsiteX0" fmla="*/ 3010643 w 4269569"/>
              <a:gd name="connsiteY0" fmla="*/ 163898 h 2696032"/>
              <a:gd name="connsiteX1" fmla="*/ 1716809 w 4269569"/>
              <a:gd name="connsiteY1" fmla="*/ 30844 h 2696032"/>
              <a:gd name="connsiteX2" fmla="*/ 202378 w 4269569"/>
              <a:gd name="connsiteY2" fmla="*/ 617881 h 2696032"/>
              <a:gd name="connsiteX3" fmla="*/ 49751 w 4269569"/>
              <a:gd name="connsiteY3" fmla="*/ 1275623 h 2696032"/>
              <a:gd name="connsiteX4" fmla="*/ 416363 w 4269569"/>
              <a:gd name="connsiteY4" fmla="*/ 1905370 h 2696032"/>
              <a:gd name="connsiteX5" fmla="*/ 1359738 w 4269569"/>
              <a:gd name="connsiteY5" fmla="*/ 2554228 h 2696032"/>
              <a:gd name="connsiteX6" fmla="*/ 3085998 w 4269569"/>
              <a:gd name="connsiteY6" fmla="*/ 2608619 h 2696032"/>
              <a:gd name="connsiteX7" fmla="*/ 3922956 w 4269569"/>
              <a:gd name="connsiteY7" fmla="*/ 2269362 h 2696032"/>
              <a:gd name="connsiteX8" fmla="*/ 4225654 w 4269569"/>
              <a:gd name="connsiteY8" fmla="*/ 1332251 h 2696032"/>
              <a:gd name="connsiteX9" fmla="*/ 3546501 w 4269569"/>
              <a:gd name="connsiteY9" fmla="*/ 453110 h 2696032"/>
              <a:gd name="connsiteX10" fmla="*/ 3010707 w 4269569"/>
              <a:gd name="connsiteY10" fmla="*/ 163898 h 2696032"/>
              <a:gd name="connsiteX11" fmla="*/ 3010643 w 4269569"/>
              <a:gd name="connsiteY11" fmla="*/ 163898 h 2696032"/>
              <a:gd name="connsiteX0" fmla="*/ 2963340 w 4222267"/>
              <a:gd name="connsiteY0" fmla="*/ 170679 h 2702813"/>
              <a:gd name="connsiteX1" fmla="*/ 1669506 w 4222267"/>
              <a:gd name="connsiteY1" fmla="*/ 37625 h 2702813"/>
              <a:gd name="connsiteX2" fmla="*/ 294180 w 4222267"/>
              <a:gd name="connsiteY2" fmla="*/ 582566 h 2702813"/>
              <a:gd name="connsiteX3" fmla="*/ 2448 w 4222267"/>
              <a:gd name="connsiteY3" fmla="*/ 1282404 h 2702813"/>
              <a:gd name="connsiteX4" fmla="*/ 369060 w 4222267"/>
              <a:gd name="connsiteY4" fmla="*/ 1912151 h 2702813"/>
              <a:gd name="connsiteX5" fmla="*/ 1312435 w 4222267"/>
              <a:gd name="connsiteY5" fmla="*/ 2561009 h 2702813"/>
              <a:gd name="connsiteX6" fmla="*/ 3038695 w 4222267"/>
              <a:gd name="connsiteY6" fmla="*/ 2615400 h 2702813"/>
              <a:gd name="connsiteX7" fmla="*/ 3875653 w 4222267"/>
              <a:gd name="connsiteY7" fmla="*/ 2276143 h 2702813"/>
              <a:gd name="connsiteX8" fmla="*/ 4178351 w 4222267"/>
              <a:gd name="connsiteY8" fmla="*/ 1339032 h 2702813"/>
              <a:gd name="connsiteX9" fmla="*/ 3499198 w 4222267"/>
              <a:gd name="connsiteY9" fmla="*/ 459891 h 2702813"/>
              <a:gd name="connsiteX10" fmla="*/ 2963404 w 4222267"/>
              <a:gd name="connsiteY10" fmla="*/ 170679 h 2702813"/>
              <a:gd name="connsiteX11" fmla="*/ 2963340 w 4222267"/>
              <a:gd name="connsiteY11" fmla="*/ 170679 h 2702813"/>
              <a:gd name="connsiteX0" fmla="*/ 2785507 w 4044434"/>
              <a:gd name="connsiteY0" fmla="*/ 170679 h 2702813"/>
              <a:gd name="connsiteX1" fmla="*/ 1491673 w 4044434"/>
              <a:gd name="connsiteY1" fmla="*/ 37625 h 2702813"/>
              <a:gd name="connsiteX2" fmla="*/ 116347 w 4044434"/>
              <a:gd name="connsiteY2" fmla="*/ 582566 h 2702813"/>
              <a:gd name="connsiteX3" fmla="*/ 191227 w 4044434"/>
              <a:gd name="connsiteY3" fmla="*/ 1912151 h 2702813"/>
              <a:gd name="connsiteX4" fmla="*/ 1134602 w 4044434"/>
              <a:gd name="connsiteY4" fmla="*/ 2561009 h 2702813"/>
              <a:gd name="connsiteX5" fmla="*/ 2860862 w 4044434"/>
              <a:gd name="connsiteY5" fmla="*/ 2615400 h 2702813"/>
              <a:gd name="connsiteX6" fmla="*/ 3697820 w 4044434"/>
              <a:gd name="connsiteY6" fmla="*/ 2276143 h 2702813"/>
              <a:gd name="connsiteX7" fmla="*/ 4000518 w 4044434"/>
              <a:gd name="connsiteY7" fmla="*/ 1339032 h 2702813"/>
              <a:gd name="connsiteX8" fmla="*/ 3321365 w 4044434"/>
              <a:gd name="connsiteY8" fmla="*/ 459891 h 2702813"/>
              <a:gd name="connsiteX9" fmla="*/ 2785571 w 4044434"/>
              <a:gd name="connsiteY9" fmla="*/ 170679 h 2702813"/>
              <a:gd name="connsiteX10" fmla="*/ 2785507 w 4044434"/>
              <a:gd name="connsiteY10" fmla="*/ 170679 h 2702813"/>
              <a:gd name="connsiteX0" fmla="*/ 2732965 w 3991892"/>
              <a:gd name="connsiteY0" fmla="*/ 170679 h 2674592"/>
              <a:gd name="connsiteX1" fmla="*/ 1439131 w 3991892"/>
              <a:gd name="connsiteY1" fmla="*/ 37625 h 2674592"/>
              <a:gd name="connsiteX2" fmla="*/ 63805 w 3991892"/>
              <a:gd name="connsiteY2" fmla="*/ 582566 h 2674592"/>
              <a:gd name="connsiteX3" fmla="*/ 314712 w 3991892"/>
              <a:gd name="connsiteY3" fmla="*/ 2096853 h 2674592"/>
              <a:gd name="connsiteX4" fmla="*/ 1082060 w 3991892"/>
              <a:gd name="connsiteY4" fmla="*/ 2561009 h 2674592"/>
              <a:gd name="connsiteX5" fmla="*/ 2808320 w 3991892"/>
              <a:gd name="connsiteY5" fmla="*/ 2615400 h 2674592"/>
              <a:gd name="connsiteX6" fmla="*/ 3645278 w 3991892"/>
              <a:gd name="connsiteY6" fmla="*/ 2276143 h 2674592"/>
              <a:gd name="connsiteX7" fmla="*/ 3947976 w 3991892"/>
              <a:gd name="connsiteY7" fmla="*/ 1339032 h 2674592"/>
              <a:gd name="connsiteX8" fmla="*/ 3268823 w 3991892"/>
              <a:gd name="connsiteY8" fmla="*/ 459891 h 2674592"/>
              <a:gd name="connsiteX9" fmla="*/ 2733029 w 3991892"/>
              <a:gd name="connsiteY9" fmla="*/ 170679 h 2674592"/>
              <a:gd name="connsiteX10" fmla="*/ 2732965 w 3991892"/>
              <a:gd name="connsiteY10" fmla="*/ 170679 h 2674592"/>
              <a:gd name="connsiteX0" fmla="*/ 2740826 w 3999753"/>
              <a:gd name="connsiteY0" fmla="*/ 170679 h 2748672"/>
              <a:gd name="connsiteX1" fmla="*/ 1446992 w 3999753"/>
              <a:gd name="connsiteY1" fmla="*/ 37625 h 2748672"/>
              <a:gd name="connsiteX2" fmla="*/ 71666 w 3999753"/>
              <a:gd name="connsiteY2" fmla="*/ 582566 h 2748672"/>
              <a:gd name="connsiteX3" fmla="*/ 322573 w 3999753"/>
              <a:gd name="connsiteY3" fmla="*/ 2096853 h 2748672"/>
              <a:gd name="connsiteX4" fmla="*/ 1415919 w 3999753"/>
              <a:gd name="connsiteY4" fmla="*/ 2717866 h 2748672"/>
              <a:gd name="connsiteX5" fmla="*/ 2816181 w 3999753"/>
              <a:gd name="connsiteY5" fmla="*/ 2615400 h 2748672"/>
              <a:gd name="connsiteX6" fmla="*/ 3653139 w 3999753"/>
              <a:gd name="connsiteY6" fmla="*/ 2276143 h 2748672"/>
              <a:gd name="connsiteX7" fmla="*/ 3955837 w 3999753"/>
              <a:gd name="connsiteY7" fmla="*/ 1339032 h 2748672"/>
              <a:gd name="connsiteX8" fmla="*/ 3276684 w 3999753"/>
              <a:gd name="connsiteY8" fmla="*/ 459891 h 2748672"/>
              <a:gd name="connsiteX9" fmla="*/ 2740890 w 3999753"/>
              <a:gd name="connsiteY9" fmla="*/ 170679 h 2748672"/>
              <a:gd name="connsiteX10" fmla="*/ 2740826 w 3999753"/>
              <a:gd name="connsiteY10" fmla="*/ 170679 h 2748672"/>
              <a:gd name="connsiteX0" fmla="*/ 2740826 w 4018541"/>
              <a:gd name="connsiteY0" fmla="*/ 170679 h 2720380"/>
              <a:gd name="connsiteX1" fmla="*/ 1446992 w 4018541"/>
              <a:gd name="connsiteY1" fmla="*/ 37625 h 2720380"/>
              <a:gd name="connsiteX2" fmla="*/ 71666 w 4018541"/>
              <a:gd name="connsiteY2" fmla="*/ 582566 h 2720380"/>
              <a:gd name="connsiteX3" fmla="*/ 322573 w 4018541"/>
              <a:gd name="connsiteY3" fmla="*/ 2096853 h 2720380"/>
              <a:gd name="connsiteX4" fmla="*/ 1415919 w 4018541"/>
              <a:gd name="connsiteY4" fmla="*/ 2717866 h 2720380"/>
              <a:gd name="connsiteX5" fmla="*/ 3653139 w 4018541"/>
              <a:gd name="connsiteY5" fmla="*/ 2276143 h 2720380"/>
              <a:gd name="connsiteX6" fmla="*/ 3955837 w 4018541"/>
              <a:gd name="connsiteY6" fmla="*/ 1339032 h 2720380"/>
              <a:gd name="connsiteX7" fmla="*/ 3276684 w 4018541"/>
              <a:gd name="connsiteY7" fmla="*/ 459891 h 2720380"/>
              <a:gd name="connsiteX8" fmla="*/ 2740890 w 4018541"/>
              <a:gd name="connsiteY8" fmla="*/ 170679 h 2720380"/>
              <a:gd name="connsiteX9" fmla="*/ 2740826 w 4018541"/>
              <a:gd name="connsiteY9" fmla="*/ 170679 h 2720380"/>
              <a:gd name="connsiteX0" fmla="*/ 2740826 w 3976604"/>
              <a:gd name="connsiteY0" fmla="*/ 170679 h 2724621"/>
              <a:gd name="connsiteX1" fmla="*/ 1446992 w 3976604"/>
              <a:gd name="connsiteY1" fmla="*/ 37625 h 2724621"/>
              <a:gd name="connsiteX2" fmla="*/ 71666 w 3976604"/>
              <a:gd name="connsiteY2" fmla="*/ 582566 h 2724621"/>
              <a:gd name="connsiteX3" fmla="*/ 322573 w 3976604"/>
              <a:gd name="connsiteY3" fmla="*/ 2096853 h 2724621"/>
              <a:gd name="connsiteX4" fmla="*/ 1415919 w 3976604"/>
              <a:gd name="connsiteY4" fmla="*/ 2717866 h 2724621"/>
              <a:gd name="connsiteX5" fmla="*/ 3327314 w 3976604"/>
              <a:gd name="connsiteY5" fmla="*/ 2358551 h 2724621"/>
              <a:gd name="connsiteX6" fmla="*/ 3955837 w 3976604"/>
              <a:gd name="connsiteY6" fmla="*/ 1339032 h 2724621"/>
              <a:gd name="connsiteX7" fmla="*/ 3276684 w 3976604"/>
              <a:gd name="connsiteY7" fmla="*/ 459891 h 2724621"/>
              <a:gd name="connsiteX8" fmla="*/ 2740890 w 3976604"/>
              <a:gd name="connsiteY8" fmla="*/ 170679 h 2724621"/>
              <a:gd name="connsiteX9" fmla="*/ 2740826 w 3976604"/>
              <a:gd name="connsiteY9" fmla="*/ 170679 h 2724621"/>
              <a:gd name="connsiteX0" fmla="*/ 2740826 w 3838234"/>
              <a:gd name="connsiteY0" fmla="*/ 170679 h 2724685"/>
              <a:gd name="connsiteX1" fmla="*/ 1446992 w 3838234"/>
              <a:gd name="connsiteY1" fmla="*/ 37625 h 2724685"/>
              <a:gd name="connsiteX2" fmla="*/ 71666 w 3838234"/>
              <a:gd name="connsiteY2" fmla="*/ 582566 h 2724685"/>
              <a:gd name="connsiteX3" fmla="*/ 322573 w 3838234"/>
              <a:gd name="connsiteY3" fmla="*/ 2096853 h 2724685"/>
              <a:gd name="connsiteX4" fmla="*/ 1415919 w 3838234"/>
              <a:gd name="connsiteY4" fmla="*/ 2717866 h 2724685"/>
              <a:gd name="connsiteX5" fmla="*/ 3327314 w 3838234"/>
              <a:gd name="connsiteY5" fmla="*/ 2358551 h 2724685"/>
              <a:gd name="connsiteX6" fmla="*/ 3809291 w 3838234"/>
              <a:gd name="connsiteY6" fmla="*/ 1326097 h 2724685"/>
              <a:gd name="connsiteX7" fmla="*/ 3276684 w 3838234"/>
              <a:gd name="connsiteY7" fmla="*/ 459891 h 2724685"/>
              <a:gd name="connsiteX8" fmla="*/ 2740890 w 3838234"/>
              <a:gd name="connsiteY8" fmla="*/ 170679 h 2724685"/>
              <a:gd name="connsiteX9" fmla="*/ 2740826 w 3838234"/>
              <a:gd name="connsiteY9" fmla="*/ 170679 h 2724685"/>
              <a:gd name="connsiteX0" fmla="*/ 2740826 w 3835347"/>
              <a:gd name="connsiteY0" fmla="*/ 170679 h 2724685"/>
              <a:gd name="connsiteX1" fmla="*/ 1446992 w 3835347"/>
              <a:gd name="connsiteY1" fmla="*/ 37625 h 2724685"/>
              <a:gd name="connsiteX2" fmla="*/ 71666 w 3835347"/>
              <a:gd name="connsiteY2" fmla="*/ 582566 h 2724685"/>
              <a:gd name="connsiteX3" fmla="*/ 322573 w 3835347"/>
              <a:gd name="connsiteY3" fmla="*/ 2096853 h 2724685"/>
              <a:gd name="connsiteX4" fmla="*/ 1415919 w 3835347"/>
              <a:gd name="connsiteY4" fmla="*/ 2717866 h 2724685"/>
              <a:gd name="connsiteX5" fmla="*/ 3327314 w 3835347"/>
              <a:gd name="connsiteY5" fmla="*/ 2358551 h 2724685"/>
              <a:gd name="connsiteX6" fmla="*/ 3809291 w 3835347"/>
              <a:gd name="connsiteY6" fmla="*/ 1326097 h 2724685"/>
              <a:gd name="connsiteX7" fmla="*/ 2740890 w 3835347"/>
              <a:gd name="connsiteY7" fmla="*/ 170679 h 2724685"/>
              <a:gd name="connsiteX8" fmla="*/ 2740826 w 3835347"/>
              <a:gd name="connsiteY8" fmla="*/ 170679 h 2724685"/>
              <a:gd name="connsiteX0" fmla="*/ 2740826 w 3835347"/>
              <a:gd name="connsiteY0" fmla="*/ 170679 h 2724685"/>
              <a:gd name="connsiteX1" fmla="*/ 1446992 w 3835347"/>
              <a:gd name="connsiteY1" fmla="*/ 37625 h 2724685"/>
              <a:gd name="connsiteX2" fmla="*/ 71666 w 3835347"/>
              <a:gd name="connsiteY2" fmla="*/ 582566 h 2724685"/>
              <a:gd name="connsiteX3" fmla="*/ 322573 w 3835347"/>
              <a:gd name="connsiteY3" fmla="*/ 2096853 h 2724685"/>
              <a:gd name="connsiteX4" fmla="*/ 1415919 w 3835347"/>
              <a:gd name="connsiteY4" fmla="*/ 2717866 h 2724685"/>
              <a:gd name="connsiteX5" fmla="*/ 3327314 w 3835347"/>
              <a:gd name="connsiteY5" fmla="*/ 2358551 h 2724685"/>
              <a:gd name="connsiteX6" fmla="*/ 3809291 w 3835347"/>
              <a:gd name="connsiteY6" fmla="*/ 1326097 h 2724685"/>
              <a:gd name="connsiteX7" fmla="*/ 2740890 w 3835347"/>
              <a:gd name="connsiteY7" fmla="*/ 170679 h 2724685"/>
              <a:gd name="connsiteX8" fmla="*/ 2740826 w 3835347"/>
              <a:gd name="connsiteY8" fmla="*/ 170679 h 2724685"/>
              <a:gd name="connsiteX0" fmla="*/ 2955149 w 3835347"/>
              <a:gd name="connsiteY0" fmla="*/ 397874 h 2688881"/>
              <a:gd name="connsiteX1" fmla="*/ 1446992 w 3835347"/>
              <a:gd name="connsiteY1" fmla="*/ 1821 h 2688881"/>
              <a:gd name="connsiteX2" fmla="*/ 71666 w 3835347"/>
              <a:gd name="connsiteY2" fmla="*/ 546762 h 2688881"/>
              <a:gd name="connsiteX3" fmla="*/ 322573 w 3835347"/>
              <a:gd name="connsiteY3" fmla="*/ 2061049 h 2688881"/>
              <a:gd name="connsiteX4" fmla="*/ 1415919 w 3835347"/>
              <a:gd name="connsiteY4" fmla="*/ 2682062 h 2688881"/>
              <a:gd name="connsiteX5" fmla="*/ 3327314 w 3835347"/>
              <a:gd name="connsiteY5" fmla="*/ 2322747 h 2688881"/>
              <a:gd name="connsiteX6" fmla="*/ 3809291 w 3835347"/>
              <a:gd name="connsiteY6" fmla="*/ 1290293 h 2688881"/>
              <a:gd name="connsiteX7" fmla="*/ 2740890 w 3835347"/>
              <a:gd name="connsiteY7" fmla="*/ 134875 h 2688881"/>
              <a:gd name="connsiteX8" fmla="*/ 2955149 w 3835347"/>
              <a:gd name="connsiteY8" fmla="*/ 397874 h 2688881"/>
              <a:gd name="connsiteX0" fmla="*/ 2955149 w 3835347"/>
              <a:gd name="connsiteY0" fmla="*/ 398088 h 2689095"/>
              <a:gd name="connsiteX1" fmla="*/ 1446992 w 3835347"/>
              <a:gd name="connsiteY1" fmla="*/ 2035 h 2689095"/>
              <a:gd name="connsiteX2" fmla="*/ 71666 w 3835347"/>
              <a:gd name="connsiteY2" fmla="*/ 546976 h 2689095"/>
              <a:gd name="connsiteX3" fmla="*/ 322573 w 3835347"/>
              <a:gd name="connsiteY3" fmla="*/ 2061263 h 2689095"/>
              <a:gd name="connsiteX4" fmla="*/ 1415919 w 3835347"/>
              <a:gd name="connsiteY4" fmla="*/ 2682276 h 2689095"/>
              <a:gd name="connsiteX5" fmla="*/ 3327314 w 3835347"/>
              <a:gd name="connsiteY5" fmla="*/ 2322961 h 2689095"/>
              <a:gd name="connsiteX6" fmla="*/ 3809291 w 3835347"/>
              <a:gd name="connsiteY6" fmla="*/ 1290507 h 2689095"/>
              <a:gd name="connsiteX7" fmla="*/ 2955149 w 3835347"/>
              <a:gd name="connsiteY7" fmla="*/ 398088 h 2689095"/>
              <a:gd name="connsiteX0" fmla="*/ 2902254 w 3835347"/>
              <a:gd name="connsiteY0" fmla="*/ 268754 h 2699762"/>
              <a:gd name="connsiteX1" fmla="*/ 1446992 w 3835347"/>
              <a:gd name="connsiteY1" fmla="*/ 12702 h 2699762"/>
              <a:gd name="connsiteX2" fmla="*/ 71666 w 3835347"/>
              <a:gd name="connsiteY2" fmla="*/ 557643 h 2699762"/>
              <a:gd name="connsiteX3" fmla="*/ 322573 w 3835347"/>
              <a:gd name="connsiteY3" fmla="*/ 2071930 h 2699762"/>
              <a:gd name="connsiteX4" fmla="*/ 1415919 w 3835347"/>
              <a:gd name="connsiteY4" fmla="*/ 2692943 h 2699762"/>
              <a:gd name="connsiteX5" fmla="*/ 3327314 w 3835347"/>
              <a:gd name="connsiteY5" fmla="*/ 2333628 h 2699762"/>
              <a:gd name="connsiteX6" fmla="*/ 3809291 w 3835347"/>
              <a:gd name="connsiteY6" fmla="*/ 1301174 h 2699762"/>
              <a:gd name="connsiteX7" fmla="*/ 2902254 w 3835347"/>
              <a:gd name="connsiteY7" fmla="*/ 268754 h 2699762"/>
              <a:gd name="connsiteX0" fmla="*/ 2902254 w 3761396"/>
              <a:gd name="connsiteY0" fmla="*/ 269299 h 2700107"/>
              <a:gd name="connsiteX1" fmla="*/ 1446992 w 3761396"/>
              <a:gd name="connsiteY1" fmla="*/ 13247 h 2700107"/>
              <a:gd name="connsiteX2" fmla="*/ 71666 w 3761396"/>
              <a:gd name="connsiteY2" fmla="*/ 558188 h 2700107"/>
              <a:gd name="connsiteX3" fmla="*/ 322573 w 3761396"/>
              <a:gd name="connsiteY3" fmla="*/ 2072475 h 2700107"/>
              <a:gd name="connsiteX4" fmla="*/ 1415919 w 3761396"/>
              <a:gd name="connsiteY4" fmla="*/ 2693488 h 2700107"/>
              <a:gd name="connsiteX5" fmla="*/ 3327314 w 3761396"/>
              <a:gd name="connsiteY5" fmla="*/ 2334173 h 2700107"/>
              <a:gd name="connsiteX6" fmla="*/ 3728158 w 3761396"/>
              <a:gd name="connsiteY6" fmla="*/ 1342891 h 2700107"/>
              <a:gd name="connsiteX7" fmla="*/ 2902254 w 3761396"/>
              <a:gd name="connsiteY7" fmla="*/ 269299 h 2700107"/>
              <a:gd name="connsiteX0" fmla="*/ 2883977 w 3761396"/>
              <a:gd name="connsiteY0" fmla="*/ 244980 h 2705193"/>
              <a:gd name="connsiteX1" fmla="*/ 1446992 w 3761396"/>
              <a:gd name="connsiteY1" fmla="*/ 18333 h 2705193"/>
              <a:gd name="connsiteX2" fmla="*/ 71666 w 3761396"/>
              <a:gd name="connsiteY2" fmla="*/ 563274 h 2705193"/>
              <a:gd name="connsiteX3" fmla="*/ 322573 w 3761396"/>
              <a:gd name="connsiteY3" fmla="*/ 2077561 h 2705193"/>
              <a:gd name="connsiteX4" fmla="*/ 1415919 w 3761396"/>
              <a:gd name="connsiteY4" fmla="*/ 2698574 h 2705193"/>
              <a:gd name="connsiteX5" fmla="*/ 3327314 w 3761396"/>
              <a:gd name="connsiteY5" fmla="*/ 2339259 h 2705193"/>
              <a:gd name="connsiteX6" fmla="*/ 3728158 w 3761396"/>
              <a:gd name="connsiteY6" fmla="*/ 1347977 h 2705193"/>
              <a:gd name="connsiteX7" fmla="*/ 2883977 w 3761396"/>
              <a:gd name="connsiteY7" fmla="*/ 244980 h 2705193"/>
              <a:gd name="connsiteX0" fmla="*/ 2903110 w 3780529"/>
              <a:gd name="connsiteY0" fmla="*/ 252231 h 2712444"/>
              <a:gd name="connsiteX1" fmla="*/ 1466125 w 3780529"/>
              <a:gd name="connsiteY1" fmla="*/ 25584 h 2712444"/>
              <a:gd name="connsiteX2" fmla="*/ 68426 w 3780529"/>
              <a:gd name="connsiteY2" fmla="*/ 676092 h 2712444"/>
              <a:gd name="connsiteX3" fmla="*/ 341706 w 3780529"/>
              <a:gd name="connsiteY3" fmla="*/ 2084812 h 2712444"/>
              <a:gd name="connsiteX4" fmla="*/ 1435052 w 3780529"/>
              <a:gd name="connsiteY4" fmla="*/ 2705825 h 2712444"/>
              <a:gd name="connsiteX5" fmla="*/ 3346447 w 3780529"/>
              <a:gd name="connsiteY5" fmla="*/ 2346510 h 2712444"/>
              <a:gd name="connsiteX6" fmla="*/ 3747291 w 3780529"/>
              <a:gd name="connsiteY6" fmla="*/ 1355228 h 2712444"/>
              <a:gd name="connsiteX7" fmla="*/ 2903110 w 3780529"/>
              <a:gd name="connsiteY7" fmla="*/ 252231 h 2712444"/>
              <a:gd name="connsiteX0" fmla="*/ 2916954 w 3794373"/>
              <a:gd name="connsiteY0" fmla="*/ 255503 h 2715716"/>
              <a:gd name="connsiteX1" fmla="*/ 1479969 w 3794373"/>
              <a:gd name="connsiteY1" fmla="*/ 28856 h 2715716"/>
              <a:gd name="connsiteX2" fmla="*/ 66269 w 3794373"/>
              <a:gd name="connsiteY2" fmla="*/ 726284 h 2715716"/>
              <a:gd name="connsiteX3" fmla="*/ 355550 w 3794373"/>
              <a:gd name="connsiteY3" fmla="*/ 2088084 h 2715716"/>
              <a:gd name="connsiteX4" fmla="*/ 1448896 w 3794373"/>
              <a:gd name="connsiteY4" fmla="*/ 2709097 h 2715716"/>
              <a:gd name="connsiteX5" fmla="*/ 3360291 w 3794373"/>
              <a:gd name="connsiteY5" fmla="*/ 2349782 h 2715716"/>
              <a:gd name="connsiteX6" fmla="*/ 3761135 w 3794373"/>
              <a:gd name="connsiteY6" fmla="*/ 1358500 h 2715716"/>
              <a:gd name="connsiteX7" fmla="*/ 2916954 w 3794373"/>
              <a:gd name="connsiteY7" fmla="*/ 255503 h 2715716"/>
              <a:gd name="connsiteX0" fmla="*/ 2916954 w 3726255"/>
              <a:gd name="connsiteY0" fmla="*/ 261980 h 2721193"/>
              <a:gd name="connsiteX1" fmla="*/ 1479969 w 3726255"/>
              <a:gd name="connsiteY1" fmla="*/ 35333 h 2721193"/>
              <a:gd name="connsiteX2" fmla="*/ 66269 w 3726255"/>
              <a:gd name="connsiteY2" fmla="*/ 732761 h 2721193"/>
              <a:gd name="connsiteX3" fmla="*/ 355550 w 3726255"/>
              <a:gd name="connsiteY3" fmla="*/ 2094561 h 2721193"/>
              <a:gd name="connsiteX4" fmla="*/ 1448896 w 3726255"/>
              <a:gd name="connsiteY4" fmla="*/ 2715574 h 2721193"/>
              <a:gd name="connsiteX5" fmla="*/ 3360291 w 3726255"/>
              <a:gd name="connsiteY5" fmla="*/ 2356259 h 2721193"/>
              <a:gd name="connsiteX6" fmla="*/ 3682225 w 3726255"/>
              <a:gd name="connsiteY6" fmla="*/ 1611253 h 2721193"/>
              <a:gd name="connsiteX7" fmla="*/ 2916954 w 3726255"/>
              <a:gd name="connsiteY7" fmla="*/ 261980 h 2721193"/>
              <a:gd name="connsiteX0" fmla="*/ 2916954 w 3726255"/>
              <a:gd name="connsiteY0" fmla="*/ 261980 h 2721193"/>
              <a:gd name="connsiteX1" fmla="*/ 1479969 w 3726255"/>
              <a:gd name="connsiteY1" fmla="*/ 35333 h 2721193"/>
              <a:gd name="connsiteX2" fmla="*/ 66269 w 3726255"/>
              <a:gd name="connsiteY2" fmla="*/ 732761 h 2721193"/>
              <a:gd name="connsiteX3" fmla="*/ 355550 w 3726255"/>
              <a:gd name="connsiteY3" fmla="*/ 2094561 h 2721193"/>
              <a:gd name="connsiteX4" fmla="*/ 1448896 w 3726255"/>
              <a:gd name="connsiteY4" fmla="*/ 2715574 h 2721193"/>
              <a:gd name="connsiteX5" fmla="*/ 3360291 w 3726255"/>
              <a:gd name="connsiteY5" fmla="*/ 2356259 h 2721193"/>
              <a:gd name="connsiteX6" fmla="*/ 3682225 w 3726255"/>
              <a:gd name="connsiteY6" fmla="*/ 1611253 h 2721193"/>
              <a:gd name="connsiteX7" fmla="*/ 2916954 w 3726255"/>
              <a:gd name="connsiteY7" fmla="*/ 261980 h 2721193"/>
              <a:gd name="connsiteX0" fmla="*/ 2916954 w 3776833"/>
              <a:gd name="connsiteY0" fmla="*/ 261980 h 2721193"/>
              <a:gd name="connsiteX1" fmla="*/ 1479969 w 3776833"/>
              <a:gd name="connsiteY1" fmla="*/ 35333 h 2721193"/>
              <a:gd name="connsiteX2" fmla="*/ 66269 w 3776833"/>
              <a:gd name="connsiteY2" fmla="*/ 732761 h 2721193"/>
              <a:gd name="connsiteX3" fmla="*/ 355550 w 3776833"/>
              <a:gd name="connsiteY3" fmla="*/ 2094561 h 2721193"/>
              <a:gd name="connsiteX4" fmla="*/ 1448896 w 3776833"/>
              <a:gd name="connsiteY4" fmla="*/ 2715574 h 2721193"/>
              <a:gd name="connsiteX5" fmla="*/ 3360291 w 3776833"/>
              <a:gd name="connsiteY5" fmla="*/ 2356259 h 2721193"/>
              <a:gd name="connsiteX6" fmla="*/ 3682225 w 3776833"/>
              <a:gd name="connsiteY6" fmla="*/ 1611253 h 2721193"/>
              <a:gd name="connsiteX7" fmla="*/ 2916954 w 3776833"/>
              <a:gd name="connsiteY7" fmla="*/ 261980 h 2721193"/>
              <a:gd name="connsiteX0" fmla="*/ 4057487 w 4171543"/>
              <a:gd name="connsiteY0" fmla="*/ 129713 h 2876201"/>
              <a:gd name="connsiteX1" fmla="*/ 1479969 w 4171543"/>
              <a:gd name="connsiteY1" fmla="*/ 190341 h 2876201"/>
              <a:gd name="connsiteX2" fmla="*/ 66269 w 4171543"/>
              <a:gd name="connsiteY2" fmla="*/ 887769 h 2876201"/>
              <a:gd name="connsiteX3" fmla="*/ 355550 w 4171543"/>
              <a:gd name="connsiteY3" fmla="*/ 2249569 h 2876201"/>
              <a:gd name="connsiteX4" fmla="*/ 1448896 w 4171543"/>
              <a:gd name="connsiteY4" fmla="*/ 2870582 h 2876201"/>
              <a:gd name="connsiteX5" fmla="*/ 3360291 w 4171543"/>
              <a:gd name="connsiteY5" fmla="*/ 2511267 h 2876201"/>
              <a:gd name="connsiteX6" fmla="*/ 3682225 w 4171543"/>
              <a:gd name="connsiteY6" fmla="*/ 1766261 h 2876201"/>
              <a:gd name="connsiteX7" fmla="*/ 4057487 w 4171543"/>
              <a:gd name="connsiteY7" fmla="*/ 129713 h 2876201"/>
              <a:gd name="connsiteX0" fmla="*/ 4057487 w 4850843"/>
              <a:gd name="connsiteY0" fmla="*/ 125176 h 2871886"/>
              <a:gd name="connsiteX1" fmla="*/ 1479969 w 4850843"/>
              <a:gd name="connsiteY1" fmla="*/ 185804 h 2871886"/>
              <a:gd name="connsiteX2" fmla="*/ 66269 w 4850843"/>
              <a:gd name="connsiteY2" fmla="*/ 883232 h 2871886"/>
              <a:gd name="connsiteX3" fmla="*/ 355550 w 4850843"/>
              <a:gd name="connsiteY3" fmla="*/ 2245032 h 2871886"/>
              <a:gd name="connsiteX4" fmla="*/ 1448896 w 4850843"/>
              <a:gd name="connsiteY4" fmla="*/ 2866045 h 2871886"/>
              <a:gd name="connsiteX5" fmla="*/ 3360291 w 4850843"/>
              <a:gd name="connsiteY5" fmla="*/ 2506730 h 2871886"/>
              <a:gd name="connsiteX6" fmla="*/ 4827559 w 4850843"/>
              <a:gd name="connsiteY6" fmla="*/ 1700143 h 2871886"/>
              <a:gd name="connsiteX7" fmla="*/ 4057487 w 4850843"/>
              <a:gd name="connsiteY7" fmla="*/ 125176 h 2871886"/>
              <a:gd name="connsiteX0" fmla="*/ 4039769 w 4849121"/>
              <a:gd name="connsiteY0" fmla="*/ 90148 h 3022492"/>
              <a:gd name="connsiteX1" fmla="*/ 1479969 w 4849121"/>
              <a:gd name="connsiteY1" fmla="*/ 336410 h 3022492"/>
              <a:gd name="connsiteX2" fmla="*/ 66269 w 4849121"/>
              <a:gd name="connsiteY2" fmla="*/ 1033838 h 3022492"/>
              <a:gd name="connsiteX3" fmla="*/ 355550 w 4849121"/>
              <a:gd name="connsiteY3" fmla="*/ 2395638 h 3022492"/>
              <a:gd name="connsiteX4" fmla="*/ 1448896 w 4849121"/>
              <a:gd name="connsiteY4" fmla="*/ 3016651 h 3022492"/>
              <a:gd name="connsiteX5" fmla="*/ 3360291 w 4849121"/>
              <a:gd name="connsiteY5" fmla="*/ 2657336 h 3022492"/>
              <a:gd name="connsiteX6" fmla="*/ 4827559 w 4849121"/>
              <a:gd name="connsiteY6" fmla="*/ 1850749 h 3022492"/>
              <a:gd name="connsiteX7" fmla="*/ 4039769 w 4849121"/>
              <a:gd name="connsiteY7" fmla="*/ 90148 h 3022492"/>
              <a:gd name="connsiteX0" fmla="*/ 4042376 w 4851464"/>
              <a:gd name="connsiteY0" fmla="*/ 107295 h 3039639"/>
              <a:gd name="connsiteX1" fmla="*/ 1519702 w 4851464"/>
              <a:gd name="connsiteY1" fmla="*/ 286526 h 3039639"/>
              <a:gd name="connsiteX2" fmla="*/ 68876 w 4851464"/>
              <a:gd name="connsiteY2" fmla="*/ 1050985 h 3039639"/>
              <a:gd name="connsiteX3" fmla="*/ 358157 w 4851464"/>
              <a:gd name="connsiteY3" fmla="*/ 2412785 h 3039639"/>
              <a:gd name="connsiteX4" fmla="*/ 1451503 w 4851464"/>
              <a:gd name="connsiteY4" fmla="*/ 3033798 h 3039639"/>
              <a:gd name="connsiteX5" fmla="*/ 3362898 w 4851464"/>
              <a:gd name="connsiteY5" fmla="*/ 2674483 h 3039639"/>
              <a:gd name="connsiteX6" fmla="*/ 4830166 w 4851464"/>
              <a:gd name="connsiteY6" fmla="*/ 1867896 h 3039639"/>
              <a:gd name="connsiteX7" fmla="*/ 4042376 w 4851464"/>
              <a:gd name="connsiteY7" fmla="*/ 107295 h 303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464" h="3039639">
                <a:moveTo>
                  <a:pt x="4042376" y="107295"/>
                </a:moveTo>
                <a:cubicBezTo>
                  <a:pt x="3490632" y="-156267"/>
                  <a:pt x="2181952" y="129244"/>
                  <a:pt x="1519702" y="286526"/>
                </a:cubicBezTo>
                <a:cubicBezTo>
                  <a:pt x="857452" y="443808"/>
                  <a:pt x="262467" y="696609"/>
                  <a:pt x="68876" y="1050985"/>
                </a:cubicBezTo>
                <a:cubicBezTo>
                  <a:pt x="-124715" y="1405362"/>
                  <a:pt x="127719" y="2082316"/>
                  <a:pt x="358157" y="2412785"/>
                </a:cubicBezTo>
                <a:cubicBezTo>
                  <a:pt x="588595" y="2743254"/>
                  <a:pt x="950713" y="2990182"/>
                  <a:pt x="1451503" y="3033798"/>
                </a:cubicBezTo>
                <a:cubicBezTo>
                  <a:pt x="1952293" y="3077414"/>
                  <a:pt x="2799788" y="2868800"/>
                  <a:pt x="3362898" y="2674483"/>
                </a:cubicBezTo>
                <a:cubicBezTo>
                  <a:pt x="3926008" y="2480166"/>
                  <a:pt x="4716920" y="2295761"/>
                  <a:pt x="4830166" y="1867896"/>
                </a:cubicBezTo>
                <a:cubicBezTo>
                  <a:pt x="4943412" y="1440031"/>
                  <a:pt x="4594120" y="370857"/>
                  <a:pt x="4042376" y="107295"/>
                </a:cubicBezTo>
                <a:close/>
              </a:path>
            </a:pathLst>
          </a:custGeom>
          <a:solidFill>
            <a:schemeClr val="bg1"/>
          </a:solidFill>
          <a:ln w="6386" cap="flat">
            <a:noFill/>
            <a:prstDash val="solid"/>
            <a:miter/>
          </a:ln>
        </p:spPr>
        <p:txBody>
          <a:bodyPr rtlCol="0" anchor="ctr"/>
          <a:lstStyle/>
          <a:p>
            <a:endParaRPr lang="fi-FI"/>
          </a:p>
        </p:txBody>
      </p:sp>
      <p:grpSp>
        <p:nvGrpSpPr>
          <p:cNvPr id="3" name="Ryhmä 2">
            <a:extLst>
              <a:ext uri="{FF2B5EF4-FFF2-40B4-BE49-F238E27FC236}">
                <a16:creationId xmlns:a16="http://schemas.microsoft.com/office/drawing/2014/main" id="{985A0725-14A0-C9B8-AA15-D0C8ED0B154D}"/>
              </a:ext>
              <a:ext uri="{C183D7F6-B498-43B3-948B-1728B52AA6E4}">
                <adec:decorative xmlns:adec="http://schemas.microsoft.com/office/drawing/2017/decorative" val="1"/>
              </a:ext>
            </a:extLst>
          </p:cNvPr>
          <p:cNvGrpSpPr/>
          <p:nvPr/>
        </p:nvGrpSpPr>
        <p:grpSpPr>
          <a:xfrm>
            <a:off x="559545" y="2325071"/>
            <a:ext cx="2072195" cy="3479508"/>
            <a:chOff x="559545" y="2325071"/>
            <a:chExt cx="2072195" cy="3479508"/>
          </a:xfrm>
        </p:grpSpPr>
        <p:sp>
          <p:nvSpPr>
            <p:cNvPr id="15" name="Suorakulmio: Pyöristetyt kulmat 14">
              <a:extLst>
                <a:ext uri="{FF2B5EF4-FFF2-40B4-BE49-F238E27FC236}">
                  <a16:creationId xmlns:a16="http://schemas.microsoft.com/office/drawing/2014/main" id="{193048B9-36C1-EBD5-E282-1BB0CF0F187A}"/>
                </a:ext>
              </a:extLst>
            </p:cNvPr>
            <p:cNvSpPr/>
            <p:nvPr/>
          </p:nvSpPr>
          <p:spPr>
            <a:xfrm>
              <a:off x="559546" y="3540798"/>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pic>
          <p:nvPicPr>
            <p:cNvPr id="17" name="Kuva 16">
              <a:extLst>
                <a:ext uri="{FF2B5EF4-FFF2-40B4-BE49-F238E27FC236}">
                  <a16:creationId xmlns:a16="http://schemas.microsoft.com/office/drawing/2014/main" id="{3A5F574A-FAD5-05FE-9820-1415ED3346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181" y="3666346"/>
              <a:ext cx="242949" cy="200076"/>
            </a:xfrm>
            <a:prstGeom prst="rect">
              <a:avLst/>
            </a:prstGeom>
          </p:spPr>
        </p:pic>
        <p:sp>
          <p:nvSpPr>
            <p:cNvPr id="19" name="Suorakulmio: Pyöristetyt kulmat 18">
              <a:extLst>
                <a:ext uri="{FF2B5EF4-FFF2-40B4-BE49-F238E27FC236}">
                  <a16:creationId xmlns:a16="http://schemas.microsoft.com/office/drawing/2014/main" id="{D661B408-4DA9-6BCB-8950-FBFBD782C80E}"/>
                </a:ext>
              </a:extLst>
            </p:cNvPr>
            <p:cNvSpPr/>
            <p:nvPr/>
          </p:nvSpPr>
          <p:spPr>
            <a:xfrm>
              <a:off x="559545" y="2934668"/>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1" name="Vapaamuotoinen: Muoto 20">
              <a:extLst>
                <a:ext uri="{FF2B5EF4-FFF2-40B4-BE49-F238E27FC236}">
                  <a16:creationId xmlns:a16="http://schemas.microsoft.com/office/drawing/2014/main" id="{B85E1702-4375-7924-7AF5-856BB4AC7BA5}"/>
                </a:ext>
              </a:extLst>
            </p:cNvPr>
            <p:cNvSpPr/>
            <p:nvPr/>
          </p:nvSpPr>
          <p:spPr>
            <a:xfrm>
              <a:off x="751247" y="3027546"/>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sp>
          <p:nvSpPr>
            <p:cNvPr id="23" name="Suorakulmio: Pyöristetyt kulmat 22">
              <a:extLst>
                <a:ext uri="{FF2B5EF4-FFF2-40B4-BE49-F238E27FC236}">
                  <a16:creationId xmlns:a16="http://schemas.microsoft.com/office/drawing/2014/main" id="{79256D25-977E-70B8-CE9C-DDF53F72B807}"/>
                </a:ext>
              </a:extLst>
            </p:cNvPr>
            <p:cNvSpPr/>
            <p:nvPr/>
          </p:nvSpPr>
          <p:spPr>
            <a:xfrm>
              <a:off x="559545" y="2325071"/>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5" name="Vapaamuotoinen: Muoto 24">
              <a:extLst>
                <a:ext uri="{FF2B5EF4-FFF2-40B4-BE49-F238E27FC236}">
                  <a16:creationId xmlns:a16="http://schemas.microsoft.com/office/drawing/2014/main" id="{325F04C7-DE47-F0B1-47D2-877632C0C500}"/>
                </a:ext>
              </a:extLst>
            </p:cNvPr>
            <p:cNvSpPr/>
            <p:nvPr/>
          </p:nvSpPr>
          <p:spPr>
            <a:xfrm>
              <a:off x="799517" y="2472128"/>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sp>
          <p:nvSpPr>
            <p:cNvPr id="26" name="Suorakulmio: Pyöristetyt kulmat 25">
              <a:extLst>
                <a:ext uri="{FF2B5EF4-FFF2-40B4-BE49-F238E27FC236}">
                  <a16:creationId xmlns:a16="http://schemas.microsoft.com/office/drawing/2014/main" id="{A57DC58B-27A2-1A49-3DB6-31E1F3EF5BEE}"/>
                </a:ext>
                <a:ext uri="{C183D7F6-B498-43B3-948B-1728B52AA6E4}">
                  <adec:decorative xmlns:adec="http://schemas.microsoft.com/office/drawing/2017/decorative" val="1"/>
                </a:ext>
              </a:extLst>
            </p:cNvPr>
            <p:cNvSpPr/>
            <p:nvPr/>
          </p:nvSpPr>
          <p:spPr>
            <a:xfrm>
              <a:off x="559546" y="4150296"/>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9" name="Vapaamuotoinen: Muoto 28">
              <a:extLst>
                <a:ext uri="{FF2B5EF4-FFF2-40B4-BE49-F238E27FC236}">
                  <a16:creationId xmlns:a16="http://schemas.microsoft.com/office/drawing/2014/main" id="{2D18E5D0-A9CC-0A08-7FFA-5F6E58D3EFEC}"/>
                </a:ext>
              </a:extLst>
            </p:cNvPr>
            <p:cNvSpPr/>
            <p:nvPr/>
          </p:nvSpPr>
          <p:spPr>
            <a:xfrm>
              <a:off x="763737" y="4258881"/>
              <a:ext cx="239491" cy="215427"/>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noFill/>
              <a:prstDash val="solid"/>
              <a:miter/>
            </a:ln>
          </p:spPr>
          <p:txBody>
            <a:bodyPr rtlCol="0" anchor="ctr"/>
            <a:lstStyle/>
            <a:p>
              <a:endParaRPr lang="fi-FI"/>
            </a:p>
          </p:txBody>
        </p:sp>
        <p:sp>
          <p:nvSpPr>
            <p:cNvPr id="30" name="Vapaamuotoinen: Muoto 29">
              <a:extLst>
                <a:ext uri="{FF2B5EF4-FFF2-40B4-BE49-F238E27FC236}">
                  <a16:creationId xmlns:a16="http://schemas.microsoft.com/office/drawing/2014/main" id="{8D92D698-FA70-C2EC-A31D-B99FB39AD9BC}"/>
                </a:ext>
              </a:extLst>
            </p:cNvPr>
            <p:cNvSpPr/>
            <p:nvPr/>
          </p:nvSpPr>
          <p:spPr>
            <a:xfrm>
              <a:off x="763737" y="4258881"/>
              <a:ext cx="239491" cy="215427"/>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sp>
          <p:nvSpPr>
            <p:cNvPr id="31" name="Suorakulmio: Pyöristetyt kulmat 30">
              <a:extLst>
                <a:ext uri="{FF2B5EF4-FFF2-40B4-BE49-F238E27FC236}">
                  <a16:creationId xmlns:a16="http://schemas.microsoft.com/office/drawing/2014/main" id="{A8CF8C8D-0A6E-7564-FF3D-4861E067B597}"/>
                </a:ext>
              </a:extLst>
            </p:cNvPr>
            <p:cNvSpPr/>
            <p:nvPr/>
          </p:nvSpPr>
          <p:spPr>
            <a:xfrm>
              <a:off x="565264" y="4755989"/>
              <a:ext cx="206647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3" name="Vapaamuotoinen: Muoto 32">
              <a:extLst>
                <a:ext uri="{FF2B5EF4-FFF2-40B4-BE49-F238E27FC236}">
                  <a16:creationId xmlns:a16="http://schemas.microsoft.com/office/drawing/2014/main" id="{3726B620-045E-B560-BBF2-B47BCB4E5346}"/>
                </a:ext>
              </a:extLst>
            </p:cNvPr>
            <p:cNvSpPr/>
            <p:nvPr/>
          </p:nvSpPr>
          <p:spPr>
            <a:xfrm>
              <a:off x="799562" y="4873130"/>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sp>
          <p:nvSpPr>
            <p:cNvPr id="5" name="Suorakulmio: Pyöristetyt kulmat 30">
              <a:extLst>
                <a:ext uri="{FF2B5EF4-FFF2-40B4-BE49-F238E27FC236}">
                  <a16:creationId xmlns:a16="http://schemas.microsoft.com/office/drawing/2014/main" id="{E89863A1-21CB-5CE6-5B7E-BA342A3E6024}"/>
                </a:ext>
              </a:extLst>
            </p:cNvPr>
            <p:cNvSpPr/>
            <p:nvPr/>
          </p:nvSpPr>
          <p:spPr>
            <a:xfrm>
              <a:off x="559546" y="5353406"/>
              <a:ext cx="206647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pic>
          <p:nvPicPr>
            <p:cNvPr id="11" name="Kuva 10">
              <a:extLst>
                <a:ext uri="{FF2B5EF4-FFF2-40B4-BE49-F238E27FC236}">
                  <a16:creationId xmlns:a16="http://schemas.microsoft.com/office/drawing/2014/main" id="{74032CCF-358F-C3D0-AE46-B341F55D08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938" y="5454562"/>
              <a:ext cx="221385" cy="243524"/>
            </a:xfrm>
            <a:prstGeom prst="rect">
              <a:avLst/>
            </a:prstGeom>
          </p:spPr>
        </p:pic>
      </p:grpSp>
      <p:sp>
        <p:nvSpPr>
          <p:cNvPr id="696" name="Google Shape;696;p43">
            <a:extLst>
              <a:ext uri="{FF2B5EF4-FFF2-40B4-BE49-F238E27FC236}">
                <a16:creationId xmlns:a16="http://schemas.microsoft.com/office/drawing/2014/main" id="{D04F32F9-64FA-FFC9-BA40-5423A36395AC}"/>
              </a:ext>
            </a:extLst>
          </p:cNvPr>
          <p:cNvSpPr txBox="1"/>
          <p:nvPr/>
        </p:nvSpPr>
        <p:spPr>
          <a:xfrm>
            <a:off x="457200" y="407988"/>
            <a:ext cx="11234700" cy="787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fi-FI" sz="5400" dirty="0">
                <a:solidFill>
                  <a:schemeClr val="dk1"/>
                </a:solidFill>
                <a:latin typeface="Arial Black"/>
                <a:ea typeface="Arial Black"/>
                <a:cs typeface="Arial Black"/>
                <a:sym typeface="Arial Black"/>
              </a:rPr>
              <a:t>1 Tunnustelu</a:t>
            </a:r>
            <a:endParaRPr dirty="0"/>
          </a:p>
        </p:txBody>
      </p:sp>
      <p:sp>
        <p:nvSpPr>
          <p:cNvPr id="24" name="Google Shape;734;p45">
            <a:extLst>
              <a:ext uri="{FF2B5EF4-FFF2-40B4-BE49-F238E27FC236}">
                <a16:creationId xmlns:a16="http://schemas.microsoft.com/office/drawing/2014/main" id="{253F81E3-E672-7371-37F3-A785EE502EB2}"/>
              </a:ext>
            </a:extLst>
          </p:cNvPr>
          <p:cNvSpPr txBox="1"/>
          <p:nvPr/>
        </p:nvSpPr>
        <p:spPr>
          <a:xfrm>
            <a:off x="1180281" y="2471315"/>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Tavoite</a:t>
            </a:r>
            <a:endParaRPr sz="1600" dirty="0">
              <a:solidFill>
                <a:schemeClr val="lt1"/>
              </a:solidFill>
            </a:endParaRPr>
          </a:p>
        </p:txBody>
      </p:sp>
      <p:sp>
        <p:nvSpPr>
          <p:cNvPr id="4" name="Tekstiruutu 3">
            <a:extLst>
              <a:ext uri="{FF2B5EF4-FFF2-40B4-BE49-F238E27FC236}">
                <a16:creationId xmlns:a16="http://schemas.microsoft.com/office/drawing/2014/main" id="{11C75BE1-534D-593F-0919-83D30C8E797D}"/>
              </a:ext>
            </a:extLst>
          </p:cNvPr>
          <p:cNvSpPr txBox="1"/>
          <p:nvPr/>
        </p:nvSpPr>
        <p:spPr>
          <a:xfrm>
            <a:off x="2719391" y="2419948"/>
            <a:ext cx="3870979"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ea typeface="Arial Black"/>
                <a:sym typeface="Arial Black"/>
              </a:rPr>
              <a:t>Yhteistyötä vaativan ongelman tunnistaminen </a:t>
            </a:r>
            <a:endParaRPr lang="en-US" sz="1600" b="1"/>
          </a:p>
        </p:txBody>
      </p:sp>
      <p:sp>
        <p:nvSpPr>
          <p:cNvPr id="20" name="Google Shape;734;p45">
            <a:extLst>
              <a:ext uri="{FF2B5EF4-FFF2-40B4-BE49-F238E27FC236}">
                <a16:creationId xmlns:a16="http://schemas.microsoft.com/office/drawing/2014/main" id="{5307F1F9-7442-817D-2BC2-C12E6D13FF76}"/>
              </a:ext>
            </a:extLst>
          </p:cNvPr>
          <p:cNvSpPr txBox="1"/>
          <p:nvPr/>
        </p:nvSpPr>
        <p:spPr>
          <a:xfrm>
            <a:off x="1127528" y="3080912"/>
            <a:ext cx="1361629"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Käyttötapaus</a:t>
            </a:r>
            <a:endParaRPr sz="1600">
              <a:solidFill>
                <a:schemeClr val="lt1"/>
              </a:solidFill>
            </a:endParaRPr>
          </a:p>
        </p:txBody>
      </p:sp>
      <p:sp>
        <p:nvSpPr>
          <p:cNvPr id="6" name="Tekstiruutu 5">
            <a:extLst>
              <a:ext uri="{FF2B5EF4-FFF2-40B4-BE49-F238E27FC236}">
                <a16:creationId xmlns:a16="http://schemas.microsoft.com/office/drawing/2014/main" id="{A661C161-A5B2-7560-566F-D8530218A1D8}"/>
              </a:ext>
            </a:extLst>
          </p:cNvPr>
          <p:cNvSpPr txBox="1"/>
          <p:nvPr/>
        </p:nvSpPr>
        <p:spPr>
          <a:xfrm>
            <a:off x="2719392" y="3025175"/>
            <a:ext cx="4356094"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sym typeface="Arial Black"/>
              </a:rPr>
              <a:t>Yhteisen käyttötapauksen hahmottaminen </a:t>
            </a:r>
            <a:endParaRPr lang="en-US" sz="1600" b="1"/>
          </a:p>
        </p:txBody>
      </p:sp>
      <p:sp>
        <p:nvSpPr>
          <p:cNvPr id="16" name="Google Shape;734;p45">
            <a:extLst>
              <a:ext uri="{FF2B5EF4-FFF2-40B4-BE49-F238E27FC236}">
                <a16:creationId xmlns:a16="http://schemas.microsoft.com/office/drawing/2014/main" id="{39599F7B-F5EE-7497-6A3E-762C63556989}"/>
              </a:ext>
            </a:extLst>
          </p:cNvPr>
          <p:cNvSpPr txBox="1"/>
          <p:nvPr/>
        </p:nvSpPr>
        <p:spPr>
          <a:xfrm>
            <a:off x="1127529" y="3687042"/>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Yhteistyö</a:t>
            </a:r>
            <a:endParaRPr sz="1600">
              <a:solidFill>
                <a:schemeClr val="lt1"/>
              </a:solidFill>
            </a:endParaRPr>
          </a:p>
        </p:txBody>
      </p:sp>
      <p:sp>
        <p:nvSpPr>
          <p:cNvPr id="8" name="Tekstiruutu 7">
            <a:extLst>
              <a:ext uri="{FF2B5EF4-FFF2-40B4-BE49-F238E27FC236}">
                <a16:creationId xmlns:a16="http://schemas.microsoft.com/office/drawing/2014/main" id="{D2F51E6C-FE76-7335-1420-EB862866A1AD}"/>
              </a:ext>
            </a:extLst>
          </p:cNvPr>
          <p:cNvSpPr txBox="1"/>
          <p:nvPr/>
        </p:nvSpPr>
        <p:spPr>
          <a:xfrm>
            <a:off x="2719392" y="3630402"/>
            <a:ext cx="6096000"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ea typeface="Arial Black"/>
                <a:sym typeface="Arial Black"/>
              </a:rPr>
              <a:t>Yhteistyön edellytykset: luottamus ja autonomia </a:t>
            </a:r>
            <a:endParaRPr lang="en-US" sz="1600" b="1"/>
          </a:p>
        </p:txBody>
      </p:sp>
      <p:sp>
        <p:nvSpPr>
          <p:cNvPr id="27" name="Google Shape;734;p45">
            <a:extLst>
              <a:ext uri="{FF2B5EF4-FFF2-40B4-BE49-F238E27FC236}">
                <a16:creationId xmlns:a16="http://schemas.microsoft.com/office/drawing/2014/main" id="{29162D4B-B1E0-7F6D-F976-C477167243C8}"/>
              </a:ext>
            </a:extLst>
          </p:cNvPr>
          <p:cNvSpPr txBox="1">
            <a:spLocks noGrp="1"/>
          </p:cNvSpPr>
          <p:nvPr>
            <p:ph type="title" idx="4294967295"/>
          </p:nvPr>
        </p:nvSpPr>
        <p:spPr>
          <a:xfrm>
            <a:off x="1127529" y="4296540"/>
            <a:ext cx="1045602" cy="21188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1400" b="0" i="0" u="none" strike="noStrike" kern="0" cap="none" spc="0" normalizeH="0" baseline="0" noProof="0">
                <a:ln>
                  <a:noFill/>
                </a:ln>
                <a:solidFill>
                  <a:schemeClr val="lt1"/>
                </a:solidFill>
                <a:effectLst/>
                <a:uLnTx/>
                <a:uFillTx/>
                <a:latin typeface="Arial Black"/>
                <a:ea typeface="Arial Black"/>
                <a:cs typeface="Arial Black"/>
                <a:sym typeface="Arial Black"/>
              </a:rPr>
              <a:t>Data</a:t>
            </a:r>
            <a:endParaRPr kumimoji="0" lang="fi-FI" sz="1600" b="0" i="0" u="none" strike="noStrike" kern="0" cap="none" spc="0" normalizeH="0" baseline="0" noProof="0">
              <a:ln>
                <a:noFill/>
              </a:ln>
              <a:solidFill>
                <a:schemeClr val="lt1"/>
              </a:solidFill>
              <a:effectLst/>
              <a:uLnTx/>
              <a:uFillTx/>
              <a:latin typeface="Arial"/>
              <a:ea typeface="Arial"/>
              <a:cs typeface="Arial"/>
              <a:sym typeface="Arial"/>
            </a:endParaRPr>
          </a:p>
        </p:txBody>
      </p:sp>
      <p:sp>
        <p:nvSpPr>
          <p:cNvPr id="10" name="Tekstiruutu 9">
            <a:extLst>
              <a:ext uri="{FF2B5EF4-FFF2-40B4-BE49-F238E27FC236}">
                <a16:creationId xmlns:a16="http://schemas.microsoft.com/office/drawing/2014/main" id="{8258DF2A-E900-DF95-8777-C9F1C48CAE56}"/>
              </a:ext>
            </a:extLst>
          </p:cNvPr>
          <p:cNvSpPr txBox="1"/>
          <p:nvPr/>
        </p:nvSpPr>
        <p:spPr>
          <a:xfrm>
            <a:off x="2719392" y="4235629"/>
            <a:ext cx="6096000"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ea typeface="Arial Black"/>
                <a:sym typeface="Arial Black"/>
              </a:rPr>
              <a:t>Olennaisten kysymysten ja datalähteiden kartoitus </a:t>
            </a:r>
            <a:endParaRPr lang="en-US" sz="1600" b="1"/>
          </a:p>
        </p:txBody>
      </p:sp>
      <p:sp>
        <p:nvSpPr>
          <p:cNvPr id="32" name="Google Shape;734;p45">
            <a:extLst>
              <a:ext uri="{FF2B5EF4-FFF2-40B4-BE49-F238E27FC236}">
                <a16:creationId xmlns:a16="http://schemas.microsoft.com/office/drawing/2014/main" id="{8961F953-3E80-4D83-5BE6-4ECF90495462}"/>
              </a:ext>
            </a:extLst>
          </p:cNvPr>
          <p:cNvSpPr txBox="1"/>
          <p:nvPr/>
        </p:nvSpPr>
        <p:spPr>
          <a:xfrm>
            <a:off x="1133248" y="4902233"/>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Teknologia</a:t>
            </a:r>
            <a:endParaRPr sz="1600">
              <a:solidFill>
                <a:schemeClr val="lt1"/>
              </a:solidFill>
            </a:endParaRPr>
          </a:p>
        </p:txBody>
      </p:sp>
      <p:sp>
        <p:nvSpPr>
          <p:cNvPr id="12" name="Tekstiruutu 11">
            <a:extLst>
              <a:ext uri="{FF2B5EF4-FFF2-40B4-BE49-F238E27FC236}">
                <a16:creationId xmlns:a16="http://schemas.microsoft.com/office/drawing/2014/main" id="{4DE0673F-1ADF-3E5B-FC0D-67829E61FFFE}"/>
              </a:ext>
            </a:extLst>
          </p:cNvPr>
          <p:cNvSpPr txBox="1"/>
          <p:nvPr/>
        </p:nvSpPr>
        <p:spPr>
          <a:xfrm>
            <a:off x="2746771" y="4840856"/>
            <a:ext cx="6096000"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sym typeface="Arial Black"/>
              </a:rPr>
              <a:t>Datayhteistyön teknisten valmiuksien arviointi </a:t>
            </a:r>
            <a:endParaRPr lang="en-US" sz="1600" b="1"/>
          </a:p>
        </p:txBody>
      </p:sp>
      <p:sp>
        <p:nvSpPr>
          <p:cNvPr id="7" name="Google Shape;734;p45">
            <a:extLst>
              <a:ext uri="{FF2B5EF4-FFF2-40B4-BE49-F238E27FC236}">
                <a16:creationId xmlns:a16="http://schemas.microsoft.com/office/drawing/2014/main" id="{32BE44DD-52B5-E71B-BEBE-F4F8491DA614}"/>
              </a:ext>
            </a:extLst>
          </p:cNvPr>
          <p:cNvSpPr txBox="1"/>
          <p:nvPr/>
        </p:nvSpPr>
        <p:spPr>
          <a:xfrm>
            <a:off x="1127529" y="5499650"/>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Sääntely</a:t>
            </a:r>
            <a:endParaRPr sz="1600">
              <a:solidFill>
                <a:schemeClr val="lt1"/>
              </a:solidFill>
            </a:endParaRPr>
          </a:p>
        </p:txBody>
      </p:sp>
      <p:sp>
        <p:nvSpPr>
          <p:cNvPr id="2" name="Tekstiruutu 11">
            <a:extLst>
              <a:ext uri="{FF2B5EF4-FFF2-40B4-BE49-F238E27FC236}">
                <a16:creationId xmlns:a16="http://schemas.microsoft.com/office/drawing/2014/main" id="{88E8264F-0806-4FDD-574C-AE5DC1D525E7}"/>
              </a:ext>
            </a:extLst>
          </p:cNvPr>
          <p:cNvSpPr txBox="1"/>
          <p:nvPr/>
        </p:nvSpPr>
        <p:spPr>
          <a:xfrm>
            <a:off x="2737807" y="5446084"/>
            <a:ext cx="6096000"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sym typeface="Arial Black"/>
              </a:rPr>
              <a:t>Sääntelyn rajojen kartoitus </a:t>
            </a:r>
            <a:endParaRPr lang="en-US" sz="1600" b="1"/>
          </a:p>
        </p:txBody>
      </p:sp>
      <p:pic>
        <p:nvPicPr>
          <p:cNvPr id="701" name="Google Shape;701;p43" descr="Kuva, piirros, kuvitus, jossa Heksingin työntekijältä näyttävä mies istuu läppärin ääressä kahvikuppi kädessään">
            <a:extLst>
              <a:ext uri="{FF2B5EF4-FFF2-40B4-BE49-F238E27FC236}">
                <a16:creationId xmlns:a16="http://schemas.microsoft.com/office/drawing/2014/main" id="{233245FE-574D-2B57-0716-02B81693B90E}"/>
              </a:ext>
            </a:extLst>
          </p:cNvPr>
          <p:cNvPicPr preferRelativeResize="0"/>
          <p:nvPr/>
        </p:nvPicPr>
        <p:blipFill rotWithShape="1">
          <a:blip r:embed="rId8">
            <a:alphaModFix/>
          </a:blip>
          <a:srcRect/>
          <a:stretch/>
        </p:blipFill>
        <p:spPr>
          <a:xfrm flipH="1">
            <a:off x="8061691" y="2471315"/>
            <a:ext cx="2621949" cy="3796273"/>
          </a:xfrm>
          <a:prstGeom prst="rect">
            <a:avLst/>
          </a:prstGeom>
          <a:noFill/>
          <a:ln>
            <a:noFill/>
          </a:ln>
        </p:spPr>
      </p:pic>
    </p:spTree>
    <p:extLst>
      <p:ext uri="{BB962C8B-B14F-4D97-AF65-F5344CB8AC3E}">
        <p14:creationId xmlns:p14="http://schemas.microsoft.com/office/powerpoint/2010/main" val="44899830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3">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 name="Google Shape;707;p44">
            <a:extLst>
              <a:ext uri="{FF2B5EF4-FFF2-40B4-BE49-F238E27FC236}">
                <a16:creationId xmlns:a16="http://schemas.microsoft.com/office/drawing/2014/main" id="{945E402E-3151-D933-0F00-3D7976E67888}"/>
              </a:ext>
              <a:ext uri="{C183D7F6-B498-43B3-948B-1728B52AA6E4}">
                <adec:decorative xmlns:adec="http://schemas.microsoft.com/office/drawing/2017/decorative" val="1"/>
              </a:ext>
            </a:extLst>
          </p:cNvPr>
          <p:cNvPicPr preferRelativeResize="0"/>
          <p:nvPr/>
        </p:nvPicPr>
        <p:blipFill rotWithShape="1">
          <a:blip r:embed="rId3">
            <a:alphaModFix/>
          </a:blip>
          <a:srcRect l="25956" t="25169" r="54796"/>
          <a:stretch>
            <a:fillRect/>
          </a:stretch>
        </p:blipFill>
        <p:spPr>
          <a:xfrm rot="5880141">
            <a:off x="7845805" y="2779786"/>
            <a:ext cx="4874974" cy="3782377"/>
          </a:xfrm>
          <a:prstGeom prst="rect">
            <a:avLst/>
          </a:prstGeom>
          <a:noFill/>
          <a:ln>
            <a:noFill/>
          </a:ln>
        </p:spPr>
      </p:pic>
      <p:pic>
        <p:nvPicPr>
          <p:cNvPr id="2" name="Google Shape;826;p49">
            <a:extLst>
              <a:ext uri="{FF2B5EF4-FFF2-40B4-BE49-F238E27FC236}">
                <a16:creationId xmlns:a16="http://schemas.microsoft.com/office/drawing/2014/main" id="{B033836C-AE06-337D-2EAD-AA49A3287D73}"/>
              </a:ext>
              <a:ext uri="{C183D7F6-B498-43B3-948B-1728B52AA6E4}">
                <adec:decorative xmlns:adec="http://schemas.microsoft.com/office/drawing/2017/decorative" val="1"/>
              </a:ext>
            </a:extLst>
          </p:cNvPr>
          <p:cNvPicPr preferRelativeResize="0"/>
          <p:nvPr/>
        </p:nvPicPr>
        <p:blipFill rotWithShape="1">
          <a:blip r:embed="rId4">
            <a:alphaModFix/>
          </a:blip>
          <a:srcRect l="-15340" t="86385"/>
          <a:stretch>
            <a:fillRect/>
          </a:stretch>
        </p:blipFill>
        <p:spPr>
          <a:xfrm rot="1045526">
            <a:off x="8415870" y="-54523"/>
            <a:ext cx="2067713" cy="2026125"/>
          </a:xfrm>
          <a:prstGeom prst="rect">
            <a:avLst/>
          </a:prstGeom>
          <a:noFill/>
          <a:ln>
            <a:noFill/>
          </a:ln>
        </p:spPr>
      </p:pic>
      <p:sp>
        <p:nvSpPr>
          <p:cNvPr id="695" name="Google Shape;695;p43">
            <a:extLst>
              <a:ext uri="{C183D7F6-B498-43B3-948B-1728B52AA6E4}">
                <adec:decorative xmlns:adec="http://schemas.microsoft.com/office/drawing/2017/decorative" val="1"/>
              </a:ext>
            </a:extLst>
          </p:cNvPr>
          <p:cNvSpPr/>
          <p:nvPr/>
        </p:nvSpPr>
        <p:spPr>
          <a:xfrm>
            <a:off x="457125" y="1283856"/>
            <a:ext cx="9746815" cy="5309070"/>
          </a:xfrm>
          <a:prstGeom prst="roundRect">
            <a:avLst>
              <a:gd name="adj" fmla="val 509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9" name="Google Shape;699;p43">
            <a:extLst>
              <a:ext uri="{C183D7F6-B498-43B3-948B-1728B52AA6E4}">
                <adec:decorative xmlns:adec="http://schemas.microsoft.com/office/drawing/2017/decorative" val="1"/>
              </a:ext>
            </a:extLst>
          </p:cNvPr>
          <p:cNvSpPr/>
          <p:nvPr/>
        </p:nvSpPr>
        <p:spPr>
          <a:xfrm rot="5597638">
            <a:off x="9211344" y="265232"/>
            <a:ext cx="1018053" cy="1877362"/>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0" name="Google Shape;700;p43"/>
          <p:cNvSpPr txBox="1"/>
          <p:nvPr/>
        </p:nvSpPr>
        <p:spPr>
          <a:xfrm>
            <a:off x="9150286" y="1091995"/>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Esimerkki</a:t>
            </a:r>
            <a:endParaRPr sz="1600" dirty="0"/>
          </a:p>
        </p:txBody>
      </p:sp>
      <p:sp>
        <p:nvSpPr>
          <p:cNvPr id="698" name="Google Shape;698;p43"/>
          <p:cNvSpPr txBox="1">
            <a:spLocks noGrp="1"/>
          </p:cNvSpPr>
          <p:nvPr>
            <p:ph type="title" idx="4294967295"/>
          </p:nvPr>
        </p:nvSpPr>
        <p:spPr>
          <a:xfrm>
            <a:off x="1003299" y="1624613"/>
            <a:ext cx="8243700" cy="70784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chemeClr val="dk1"/>
                </a:solidFill>
                <a:effectLst/>
                <a:uLnTx/>
                <a:uFillTx/>
                <a:latin typeface="Arial"/>
                <a:ea typeface="Arial"/>
                <a:cs typeface="Arial"/>
                <a:sym typeface="Arial"/>
              </a:rPr>
              <a:t>Kelalla ja Helsingin kaupungin työllisyyspalveluilla on tarve parantaa työllisyyspalvelujen vaikuttavuutta asiakasdataa yhdistämällä</a:t>
            </a:r>
            <a:endParaRPr kumimoji="0" lang="fi-FI"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97" name="Google Shape;697;p43"/>
          <p:cNvSpPr txBox="1"/>
          <p:nvPr/>
        </p:nvSpPr>
        <p:spPr>
          <a:xfrm>
            <a:off x="1077067" y="2499789"/>
            <a:ext cx="8567514" cy="3297900"/>
          </a:xfrm>
          <a:prstGeom prst="rect">
            <a:avLst/>
          </a:prstGeom>
          <a:noFill/>
          <a:ln>
            <a:noFill/>
          </a:ln>
        </p:spPr>
        <p:txBody>
          <a:bodyPr spcFirstLastPara="1" wrap="square" lIns="0" tIns="0" rIns="0" bIns="0" anchor="t" anchorCtr="0">
            <a:noAutofit/>
          </a:bodyPr>
          <a:lstStyle/>
          <a:p>
            <a:pPr>
              <a:lnSpc>
                <a:spcPct val="150000"/>
              </a:lnSpc>
              <a:spcAft>
                <a:spcPts val="1000"/>
              </a:spcAft>
              <a:buClr>
                <a:schemeClr val="dk1"/>
              </a:buClr>
              <a:buSzPts val="1200"/>
            </a:pPr>
            <a:r>
              <a:rPr lang="fi-FI" sz="1200" dirty="0">
                <a:solidFill>
                  <a:schemeClr val="dk1"/>
                </a:solidFill>
                <a:latin typeface="Arial"/>
                <a:ea typeface="Arial"/>
                <a:cs typeface="Arial"/>
                <a:sym typeface="Arial"/>
              </a:rPr>
              <a:t>Työllisyyspalvelut siirtyivät ELY-keskuksilta kunnille osana TE24-uudistusta, jonka tavoitteena on parantaa palvelujen vaikuttavuutta ja saavutettavuutta. Helsingin kaupungilla huomattiin, että vaikuttavien palvelujen kehittämisessä tarvittaisiin tietoja, joita kaupungilla ei ole. Erityisesti Kelalla on hallussaan keskeistä tietoa asiakkaiden tilanteesta, esimerkiksi heidän työkyvystään. Helsingin kaupungin työllisyyspalvelut ja Kela </a:t>
            </a:r>
            <a:r>
              <a:rPr lang="fi-FI" sz="1200" dirty="0">
                <a:solidFill>
                  <a:schemeClr val="dk1"/>
                </a:solidFill>
              </a:rPr>
              <a:t>olivat tahoillaan samankaltaisten digivisioiden toimeenpanon äärellä ja havaitsivat pian</a:t>
            </a:r>
            <a:r>
              <a:rPr lang="fi-FI" sz="1200" dirty="0">
                <a:solidFill>
                  <a:schemeClr val="dk1"/>
                </a:solidFill>
                <a:latin typeface="Arial"/>
                <a:ea typeface="Arial"/>
                <a:cs typeface="Arial"/>
                <a:sym typeface="Arial"/>
              </a:rPr>
              <a:t>, että yhteistyölle voisi olla </a:t>
            </a:r>
            <a:r>
              <a:rPr lang="fi-FI" sz="1200" dirty="0">
                <a:solidFill>
                  <a:schemeClr val="dk1"/>
                </a:solidFill>
              </a:rPr>
              <a:t>tilausta.</a:t>
            </a:r>
          </a:p>
          <a:p>
            <a:pPr>
              <a:lnSpc>
                <a:spcPct val="150000"/>
              </a:lnSpc>
              <a:spcAft>
                <a:spcPts val="1000"/>
              </a:spcAft>
              <a:buSzPts val="1200"/>
            </a:pPr>
            <a:r>
              <a:rPr lang="fi-FI" sz="1200" dirty="0">
                <a:solidFill>
                  <a:schemeClr val="dk1"/>
                </a:solidFill>
                <a:latin typeface="Arial"/>
                <a:ea typeface="Arial"/>
                <a:cs typeface="Arial"/>
                <a:sym typeface="Arial"/>
              </a:rPr>
              <a:t>Kaupungilla </a:t>
            </a:r>
            <a:r>
              <a:rPr lang="fi-FI" sz="1200" dirty="0">
                <a:solidFill>
                  <a:schemeClr val="dk1"/>
                </a:solidFill>
              </a:rPr>
              <a:t>oli</a:t>
            </a:r>
            <a:r>
              <a:rPr lang="fi-FI" sz="1200" dirty="0">
                <a:solidFill>
                  <a:schemeClr val="dk1"/>
                </a:solidFill>
                <a:latin typeface="Arial"/>
                <a:ea typeface="Arial"/>
                <a:cs typeface="Arial"/>
                <a:sym typeface="Arial"/>
              </a:rPr>
              <a:t> tarve saada nopeasti kokonaiskuva asiakaskunnan nykytilanteesta ja ymmärtää, miten tuen tarpeet jakaantuvat. Kela puolestaan </a:t>
            </a:r>
            <a:r>
              <a:rPr lang="fi-FI" sz="1200" dirty="0">
                <a:solidFill>
                  <a:schemeClr val="dk1"/>
                </a:solidFill>
              </a:rPr>
              <a:t>näki</a:t>
            </a:r>
            <a:r>
              <a:rPr lang="fi-FI" sz="1200" dirty="0">
                <a:solidFill>
                  <a:schemeClr val="dk1"/>
                </a:solidFill>
                <a:latin typeface="Arial"/>
                <a:ea typeface="Arial"/>
                <a:cs typeface="Arial"/>
                <a:sym typeface="Arial"/>
              </a:rPr>
              <a:t> yhteistyössä mahdollisuuden parantaa yhteisten asiakkaiden palvelukokemusta ja sujuvoittaa asiointia – jopa niin, että osa asiointitarpeista poistuisi kokonaan. Keskusteluissa todettiin, että eri viranomaisten tiedoista voisi rakentaa yhteisen tilannekuvan, joka tukisi nopeampaa ja laadukkaampaa palveluohjausta. </a:t>
            </a:r>
            <a:endParaRPr lang="fi-FI" sz="1200" dirty="0">
              <a:solidFill>
                <a:schemeClr val="dk1"/>
              </a:solidFill>
            </a:endParaRPr>
          </a:p>
          <a:p>
            <a:pPr>
              <a:lnSpc>
                <a:spcPct val="150000"/>
              </a:lnSpc>
              <a:spcAft>
                <a:spcPts val="1000"/>
              </a:spcAft>
              <a:buSzPts val="1200"/>
            </a:pPr>
            <a:r>
              <a:rPr lang="fi-FI" sz="1200" dirty="0">
                <a:solidFill>
                  <a:schemeClr val="dk1"/>
                </a:solidFill>
                <a:latin typeface="Arial"/>
                <a:ea typeface="Arial"/>
                <a:cs typeface="Arial"/>
                <a:sym typeface="Arial"/>
              </a:rPr>
              <a:t>Asiaa päätettiin lähteä kokeilemaan, koska se konkretisoisi sekä Kelan sosiaaliturvan digivisiota että Helsingin työllisyyspalveluiden digivisiota. Samalla nähtiin tilaisuus oppia yhdessä dataekosysteemityöstä ja yhteisen datan mahdollisuuksista. Oppeja voisi soveltaa myös muihin elämäntapahtumiin.</a:t>
            </a:r>
            <a:endParaRPr lang="en-US" dirty="0">
              <a:solidFill>
                <a:schemeClr val="dk1"/>
              </a:solidFill>
            </a:endParaRPr>
          </a:p>
        </p:txBody>
      </p:sp>
      <p:pic>
        <p:nvPicPr>
          <p:cNvPr id="3" name="Google Shape;923;p53" descr="Piirroskuva, jossa hauskan näköinen henkilö elehtii käsillään.">
            <a:extLst>
              <a:ext uri="{FF2B5EF4-FFF2-40B4-BE49-F238E27FC236}">
                <a16:creationId xmlns:a16="http://schemas.microsoft.com/office/drawing/2014/main" id="{E0D0CAC1-1BBD-DEBB-EAD8-28F2E227640F}"/>
              </a:ext>
            </a:extLst>
          </p:cNvPr>
          <p:cNvPicPr preferRelativeResize="0"/>
          <p:nvPr/>
        </p:nvPicPr>
        <p:blipFill rotWithShape="1">
          <a:blip r:embed="rId5">
            <a:alphaModFix/>
          </a:blip>
          <a:srcRect/>
          <a:stretch/>
        </p:blipFill>
        <p:spPr>
          <a:xfrm>
            <a:off x="9296400" y="4963826"/>
            <a:ext cx="2582828" cy="1755359"/>
          </a:xfrm>
          <a:prstGeom prst="rect">
            <a:avLst/>
          </a:prstGeom>
          <a:noFill/>
          <a:ln>
            <a:noFill/>
          </a:ln>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4">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 name="Google Shape;707;p44">
            <a:extLst>
              <a:ext uri="{FF2B5EF4-FFF2-40B4-BE49-F238E27FC236}">
                <a16:creationId xmlns:a16="http://schemas.microsoft.com/office/drawing/2014/main" id="{20803894-F236-1326-221F-2BB500F47E40}"/>
              </a:ext>
              <a:ext uri="{C183D7F6-B498-43B3-948B-1728B52AA6E4}">
                <adec:decorative xmlns:adec="http://schemas.microsoft.com/office/drawing/2017/decorative" val="1"/>
              </a:ext>
            </a:extLst>
          </p:cNvPr>
          <p:cNvPicPr preferRelativeResize="0"/>
          <p:nvPr/>
        </p:nvPicPr>
        <p:blipFill rotWithShape="1">
          <a:blip r:embed="rId3">
            <a:alphaModFix/>
          </a:blip>
          <a:srcRect l="43194" t="25169" r="28381"/>
          <a:stretch>
            <a:fillRect/>
          </a:stretch>
        </p:blipFill>
        <p:spPr>
          <a:xfrm rot="5880141">
            <a:off x="5914066" y="1395909"/>
            <a:ext cx="7199318" cy="3782377"/>
          </a:xfrm>
          <a:prstGeom prst="rect">
            <a:avLst/>
          </a:prstGeom>
          <a:noFill/>
          <a:ln>
            <a:noFill/>
          </a:ln>
        </p:spPr>
      </p:pic>
      <p:sp>
        <p:nvSpPr>
          <p:cNvPr id="708" name="Google Shape;708;p44">
            <a:extLst>
              <a:ext uri="{C183D7F6-B498-43B3-948B-1728B52AA6E4}">
                <adec:decorative xmlns:adec="http://schemas.microsoft.com/office/drawing/2017/decorative" val="1"/>
              </a:ext>
            </a:extLst>
          </p:cNvPr>
          <p:cNvSpPr/>
          <p:nvPr/>
        </p:nvSpPr>
        <p:spPr>
          <a:xfrm>
            <a:off x="5969000" y="1016558"/>
            <a:ext cx="5706600" cy="54693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Google Shape;699;p43">
            <a:extLst>
              <a:ext uri="{FF2B5EF4-FFF2-40B4-BE49-F238E27FC236}">
                <a16:creationId xmlns:a16="http://schemas.microsoft.com/office/drawing/2014/main" id="{BE402349-024A-C0CE-5364-43E78D04CDEA}"/>
              </a:ext>
              <a:ext uri="{C183D7F6-B498-43B3-948B-1728B52AA6E4}">
                <adec:decorative xmlns:adec="http://schemas.microsoft.com/office/drawing/2017/decorative" val="1"/>
              </a:ext>
            </a:extLst>
          </p:cNvPr>
          <p:cNvSpPr/>
          <p:nvPr/>
        </p:nvSpPr>
        <p:spPr>
          <a:xfrm rot="16429773">
            <a:off x="1217896" y="-4917"/>
            <a:ext cx="1381875" cy="2548276"/>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 name="Ryhmä 6">
            <a:extLst>
              <a:ext uri="{FF2B5EF4-FFF2-40B4-BE49-F238E27FC236}">
                <a16:creationId xmlns:a16="http://schemas.microsoft.com/office/drawing/2014/main" id="{21F0FBFC-50DF-3FDB-6323-21579B1E5C21}"/>
              </a:ext>
              <a:ext uri="{C183D7F6-B498-43B3-948B-1728B52AA6E4}">
                <adec:decorative xmlns:adec="http://schemas.microsoft.com/office/drawing/2017/decorative" val="1"/>
              </a:ext>
            </a:extLst>
          </p:cNvPr>
          <p:cNvGrpSpPr/>
          <p:nvPr/>
        </p:nvGrpSpPr>
        <p:grpSpPr>
          <a:xfrm>
            <a:off x="6532455" y="2090955"/>
            <a:ext cx="156700" cy="3868188"/>
            <a:chOff x="6532455" y="2090955"/>
            <a:chExt cx="156700" cy="3868188"/>
          </a:xfrm>
        </p:grpSpPr>
        <p:sp>
          <p:nvSpPr>
            <p:cNvPr id="711" name="Google Shape;711;p44">
              <a:extLst>
                <a:ext uri="{C183D7F6-B498-43B3-948B-1728B52AA6E4}">
                  <adec:decorative xmlns:adec="http://schemas.microsoft.com/office/drawing/2017/decorative" val="1"/>
                </a:ext>
              </a:extLst>
            </p:cNvPr>
            <p:cNvSpPr txBox="1"/>
            <p:nvPr/>
          </p:nvSpPr>
          <p:spPr>
            <a:xfrm>
              <a:off x="6532455" y="2090955"/>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712" name="Google Shape;712;p44">
              <a:extLst>
                <a:ext uri="{C183D7F6-B498-43B3-948B-1728B52AA6E4}">
                  <adec:decorative xmlns:adec="http://schemas.microsoft.com/office/drawing/2017/decorative" val="1"/>
                </a:ext>
              </a:extLst>
            </p:cNvPr>
            <p:cNvSpPr txBox="1"/>
            <p:nvPr/>
          </p:nvSpPr>
          <p:spPr>
            <a:xfrm>
              <a:off x="6532455" y="3567010"/>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714" name="Google Shape;714;p44">
              <a:extLst>
                <a:ext uri="{C183D7F6-B498-43B3-948B-1728B52AA6E4}">
                  <adec:decorative xmlns:adec="http://schemas.microsoft.com/office/drawing/2017/decorative" val="1"/>
                </a:ext>
              </a:extLst>
            </p:cNvPr>
            <p:cNvSpPr txBox="1"/>
            <p:nvPr/>
          </p:nvSpPr>
          <p:spPr>
            <a:xfrm>
              <a:off x="6545155" y="5061508"/>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717" name="Google Shape;717;p44">
              <a:extLst>
                <a:ext uri="{C183D7F6-B498-43B3-948B-1728B52AA6E4}">
                  <adec:decorative xmlns:adec="http://schemas.microsoft.com/office/drawing/2017/decorative" val="1"/>
                </a:ext>
              </a:extLst>
            </p:cNvPr>
            <p:cNvSpPr txBox="1"/>
            <p:nvPr/>
          </p:nvSpPr>
          <p:spPr>
            <a:xfrm>
              <a:off x="6532455" y="2815820"/>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4" name="Google Shape;714;p44">
              <a:extLst>
                <a:ext uri="{FF2B5EF4-FFF2-40B4-BE49-F238E27FC236}">
                  <a16:creationId xmlns:a16="http://schemas.microsoft.com/office/drawing/2014/main" id="{A99390AC-B23A-C59C-1FF5-F33231635676}"/>
                </a:ext>
                <a:ext uri="{C183D7F6-B498-43B3-948B-1728B52AA6E4}">
                  <adec:decorative xmlns:adec="http://schemas.microsoft.com/office/drawing/2017/decorative" val="1"/>
                </a:ext>
              </a:extLst>
            </p:cNvPr>
            <p:cNvSpPr txBox="1"/>
            <p:nvPr/>
          </p:nvSpPr>
          <p:spPr>
            <a:xfrm>
              <a:off x="6545155" y="4317165"/>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5" name="Google Shape;714;p44">
              <a:extLst>
                <a:ext uri="{FF2B5EF4-FFF2-40B4-BE49-F238E27FC236}">
                  <a16:creationId xmlns:a16="http://schemas.microsoft.com/office/drawing/2014/main" id="{A67B96EC-7C95-2BBB-3BA3-8F2E428DEEB5}"/>
                </a:ext>
                <a:ext uri="{C183D7F6-B498-43B3-948B-1728B52AA6E4}">
                  <adec:decorative xmlns:adec="http://schemas.microsoft.com/office/drawing/2017/decorative" val="1"/>
                </a:ext>
              </a:extLst>
            </p:cNvPr>
            <p:cNvSpPr txBox="1"/>
            <p:nvPr/>
          </p:nvSpPr>
          <p:spPr>
            <a:xfrm>
              <a:off x="6537805" y="5815143"/>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grpSp>
      <p:sp>
        <p:nvSpPr>
          <p:cNvPr id="3" name="Google Shape;700;p43">
            <a:extLst>
              <a:ext uri="{FF2B5EF4-FFF2-40B4-BE49-F238E27FC236}">
                <a16:creationId xmlns:a16="http://schemas.microsoft.com/office/drawing/2014/main" id="{C93D24D6-C8BE-CF69-4D17-9AD88BDB3948}"/>
              </a:ext>
            </a:extLst>
          </p:cNvPr>
          <p:cNvSpPr txBox="1"/>
          <p:nvPr/>
        </p:nvSpPr>
        <p:spPr>
          <a:xfrm>
            <a:off x="1227934" y="1101136"/>
            <a:ext cx="1335200"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b="1">
                <a:solidFill>
                  <a:schemeClr val="lt1"/>
                </a:solidFill>
                <a:latin typeface="Arial Black"/>
                <a:ea typeface="Arial Black"/>
                <a:cs typeface="Arial Black"/>
                <a:sym typeface="Arial Black"/>
              </a:rPr>
              <a:t>Vaiheen ydinkysymys</a:t>
            </a:r>
            <a:endParaRPr sz="1600"/>
          </a:p>
        </p:txBody>
      </p:sp>
      <p:sp>
        <p:nvSpPr>
          <p:cNvPr id="709" name="Google Shape;709;p44"/>
          <p:cNvSpPr txBox="1">
            <a:spLocks noGrp="1"/>
          </p:cNvSpPr>
          <p:nvPr>
            <p:ph type="title" idx="4294967295"/>
          </p:nvPr>
        </p:nvSpPr>
        <p:spPr>
          <a:xfrm>
            <a:off x="1020650" y="2568957"/>
            <a:ext cx="4634831" cy="2839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3500" dirty="0">
                <a:solidFill>
                  <a:srgbClr val="000000"/>
                </a:solidFill>
              </a:rPr>
              <a:t>Voisiko haasteisiin löytää parempia ratkaisuja yhteistyössä toisen organisaation kanssa? </a:t>
            </a:r>
            <a:endParaRPr sz="3700" dirty="0"/>
          </a:p>
        </p:txBody>
      </p:sp>
      <p:sp>
        <p:nvSpPr>
          <p:cNvPr id="716" name="Google Shape;716;p44"/>
          <p:cNvSpPr txBox="1"/>
          <p:nvPr/>
        </p:nvSpPr>
        <p:spPr>
          <a:xfrm>
            <a:off x="6408019" y="1481875"/>
            <a:ext cx="60975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i-FI" sz="1600" b="1">
                <a:solidFill>
                  <a:schemeClr val="dk1"/>
                </a:solidFill>
                <a:latin typeface="Arial"/>
                <a:ea typeface="Arial"/>
                <a:cs typeface="Arial"/>
                <a:sym typeface="Arial"/>
              </a:rPr>
              <a:t>Tässä vaiheessa selvitettäviä asioita:</a:t>
            </a:r>
            <a:endParaRPr sz="1200" b="1"/>
          </a:p>
        </p:txBody>
      </p:sp>
      <p:sp>
        <p:nvSpPr>
          <p:cNvPr id="710" name="Google Shape;710;p44"/>
          <p:cNvSpPr txBox="1"/>
          <p:nvPr/>
        </p:nvSpPr>
        <p:spPr>
          <a:xfrm>
            <a:off x="6888340" y="2038345"/>
            <a:ext cx="4385678" cy="381691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Tavoite:</a:t>
            </a:r>
            <a:r>
              <a:rPr lang="fi-FI" sz="1200" b="0">
                <a:solidFill>
                  <a:schemeClr val="dk1"/>
                </a:solidFill>
                <a:latin typeface="Arial"/>
                <a:ea typeface="Arial"/>
                <a:cs typeface="Arial"/>
                <a:sym typeface="Arial"/>
              </a:rPr>
              <a:t> Mitä ongelmaa olemme ratkaisemassa ja miksi se on merkityksellinen? Millaisia vaikutuksia tavoittelemme ekosysteemin toiminnalla?</a:t>
            </a: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rPr>
              <a:t>K</a:t>
            </a:r>
            <a:r>
              <a:rPr lang="fi-FI" sz="1200" b="1">
                <a:solidFill>
                  <a:schemeClr val="dk1"/>
                </a:solidFill>
                <a:latin typeface="Arial"/>
                <a:ea typeface="Arial"/>
                <a:cs typeface="Arial"/>
                <a:sym typeface="Arial"/>
              </a:rPr>
              <a:t>ohde: </a:t>
            </a:r>
            <a:r>
              <a:rPr lang="fi-FI" sz="1200" b="0">
                <a:solidFill>
                  <a:schemeClr val="dk1"/>
                </a:solidFill>
                <a:latin typeface="Arial"/>
                <a:ea typeface="Arial"/>
                <a:cs typeface="Arial"/>
                <a:sym typeface="Arial"/>
              </a:rPr>
              <a:t>Mikä on ensimmäinen kehittämiskohde, johon kannattaa tarttua? Onko kyseessä selkeästi rajattavissa oleva kysymys, johon useamman toimijan tiedot tai resurssit ovat tarpeen?</a:t>
            </a: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Yhteistyö: </a:t>
            </a:r>
            <a:r>
              <a:rPr lang="fi-FI" sz="1200" b="0">
                <a:solidFill>
                  <a:schemeClr val="dk1"/>
                </a:solidFill>
                <a:latin typeface="Arial"/>
                <a:ea typeface="Arial"/>
                <a:cs typeface="Arial"/>
                <a:sym typeface="Arial"/>
              </a:rPr>
              <a:t>Ketkä ovat olennaisia kumppaneita tässä vaiheessa? Miten varmistamme sitoutumisen ja riittävän yhteisen ymmärryksen alkuvaiheessa?</a:t>
            </a: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Data: </a:t>
            </a:r>
            <a:r>
              <a:rPr lang="fi-FI" sz="1200" b="0">
                <a:solidFill>
                  <a:schemeClr val="dk1"/>
                </a:solidFill>
                <a:latin typeface="Arial"/>
                <a:ea typeface="Arial"/>
                <a:cs typeface="Arial"/>
                <a:sym typeface="Arial"/>
              </a:rPr>
              <a:t>Mitä dataa jo on olemassa ja kenellä? Tarvitaanko uusia datalähteitä? Kuinka hyvin nykyinen datatuotanto vastaa tarpeeseen?</a:t>
            </a: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Teknologia: </a:t>
            </a:r>
            <a:r>
              <a:rPr lang="fi-FI" sz="1200" b="0">
                <a:solidFill>
                  <a:schemeClr val="dk1"/>
                </a:solidFill>
                <a:latin typeface="Arial"/>
                <a:ea typeface="Arial"/>
                <a:cs typeface="Arial"/>
                <a:sym typeface="Arial"/>
              </a:rPr>
              <a:t>Mitä teknisiä kyvykkyyksiä tarvitaan jo tunnusteluvaiheessa? Tarvitaanko alustavia teknisiä arvioita tai nykytilakartoitusta?</a:t>
            </a: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Sääntely: </a:t>
            </a:r>
            <a:r>
              <a:rPr lang="fi-FI" sz="1200" b="0">
                <a:solidFill>
                  <a:schemeClr val="dk1"/>
                </a:solidFill>
                <a:latin typeface="Arial"/>
                <a:ea typeface="Arial"/>
                <a:cs typeface="Arial"/>
                <a:sym typeface="Arial"/>
              </a:rPr>
              <a:t>Onko tunnistettu selkeitä sääntelykysymyksiä, jotka voivat vaikuttaa etenemiseen? Miten huomioidaan tietosuojan ja tietoturvan perusvaatimukset alusta asti?</a:t>
            </a:r>
            <a:endParaRPr lang="fi-FI" sz="1200" b="0">
              <a:solidFill>
                <a:schemeClr val="dk1"/>
              </a:solidFill>
              <a:latin typeface="Arial"/>
              <a:ea typeface="Arial"/>
              <a:cs typeface="Arial"/>
            </a:endParaRPr>
          </a:p>
        </p:txBody>
      </p:sp>
      <p:sp>
        <p:nvSpPr>
          <p:cNvPr id="715" name="Google Shape;715;p44"/>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lt1"/>
                </a:solidFill>
                <a:latin typeface="Arial Black"/>
                <a:ea typeface="Arial Black"/>
                <a:cs typeface="Arial Black"/>
                <a:sym typeface="Arial Black"/>
              </a:rPr>
              <a:t>16</a:t>
            </a:fld>
            <a:endParaRPr sz="1800">
              <a:solidFill>
                <a:schemeClr val="lt1"/>
              </a:solidFill>
              <a:latin typeface="Arial Black"/>
              <a:ea typeface="Arial Black"/>
              <a:cs typeface="Arial Black"/>
              <a:sym typeface="Arial Black"/>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32" name="Google Shape;732;p45">
            <a:extLst>
              <a:ext uri="{C183D7F6-B498-43B3-948B-1728B52AA6E4}">
                <adec:decorative xmlns:adec="http://schemas.microsoft.com/office/drawing/2017/decorative" val="1"/>
              </a:ext>
            </a:extLst>
          </p:cNvPr>
          <p:cNvPicPr preferRelativeResize="0"/>
          <p:nvPr/>
        </p:nvPicPr>
        <p:blipFill rotWithShape="1">
          <a:blip r:embed="rId3">
            <a:alphaModFix/>
          </a:blip>
          <a:srcRect l="59871" t="21" r="2825" b="1251"/>
          <a:stretch>
            <a:fillRect/>
          </a:stretch>
        </p:blipFill>
        <p:spPr>
          <a:xfrm rot="5895948">
            <a:off x="6742793" y="1410246"/>
            <a:ext cx="6812393" cy="4114544"/>
          </a:xfrm>
          <a:prstGeom prst="rect">
            <a:avLst/>
          </a:prstGeom>
          <a:noFill/>
          <a:ln>
            <a:noFill/>
          </a:ln>
        </p:spPr>
      </p:pic>
      <p:sp>
        <p:nvSpPr>
          <p:cNvPr id="4" name="Vapaamuotoinen: Muoto 3">
            <a:extLst>
              <a:ext uri="{FF2B5EF4-FFF2-40B4-BE49-F238E27FC236}">
                <a16:creationId xmlns:a16="http://schemas.microsoft.com/office/drawing/2014/main" id="{A9091FF2-5BF5-279C-72CF-31560F92F264}"/>
              </a:ext>
              <a:ext uri="{C183D7F6-B498-43B3-948B-1728B52AA6E4}">
                <adec:decorative xmlns:adec="http://schemas.microsoft.com/office/drawing/2017/decorative" val="1"/>
              </a:ext>
            </a:extLst>
          </p:cNvPr>
          <p:cNvSpPr/>
          <p:nvPr/>
        </p:nvSpPr>
        <p:spPr>
          <a:xfrm>
            <a:off x="8241806" y="2778760"/>
            <a:ext cx="3954316" cy="4084759"/>
          </a:xfrm>
          <a:custGeom>
            <a:avLst/>
            <a:gdLst>
              <a:gd name="connsiteX0" fmla="*/ 1678877 w 3954316"/>
              <a:gd name="connsiteY0" fmla="*/ 1908 h 4084759"/>
              <a:gd name="connsiteX1" fmla="*/ 2996536 w 3954316"/>
              <a:gd name="connsiteY1" fmla="*/ 244975 h 4084759"/>
              <a:gd name="connsiteX2" fmla="*/ 3929615 w 3954316"/>
              <a:gd name="connsiteY2" fmla="*/ 1161822 h 4084759"/>
              <a:gd name="connsiteX3" fmla="*/ 3954316 w 3954316"/>
              <a:gd name="connsiteY3" fmla="*/ 1229336 h 4084759"/>
              <a:gd name="connsiteX4" fmla="*/ 3954316 w 3954316"/>
              <a:gd name="connsiteY4" fmla="*/ 3555585 h 4084759"/>
              <a:gd name="connsiteX5" fmla="*/ 3842399 w 3954316"/>
              <a:gd name="connsiteY5" fmla="*/ 3722008 h 4084759"/>
              <a:gd name="connsiteX6" fmla="*/ 3546396 w 3954316"/>
              <a:gd name="connsiteY6" fmla="*/ 4021851 h 4084759"/>
              <a:gd name="connsiteX7" fmla="*/ 3459689 w 3954316"/>
              <a:gd name="connsiteY7" fmla="*/ 4084759 h 4084759"/>
              <a:gd name="connsiteX8" fmla="*/ 868020 w 3954316"/>
              <a:gd name="connsiteY8" fmla="*/ 4084759 h 4084759"/>
              <a:gd name="connsiteX9" fmla="*/ 720191 w 3954316"/>
              <a:gd name="connsiteY9" fmla="*/ 3965150 h 4084759"/>
              <a:gd name="connsiteX10" fmla="*/ 108245 w 3954316"/>
              <a:gd name="connsiteY10" fmla="*/ 2961842 h 4084759"/>
              <a:gd name="connsiteX11" fmla="*/ 113041 w 3954316"/>
              <a:gd name="connsiteY11" fmla="*/ 1204947 h 4084759"/>
              <a:gd name="connsiteX12" fmla="*/ 955511 w 3954316"/>
              <a:gd name="connsiteY12" fmla="*/ 73882 h 4084759"/>
              <a:gd name="connsiteX13" fmla="*/ 1678877 w 3954316"/>
              <a:gd name="connsiteY13" fmla="*/ 1908 h 408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4316" h="4084759">
                <a:moveTo>
                  <a:pt x="1678877" y="1908"/>
                </a:moveTo>
                <a:cubicBezTo>
                  <a:pt x="2149441" y="16446"/>
                  <a:pt x="2679806" y="112712"/>
                  <a:pt x="2996536" y="244975"/>
                </a:cubicBezTo>
                <a:cubicBezTo>
                  <a:pt x="3439959" y="430142"/>
                  <a:pt x="3754449" y="750372"/>
                  <a:pt x="3929615" y="1161822"/>
                </a:cubicBezTo>
                <a:lnTo>
                  <a:pt x="3954316" y="1229336"/>
                </a:lnTo>
                <a:lnTo>
                  <a:pt x="3954316" y="3555585"/>
                </a:lnTo>
                <a:lnTo>
                  <a:pt x="3842399" y="3722008"/>
                </a:lnTo>
                <a:cubicBezTo>
                  <a:pt x="3757077" y="3832224"/>
                  <a:pt x="3656512" y="3932852"/>
                  <a:pt x="3546396" y="4021851"/>
                </a:cubicBezTo>
                <a:lnTo>
                  <a:pt x="3459689" y="4084759"/>
                </a:lnTo>
                <a:lnTo>
                  <a:pt x="868020" y="4084759"/>
                </a:lnTo>
                <a:lnTo>
                  <a:pt x="720191" y="3965150"/>
                </a:lnTo>
                <a:cubicBezTo>
                  <a:pt x="432407" y="3703131"/>
                  <a:pt x="223320" y="3334715"/>
                  <a:pt x="108245" y="2961842"/>
                </a:cubicBezTo>
                <a:cubicBezTo>
                  <a:pt x="-45189" y="2464676"/>
                  <a:pt x="-28170" y="1686273"/>
                  <a:pt x="113041" y="1204947"/>
                </a:cubicBezTo>
                <a:cubicBezTo>
                  <a:pt x="254251" y="723620"/>
                  <a:pt x="474928" y="233879"/>
                  <a:pt x="955511" y="73882"/>
                </a:cubicBezTo>
                <a:cubicBezTo>
                  <a:pt x="1135729" y="13884"/>
                  <a:pt x="1396539" y="-6816"/>
                  <a:pt x="1678877" y="1908"/>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Google Shape;820;p49">
            <a:extLst>
              <a:ext uri="{FF2B5EF4-FFF2-40B4-BE49-F238E27FC236}">
                <a16:creationId xmlns:a16="http://schemas.microsoft.com/office/drawing/2014/main" id="{5CB4B4A6-3DB2-917D-49A6-9426A4DEAE79}"/>
              </a:ext>
              <a:ext uri="{C183D7F6-B498-43B3-948B-1728B52AA6E4}">
                <adec:decorative xmlns:adec="http://schemas.microsoft.com/office/drawing/2017/decorative" val="1"/>
              </a:ext>
            </a:extLst>
          </p:cNvPr>
          <p:cNvSpPr/>
          <p:nvPr/>
        </p:nvSpPr>
        <p:spPr>
          <a:xfrm>
            <a:off x="421890" y="4395577"/>
            <a:ext cx="3041699" cy="1614805"/>
          </a:xfrm>
          <a:custGeom>
            <a:avLst/>
            <a:gdLst>
              <a:gd name="connsiteX0" fmla="*/ 152411 w 2027812"/>
              <a:gd name="connsiteY0" fmla="*/ 224467 h 1520622"/>
              <a:gd name="connsiteX1" fmla="*/ 741578 w 2027812"/>
              <a:gd name="connsiteY1" fmla="*/ 723 h 1520622"/>
              <a:gd name="connsiteX2" fmla="*/ 1591959 w 2027812"/>
              <a:gd name="connsiteY2" fmla="*/ 167275 h 1520622"/>
              <a:gd name="connsiteX3" fmla="*/ 1984593 w 2027812"/>
              <a:gd name="connsiteY3" fmla="*/ 539567 h 1520622"/>
              <a:gd name="connsiteX4" fmla="*/ 1952384 w 2027812"/>
              <a:gd name="connsiteY4" fmla="*/ 1138596 h 1520622"/>
              <a:gd name="connsiteX5" fmla="*/ 1403170 w 2027812"/>
              <a:gd name="connsiteY5" fmla="*/ 1442479 h 1520622"/>
              <a:gd name="connsiteX6" fmla="*/ 549934 w 2027812"/>
              <a:gd name="connsiteY6" fmla="*/ 1499781 h 1520622"/>
              <a:gd name="connsiteX7" fmla="*/ 24840 w 2027812"/>
              <a:gd name="connsiteY7" fmla="*/ 1142986 h 1520622"/>
              <a:gd name="connsiteX8" fmla="*/ 152411 w 2027812"/>
              <a:gd name="connsiteY8" fmla="*/ 224467 h 152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812" h="1520622" extrusionOk="0">
                <a:moveTo>
                  <a:pt x="152411" y="224467"/>
                </a:moveTo>
                <a:cubicBezTo>
                  <a:pt x="271867" y="34090"/>
                  <a:pt x="501653" y="10255"/>
                  <a:pt x="741578" y="723"/>
                </a:cubicBezTo>
                <a:cubicBezTo>
                  <a:pt x="981503" y="-8809"/>
                  <a:pt x="1384790" y="77468"/>
                  <a:pt x="1591959" y="167275"/>
                </a:cubicBezTo>
                <a:cubicBezTo>
                  <a:pt x="1799128" y="257082"/>
                  <a:pt x="1924522" y="377680"/>
                  <a:pt x="1984593" y="539567"/>
                </a:cubicBezTo>
                <a:cubicBezTo>
                  <a:pt x="2044664" y="701454"/>
                  <a:pt x="2049288" y="988111"/>
                  <a:pt x="1952384" y="1138596"/>
                </a:cubicBezTo>
                <a:cubicBezTo>
                  <a:pt x="1855480" y="1289081"/>
                  <a:pt x="1636912" y="1382282"/>
                  <a:pt x="1403170" y="1442479"/>
                </a:cubicBezTo>
                <a:cubicBezTo>
                  <a:pt x="1169428" y="1502676"/>
                  <a:pt x="816710" y="1549296"/>
                  <a:pt x="549934" y="1499781"/>
                </a:cubicBezTo>
                <a:cubicBezTo>
                  <a:pt x="283158" y="1450266"/>
                  <a:pt x="91094" y="1355538"/>
                  <a:pt x="24840" y="1142986"/>
                </a:cubicBezTo>
                <a:cubicBezTo>
                  <a:pt x="-41414" y="930434"/>
                  <a:pt x="32955" y="414844"/>
                  <a:pt x="152411" y="22446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 name="Ryhmä 21" descr="Sivun poikkileikkaava teema on tavoite">
            <a:extLst>
              <a:ext uri="{FF2B5EF4-FFF2-40B4-BE49-F238E27FC236}">
                <a16:creationId xmlns:a16="http://schemas.microsoft.com/office/drawing/2014/main" id="{3A9DA02B-B607-DFD1-A0E8-2345A46CD74E}"/>
              </a:ext>
            </a:extLst>
          </p:cNvPr>
          <p:cNvGrpSpPr/>
          <p:nvPr/>
        </p:nvGrpSpPr>
        <p:grpSpPr>
          <a:xfrm>
            <a:off x="9902638" y="290683"/>
            <a:ext cx="2072195" cy="451173"/>
            <a:chOff x="9982652" y="281923"/>
            <a:chExt cx="2072195" cy="451173"/>
          </a:xfrm>
        </p:grpSpPr>
        <p:sp>
          <p:nvSpPr>
            <p:cNvPr id="10" name="Suorakulmio: Pyöristetyt kulmat 22">
              <a:extLst>
                <a:ext uri="{FF2B5EF4-FFF2-40B4-BE49-F238E27FC236}">
                  <a16:creationId xmlns:a16="http://schemas.microsoft.com/office/drawing/2014/main" id="{6C4BCAFE-7F5B-E547-4406-FE6CFA7B0EA0}"/>
                </a:ext>
              </a:extLst>
            </p:cNvPr>
            <p:cNvSpPr/>
            <p:nvPr/>
          </p:nvSpPr>
          <p:spPr>
            <a:xfrm>
              <a:off x="9982652" y="281923"/>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1" name="Google Shape;734;p45">
              <a:extLst>
                <a:ext uri="{FF2B5EF4-FFF2-40B4-BE49-F238E27FC236}">
                  <a16:creationId xmlns:a16="http://schemas.microsoft.com/office/drawing/2014/main" id="{5B3BAF9C-CC3A-8845-DDD9-7C2E187F2067}"/>
                </a:ext>
              </a:extLst>
            </p:cNvPr>
            <p:cNvSpPr txBox="1"/>
            <p:nvPr/>
          </p:nvSpPr>
          <p:spPr>
            <a:xfrm>
              <a:off x="10618800" y="428167"/>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Tavoite</a:t>
              </a:r>
              <a:endParaRPr sz="1600" dirty="0">
                <a:solidFill>
                  <a:schemeClr val="lt1"/>
                </a:solidFill>
              </a:endParaRPr>
            </a:p>
          </p:txBody>
        </p:sp>
        <p:sp>
          <p:nvSpPr>
            <p:cNvPr id="13" name="Vapaamuotoinen: Muoto 24">
              <a:extLst>
                <a:ext uri="{FF2B5EF4-FFF2-40B4-BE49-F238E27FC236}">
                  <a16:creationId xmlns:a16="http://schemas.microsoft.com/office/drawing/2014/main" id="{51E8A93F-4519-CC5B-39FB-80F5A9ED6F35}"/>
                </a:ext>
              </a:extLst>
            </p:cNvPr>
            <p:cNvSpPr/>
            <p:nvPr/>
          </p:nvSpPr>
          <p:spPr>
            <a:xfrm>
              <a:off x="10222624" y="428980"/>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grpSp>
      <p:sp>
        <p:nvSpPr>
          <p:cNvPr id="728" name="Google Shape;728;p45"/>
          <p:cNvSpPr txBox="1">
            <a:spLocks noGrp="1"/>
          </p:cNvSpPr>
          <p:nvPr>
            <p:ph type="title" idx="4294967295"/>
          </p:nvPr>
        </p:nvSpPr>
        <p:spPr>
          <a:xfrm>
            <a:off x="457200" y="435150"/>
            <a:ext cx="93375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panose="020B0604020202020204" pitchFamily="34" charset="0"/>
                <a:sym typeface="Arial Black"/>
              </a:rPr>
              <a:t>Yhteistyötä vaativan ongelman tunnistaminen</a:t>
            </a:r>
          </a:p>
        </p:txBody>
      </p:sp>
      <p:sp>
        <p:nvSpPr>
          <p:cNvPr id="726" name="Google Shape;726;p45"/>
          <p:cNvSpPr txBox="1">
            <a:spLocks noGrp="1"/>
          </p:cNvSpPr>
          <p:nvPr>
            <p:ph type="body" idx="4294967295"/>
          </p:nvPr>
        </p:nvSpPr>
        <p:spPr>
          <a:xfrm>
            <a:off x="456025" y="1826904"/>
            <a:ext cx="3041700" cy="246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None/>
            </a:pPr>
            <a:r>
              <a:rPr lang="fi-FI" sz="1600" dirty="0"/>
              <a:t>Dataan pohjautuva yhteistyö alkaa usein sillä, että jollain toimijalla on tarve ratkaista konkreettinen ongelma, mutta sillä itsellään ei ole kaikkea tarvittavaa dataa. Sen täytyy siis kääntyä toisten organisaatioiden puoleen saadakseen tarvitsemansa. </a:t>
            </a:r>
            <a:endParaRPr sz="1600" dirty="0"/>
          </a:p>
        </p:txBody>
      </p:sp>
      <p:sp>
        <p:nvSpPr>
          <p:cNvPr id="729" name="Google Shape;729;p45"/>
          <p:cNvSpPr txBox="1"/>
          <p:nvPr/>
        </p:nvSpPr>
        <p:spPr>
          <a:xfrm>
            <a:off x="4118975" y="1826902"/>
            <a:ext cx="3574500" cy="4608000"/>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fi-FI" sz="1200">
                <a:solidFill>
                  <a:schemeClr val="dk1"/>
                </a:solidFill>
              </a:rPr>
              <a:t>Dataekosysteeminen yhteistyö alkaa harvoin ajatuksella dataekosysteemin perustamisesta. Käytännössä yleensä on olemassa jokin </a:t>
            </a:r>
            <a:r>
              <a:rPr lang="fi-FI" sz="1200" b="1">
                <a:solidFill>
                  <a:schemeClr val="dk1"/>
                </a:solidFill>
              </a:rPr>
              <a:t>asiakastarve </a:t>
            </a:r>
            <a:r>
              <a:rPr lang="fi-FI" sz="1200">
                <a:solidFill>
                  <a:schemeClr val="dk1"/>
                </a:solidFill>
              </a:rPr>
              <a:t>tai </a:t>
            </a:r>
            <a:r>
              <a:rPr lang="fi-FI" sz="1200" b="1">
                <a:solidFill>
                  <a:schemeClr val="dk1"/>
                </a:solidFill>
              </a:rPr>
              <a:t>kitka</a:t>
            </a:r>
            <a:r>
              <a:rPr lang="fi-FI" sz="1200">
                <a:solidFill>
                  <a:schemeClr val="dk1"/>
                </a:solidFill>
              </a:rPr>
              <a:t>, jonka organisaatio haluaa ratkaista tai </a:t>
            </a:r>
            <a:r>
              <a:rPr lang="fi-FI" sz="1200" b="1">
                <a:solidFill>
                  <a:schemeClr val="dk1"/>
                </a:solidFill>
              </a:rPr>
              <a:t>visio</a:t>
            </a:r>
            <a:r>
              <a:rPr lang="fi-FI" sz="1200">
                <a:solidFill>
                  <a:schemeClr val="dk1"/>
                </a:solidFill>
              </a:rPr>
              <a:t>, jonka se haluaa saavuttaa. Keskeistä on havainto, että ratkaisuun tarvitaan dataa, joka on jonkun muun toimijan omistuksessa. </a:t>
            </a:r>
          </a:p>
          <a:p>
            <a:pPr marL="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fi-FI" sz="1200">
                <a:solidFill>
                  <a:schemeClr val="dk1"/>
                </a:solidFill>
                <a:latin typeface="Arial"/>
                <a:ea typeface="Arial"/>
                <a:cs typeface="Arial"/>
                <a:sym typeface="Arial"/>
              </a:rPr>
              <a:t>Tällainen tilanne voi sa</a:t>
            </a:r>
            <a:r>
              <a:rPr lang="fi-FI" sz="1200">
                <a:solidFill>
                  <a:schemeClr val="dk1"/>
                </a:solidFill>
              </a:rPr>
              <a:t>ada lähtölaukauksen vaikkapa siitä, että </a:t>
            </a:r>
            <a:r>
              <a:rPr lang="fi-FI" sz="1200">
                <a:solidFill>
                  <a:schemeClr val="dk1"/>
                </a:solidFill>
                <a:latin typeface="Arial"/>
                <a:ea typeface="Arial"/>
                <a:cs typeface="Arial"/>
                <a:sym typeface="Arial"/>
              </a:rPr>
              <a:t>asiak</a:t>
            </a:r>
            <a:r>
              <a:rPr lang="fi-FI" sz="1200">
                <a:solidFill>
                  <a:schemeClr val="dk1"/>
                </a:solidFill>
              </a:rPr>
              <a:t>kaan palvelupolku kulkee useamman organisaation läpi (esim. työttömyys) tai organisaatio haluaa parantaa omaa toimintaansa (esim. ennakoivampi tilannekuva). Organisaatiolla saattaa myös olla tarve vaikuttaa johonkin suurempaan ilmiöön (esim. nuorten liikkumattomuus).</a:t>
            </a:r>
          </a:p>
          <a:p>
            <a:pPr marL="0" marR="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a:lnSpc>
                <a:spcPct val="114999"/>
              </a:lnSpc>
              <a:buSzPts val="1100"/>
            </a:pPr>
            <a:r>
              <a:rPr lang="fi-FI" sz="1200">
                <a:solidFill>
                  <a:schemeClr val="dk1"/>
                </a:solidFill>
              </a:rPr>
              <a:t>Lähtökohtaisesti</a:t>
            </a:r>
            <a:r>
              <a:rPr lang="fi-FI" sz="1200">
                <a:solidFill>
                  <a:schemeClr val="dk1"/>
                </a:solidFill>
                <a:latin typeface="Arial"/>
                <a:ea typeface="Arial"/>
                <a:cs typeface="Arial"/>
                <a:sym typeface="Arial"/>
              </a:rPr>
              <a:t> </a:t>
            </a:r>
            <a:r>
              <a:rPr lang="fi-FI" sz="1200">
                <a:solidFill>
                  <a:schemeClr val="dk1"/>
                </a:solidFill>
              </a:rPr>
              <a:t>on hyvä aloittaa datayhteistyö mahdollisimman pienellä osallistujajoukolla</a:t>
            </a:r>
            <a:r>
              <a:rPr lang="fi-FI" sz="1200">
                <a:solidFill>
                  <a:schemeClr val="dk1"/>
                </a:solidFill>
                <a:latin typeface="Arial"/>
                <a:ea typeface="Arial"/>
                <a:cs typeface="Arial"/>
                <a:sym typeface="Arial"/>
              </a:rPr>
              <a:t>.</a:t>
            </a:r>
            <a:r>
              <a:rPr lang="fi-FI" sz="1200">
                <a:solidFill>
                  <a:schemeClr val="dk1"/>
                </a:solidFill>
              </a:rPr>
              <a:t> Joskus voi olla tarpeen kutsua yhteistyöhön useampiakin toimijoita.</a:t>
            </a:r>
          </a:p>
        </p:txBody>
      </p:sp>
      <p:sp>
        <p:nvSpPr>
          <p:cNvPr id="3" name="Tekstiruutu 2">
            <a:extLst>
              <a:ext uri="{FF2B5EF4-FFF2-40B4-BE49-F238E27FC236}">
                <a16:creationId xmlns:a16="http://schemas.microsoft.com/office/drawing/2014/main" id="{DE8E160B-8B51-558B-444D-CA19EB5EB603}"/>
              </a:ext>
            </a:extLst>
          </p:cNvPr>
          <p:cNvSpPr txBox="1"/>
          <p:nvPr/>
        </p:nvSpPr>
        <p:spPr>
          <a:xfrm>
            <a:off x="8871953" y="3742850"/>
            <a:ext cx="2712987" cy="2031325"/>
          </a:xfrm>
          <a:prstGeom prst="rect">
            <a:avLst/>
          </a:prstGeom>
          <a:noFill/>
        </p:spPr>
        <p:txBody>
          <a:bodyPr wrap="square">
            <a:spAutoFit/>
          </a:bodyPr>
          <a:lstStyle/>
          <a:p>
            <a:r>
              <a:rPr lang="fi-FI" i="1"/>
              <a:t>Ensimmäinen askel on rajata ongelma riittävän selkeäksi. Tunnista tilanne, jossa päätöksenteko tai palvelun kehittäminen takkuaa. </a:t>
            </a:r>
          </a:p>
          <a:p>
            <a:endParaRPr lang="fi-FI" i="1"/>
          </a:p>
          <a:p>
            <a:r>
              <a:rPr lang="fi-FI" i="1"/>
              <a:t>Älä aloita ekosysteemistä – aloita ihmisistä ja heidän tarpeistaan.</a:t>
            </a:r>
          </a:p>
        </p:txBody>
      </p:sp>
      <p:sp>
        <p:nvSpPr>
          <p:cNvPr id="9" name="Google Shape;828;p49">
            <a:extLst>
              <a:ext uri="{FF2B5EF4-FFF2-40B4-BE49-F238E27FC236}">
                <a16:creationId xmlns:a16="http://schemas.microsoft.com/office/drawing/2014/main" id="{D9AE8D5B-F7A2-EBB1-64D4-F4932101C391}"/>
              </a:ext>
            </a:extLst>
          </p:cNvPr>
          <p:cNvSpPr txBox="1"/>
          <p:nvPr/>
        </p:nvSpPr>
        <p:spPr>
          <a:xfrm>
            <a:off x="717962" y="4656205"/>
            <a:ext cx="2517825"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dirty="0">
                <a:solidFill>
                  <a:schemeClr val="bg1"/>
                </a:solidFill>
              </a:rPr>
              <a:t>Vinkki:</a:t>
            </a:r>
            <a:br>
              <a:rPr lang="fi-FI" sz="1200" i="1" dirty="0">
                <a:solidFill>
                  <a:schemeClr val="bg1"/>
                </a:solidFill>
              </a:rPr>
            </a:br>
            <a:r>
              <a:rPr lang="fi-FI" sz="1200" i="1" dirty="0" err="1">
                <a:solidFill>
                  <a:schemeClr val="bg1"/>
                </a:solidFill>
                <a:hlinkClick r:id="rId4">
                  <a:extLst>
                    <a:ext uri="{A12FA001-AC4F-418D-AE19-62706E023703}">
                      <ahyp:hlinkClr xmlns:ahyp="http://schemas.microsoft.com/office/drawing/2018/hyperlinkcolor" val="tx"/>
                    </a:ext>
                  </a:extLst>
                </a:hlinkClick>
              </a:rPr>
              <a:t>Kokeilukiihdyttämön</a:t>
            </a:r>
            <a:r>
              <a:rPr lang="fi-FI" sz="1200" i="1" dirty="0">
                <a:solidFill>
                  <a:schemeClr val="bg1"/>
                </a:solidFill>
                <a:hlinkClick r:id="rId4">
                  <a:extLst>
                    <a:ext uri="{A12FA001-AC4F-418D-AE19-62706E023703}">
                      <ahyp:hlinkClr xmlns:ahyp="http://schemas.microsoft.com/office/drawing/2018/hyperlinkcolor" val="tx"/>
                    </a:ext>
                  </a:extLst>
                </a:hlinkClick>
              </a:rPr>
              <a:t> dataekosysteemikampanjasta</a:t>
            </a:r>
            <a:r>
              <a:rPr lang="fi-FI" sz="1200" i="1" dirty="0">
                <a:solidFill>
                  <a:schemeClr val="bg1"/>
                </a:solidFill>
              </a:rPr>
              <a:t> voit saada apua yhteisen käyttötapauksen edistämiseen.</a:t>
            </a: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4" name="Google Shape;744;p46">
            <a:extLst>
              <a:ext uri="{C183D7F6-B498-43B3-948B-1728B52AA6E4}">
                <adec:decorative xmlns:adec="http://schemas.microsoft.com/office/drawing/2017/decorative" val="1"/>
              </a:ext>
            </a:extLst>
          </p:cNvPr>
          <p:cNvPicPr preferRelativeResize="0"/>
          <p:nvPr/>
        </p:nvPicPr>
        <p:blipFill rotWithShape="1">
          <a:blip r:embed="rId3">
            <a:alphaModFix/>
          </a:blip>
          <a:srcRect l="8972" t="117" r="49379" b="-103"/>
          <a:stretch>
            <a:fillRect/>
          </a:stretch>
        </p:blipFill>
        <p:spPr>
          <a:xfrm rot="4254441">
            <a:off x="7536575" y="1260339"/>
            <a:ext cx="7154996" cy="3665333"/>
          </a:xfrm>
          <a:prstGeom prst="rect">
            <a:avLst/>
          </a:prstGeom>
          <a:noFill/>
          <a:ln>
            <a:noFill/>
          </a:ln>
        </p:spPr>
      </p:pic>
      <p:sp>
        <p:nvSpPr>
          <p:cNvPr id="13" name="Vapaamuotoinen: Muoto 12">
            <a:extLst>
              <a:ext uri="{FF2B5EF4-FFF2-40B4-BE49-F238E27FC236}">
                <a16:creationId xmlns:a16="http://schemas.microsoft.com/office/drawing/2014/main" id="{63AD3962-E1BD-966A-FAAF-BEB221DBE805}"/>
              </a:ext>
              <a:ext uri="{C183D7F6-B498-43B3-948B-1728B52AA6E4}">
                <adec:decorative xmlns:adec="http://schemas.microsoft.com/office/drawing/2017/decorative" val="1"/>
              </a:ext>
            </a:extLst>
          </p:cNvPr>
          <p:cNvSpPr/>
          <p:nvPr/>
        </p:nvSpPr>
        <p:spPr>
          <a:xfrm>
            <a:off x="9110541" y="0"/>
            <a:ext cx="2590158" cy="374610"/>
          </a:xfrm>
          <a:custGeom>
            <a:avLst/>
            <a:gdLst>
              <a:gd name="connsiteX0" fmla="*/ 0 w 2590158"/>
              <a:gd name="connsiteY0" fmla="*/ 0 h 374610"/>
              <a:gd name="connsiteX1" fmla="*/ 2590158 w 2590158"/>
              <a:gd name="connsiteY1" fmla="*/ 0 h 374610"/>
              <a:gd name="connsiteX2" fmla="*/ 2506035 w 2590158"/>
              <a:gd name="connsiteY2" fmla="*/ 61033 h 374610"/>
              <a:gd name="connsiteX3" fmla="*/ 1947884 w 2590158"/>
              <a:gd name="connsiteY3" fmla="*/ 314592 h 374610"/>
              <a:gd name="connsiteX4" fmla="*/ 164905 w 2590158"/>
              <a:gd name="connsiteY4" fmla="*/ 102592 h 374610"/>
              <a:gd name="connsiteX5" fmla="*/ 1835 w 2590158"/>
              <a:gd name="connsiteY5" fmla="*/ 1485 h 3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158" h="374610">
                <a:moveTo>
                  <a:pt x="0" y="0"/>
                </a:moveTo>
                <a:lnTo>
                  <a:pt x="2590158" y="0"/>
                </a:lnTo>
                <a:lnTo>
                  <a:pt x="2506035" y="61033"/>
                </a:lnTo>
                <a:cubicBezTo>
                  <a:pt x="2328669" y="176319"/>
                  <a:pt x="2136216" y="263137"/>
                  <a:pt x="1947884" y="314592"/>
                </a:cubicBezTo>
                <a:cubicBezTo>
                  <a:pt x="1445666" y="451804"/>
                  <a:pt x="616301" y="342273"/>
                  <a:pt x="164905" y="102592"/>
                </a:cubicBezTo>
                <a:cubicBezTo>
                  <a:pt x="108481" y="72632"/>
                  <a:pt x="54101" y="38772"/>
                  <a:pt x="1835" y="1485"/>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1" name="Google Shape;741;p46">
            <a:extLst>
              <a:ext uri="{C183D7F6-B498-43B3-948B-1728B52AA6E4}">
                <adec:decorative xmlns:adec="http://schemas.microsoft.com/office/drawing/2017/decorative" val="1"/>
              </a:ext>
            </a:extLst>
          </p:cNvPr>
          <p:cNvSpPr/>
          <p:nvPr/>
        </p:nvSpPr>
        <p:spPr>
          <a:xfrm rot="21224510">
            <a:off x="7580474" y="1530804"/>
            <a:ext cx="4165201" cy="4267326"/>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 name="Google Shape;763;p47">
            <a:extLst>
              <a:ext uri="{FF2B5EF4-FFF2-40B4-BE49-F238E27FC236}">
                <a16:creationId xmlns:a16="http://schemas.microsoft.com/office/drawing/2014/main" id="{A2B6DFCD-9DCA-2665-9627-9724D76B0DEC}"/>
              </a:ext>
              <a:ext uri="{C183D7F6-B498-43B3-948B-1728B52AA6E4}">
                <adec:decorative xmlns:adec="http://schemas.microsoft.com/office/drawing/2017/decorative" val="1"/>
              </a:ext>
            </a:extLst>
          </p:cNvPr>
          <p:cNvPicPr preferRelativeResize="0"/>
          <p:nvPr/>
        </p:nvPicPr>
        <p:blipFill rotWithShape="1">
          <a:blip r:embed="rId3">
            <a:alphaModFix/>
          </a:blip>
          <a:srcRect l="83953" t="1195" r="-942" b="80078"/>
          <a:stretch>
            <a:fillRect/>
          </a:stretch>
        </p:blipFill>
        <p:spPr>
          <a:xfrm rot="7339445" flipH="1" flipV="1">
            <a:off x="10723336" y="5504327"/>
            <a:ext cx="2306346" cy="631188"/>
          </a:xfrm>
          <a:prstGeom prst="rect">
            <a:avLst/>
          </a:prstGeom>
          <a:noFill/>
          <a:ln>
            <a:noFill/>
          </a:ln>
        </p:spPr>
      </p:pic>
      <p:sp>
        <p:nvSpPr>
          <p:cNvPr id="3" name="Google Shape;820;p49">
            <a:extLst>
              <a:ext uri="{FF2B5EF4-FFF2-40B4-BE49-F238E27FC236}">
                <a16:creationId xmlns:a16="http://schemas.microsoft.com/office/drawing/2014/main" id="{E886EAB3-6946-52EA-C2E4-E5C4C94AB53C}"/>
              </a:ext>
              <a:ext uri="{C183D7F6-B498-43B3-948B-1728B52AA6E4}">
                <adec:decorative xmlns:adec="http://schemas.microsoft.com/office/drawing/2017/decorative" val="1"/>
              </a:ext>
            </a:extLst>
          </p:cNvPr>
          <p:cNvSpPr/>
          <p:nvPr/>
        </p:nvSpPr>
        <p:spPr>
          <a:xfrm>
            <a:off x="421891" y="4395577"/>
            <a:ext cx="2863326" cy="1541035"/>
          </a:xfrm>
          <a:custGeom>
            <a:avLst/>
            <a:gdLst>
              <a:gd name="connsiteX0" fmla="*/ 152411 w 2027812"/>
              <a:gd name="connsiteY0" fmla="*/ 224467 h 1520622"/>
              <a:gd name="connsiteX1" fmla="*/ 741578 w 2027812"/>
              <a:gd name="connsiteY1" fmla="*/ 723 h 1520622"/>
              <a:gd name="connsiteX2" fmla="*/ 1591959 w 2027812"/>
              <a:gd name="connsiteY2" fmla="*/ 167275 h 1520622"/>
              <a:gd name="connsiteX3" fmla="*/ 1984593 w 2027812"/>
              <a:gd name="connsiteY3" fmla="*/ 539567 h 1520622"/>
              <a:gd name="connsiteX4" fmla="*/ 1952384 w 2027812"/>
              <a:gd name="connsiteY4" fmla="*/ 1138596 h 1520622"/>
              <a:gd name="connsiteX5" fmla="*/ 1403170 w 2027812"/>
              <a:gd name="connsiteY5" fmla="*/ 1442479 h 1520622"/>
              <a:gd name="connsiteX6" fmla="*/ 549934 w 2027812"/>
              <a:gd name="connsiteY6" fmla="*/ 1499781 h 1520622"/>
              <a:gd name="connsiteX7" fmla="*/ 24840 w 2027812"/>
              <a:gd name="connsiteY7" fmla="*/ 1142986 h 1520622"/>
              <a:gd name="connsiteX8" fmla="*/ 152411 w 2027812"/>
              <a:gd name="connsiteY8" fmla="*/ 224467 h 152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812" h="1520622" extrusionOk="0">
                <a:moveTo>
                  <a:pt x="152411" y="224467"/>
                </a:moveTo>
                <a:cubicBezTo>
                  <a:pt x="271867" y="34090"/>
                  <a:pt x="501653" y="10255"/>
                  <a:pt x="741578" y="723"/>
                </a:cubicBezTo>
                <a:cubicBezTo>
                  <a:pt x="981503" y="-8809"/>
                  <a:pt x="1384790" y="77468"/>
                  <a:pt x="1591959" y="167275"/>
                </a:cubicBezTo>
                <a:cubicBezTo>
                  <a:pt x="1799128" y="257082"/>
                  <a:pt x="1924522" y="377680"/>
                  <a:pt x="1984593" y="539567"/>
                </a:cubicBezTo>
                <a:cubicBezTo>
                  <a:pt x="2044664" y="701454"/>
                  <a:pt x="2049288" y="988111"/>
                  <a:pt x="1952384" y="1138596"/>
                </a:cubicBezTo>
                <a:cubicBezTo>
                  <a:pt x="1855480" y="1289081"/>
                  <a:pt x="1636912" y="1382282"/>
                  <a:pt x="1403170" y="1442479"/>
                </a:cubicBezTo>
                <a:cubicBezTo>
                  <a:pt x="1169428" y="1502676"/>
                  <a:pt x="816710" y="1549296"/>
                  <a:pt x="549934" y="1499781"/>
                </a:cubicBezTo>
                <a:cubicBezTo>
                  <a:pt x="283158" y="1450266"/>
                  <a:pt x="91094" y="1355538"/>
                  <a:pt x="24840" y="1142986"/>
                </a:cubicBezTo>
                <a:cubicBezTo>
                  <a:pt x="-41414" y="930434"/>
                  <a:pt x="32955" y="414844"/>
                  <a:pt x="152411" y="22446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 name="Ryhmä 17" descr="Sivun poikkileikkaava teema on käyttötapaus">
            <a:extLst>
              <a:ext uri="{FF2B5EF4-FFF2-40B4-BE49-F238E27FC236}">
                <a16:creationId xmlns:a16="http://schemas.microsoft.com/office/drawing/2014/main" id="{7A5B3513-8E5E-DD43-769C-21FF15D20CF1}"/>
              </a:ext>
            </a:extLst>
          </p:cNvPr>
          <p:cNvGrpSpPr/>
          <p:nvPr/>
        </p:nvGrpSpPr>
        <p:grpSpPr>
          <a:xfrm>
            <a:off x="9902638" y="284170"/>
            <a:ext cx="2072195" cy="451173"/>
            <a:chOff x="10035404" y="281923"/>
            <a:chExt cx="2072195" cy="451173"/>
          </a:xfrm>
        </p:grpSpPr>
        <p:sp>
          <p:nvSpPr>
            <p:cNvPr id="5" name="Suorakulmio: Pyöristetyt kulmat 18">
              <a:extLst>
                <a:ext uri="{FF2B5EF4-FFF2-40B4-BE49-F238E27FC236}">
                  <a16:creationId xmlns:a16="http://schemas.microsoft.com/office/drawing/2014/main" id="{C9A6A38D-00E0-7748-E460-D0AB4E10BE88}"/>
                </a:ext>
              </a:extLst>
            </p:cNvPr>
            <p:cNvSpPr/>
            <p:nvPr/>
          </p:nvSpPr>
          <p:spPr>
            <a:xfrm>
              <a:off x="10035404" y="281923"/>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9" name="Google Shape;734;p45">
              <a:extLst>
                <a:ext uri="{FF2B5EF4-FFF2-40B4-BE49-F238E27FC236}">
                  <a16:creationId xmlns:a16="http://schemas.microsoft.com/office/drawing/2014/main" id="{E9919118-7F98-895E-3DAB-1BF1B81F13CE}"/>
                </a:ext>
              </a:extLst>
            </p:cNvPr>
            <p:cNvSpPr txBox="1"/>
            <p:nvPr/>
          </p:nvSpPr>
          <p:spPr>
            <a:xfrm>
              <a:off x="10618799" y="428167"/>
              <a:ext cx="1488800"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Käyttötapaus</a:t>
              </a:r>
              <a:endParaRPr sz="1600" dirty="0">
                <a:solidFill>
                  <a:schemeClr val="lt1"/>
                </a:solidFill>
              </a:endParaRPr>
            </a:p>
          </p:txBody>
        </p:sp>
        <p:sp>
          <p:nvSpPr>
            <p:cNvPr id="10" name="Vapaamuotoinen: Muoto 20">
              <a:extLst>
                <a:ext uri="{FF2B5EF4-FFF2-40B4-BE49-F238E27FC236}">
                  <a16:creationId xmlns:a16="http://schemas.microsoft.com/office/drawing/2014/main" id="{E7CF5FCC-553B-C48A-56FC-568D084B60E9}"/>
                </a:ext>
              </a:extLst>
            </p:cNvPr>
            <p:cNvSpPr/>
            <p:nvPr/>
          </p:nvSpPr>
          <p:spPr>
            <a:xfrm>
              <a:off x="10227106" y="374801"/>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grpSp>
      <p:sp>
        <p:nvSpPr>
          <p:cNvPr id="746" name="Google Shape;746;p46"/>
          <p:cNvSpPr txBox="1">
            <a:spLocks noGrp="1"/>
          </p:cNvSpPr>
          <p:nvPr>
            <p:ph type="title" idx="4294967295"/>
          </p:nvPr>
        </p:nvSpPr>
        <p:spPr>
          <a:xfrm>
            <a:off x="457200" y="435150"/>
            <a:ext cx="9445438" cy="987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Yhteisen käyttötapauksen hahmottaminen</a:t>
            </a:r>
          </a:p>
        </p:txBody>
      </p:sp>
      <p:sp>
        <p:nvSpPr>
          <p:cNvPr id="745" name="Google Shape;745;p46"/>
          <p:cNvSpPr txBox="1">
            <a:spLocks noGrp="1"/>
          </p:cNvSpPr>
          <p:nvPr>
            <p:ph type="body" idx="4294967295"/>
          </p:nvPr>
        </p:nvSpPr>
        <p:spPr>
          <a:xfrm>
            <a:off x="456025" y="1835662"/>
            <a:ext cx="3041700" cy="246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600"/>
              <a:t>Kun yhteistyötä aletaan suunnitella, kannattaa valita yksi konkreettinen käyttötapaus, jonka puitteissa yhteistyötä harjoitellaan. Rajaus sujuvoittaa yhteistyötä, mutta auttaa myös hallitsemaan riskejä. </a:t>
            </a:r>
            <a:endParaRPr sz="1600"/>
          </a:p>
        </p:txBody>
      </p:sp>
      <p:sp>
        <p:nvSpPr>
          <p:cNvPr id="747" name="Google Shape;747;p46"/>
          <p:cNvSpPr txBox="1"/>
          <p:nvPr/>
        </p:nvSpPr>
        <p:spPr>
          <a:xfrm>
            <a:off x="4118975" y="1835662"/>
            <a:ext cx="3213900" cy="4262700"/>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fi-FI" sz="1200">
                <a:solidFill>
                  <a:schemeClr val="dk1"/>
                </a:solidFill>
              </a:rPr>
              <a:t>Yhteistyötä kannattaa alkaa hahmottaa yhden käyttötapauksen kautta. Valittu käyttötapaus määrittää sen, mitä dataa yhteistyössä tarvitaan ja millaisia resursseja sen läpivientiin tarvitaan. Hyvä nyrkkisääntö on, että käyttötapaus kannattaa pitää niin pienenä, että se voidaan toteuttaa muutaman kuukauden aikana olemassa olevilla ihmisillä, datalla ja järjestelmillä.</a:t>
            </a:r>
          </a:p>
          <a:p>
            <a:pPr marL="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a:lnSpc>
                <a:spcPct val="115000"/>
              </a:lnSpc>
              <a:buClr>
                <a:schemeClr val="dk1"/>
              </a:buClr>
              <a:buSzPts val="1100"/>
            </a:pPr>
            <a:r>
              <a:rPr lang="fi-FI" sz="1200">
                <a:solidFill>
                  <a:schemeClr val="dk1"/>
                </a:solidFill>
              </a:rPr>
              <a:t>Käyttötapauksen rajaus toimii myös tapana hallita monen organisaation yhteistyöhön liittyviä riskejä. Se mahdollistaa sen, että esimerkiksi lainsäädäntöön liittyviä tulkintoja voidaan tarkastella hallitusti ja teknisiä ratkaisuja voidaan kokeilla ilman merkittäviä investointeja. Lisäksi eri organisaatioiden välistä työnjakoa voidaan hahmotella ennen isompien sitoumusten tekemistä. Yhteen käyttötapaukseen keskittyminen auttaa tekijöitä myös sietämään toimintaan liittyvää epävarmuutta.</a:t>
            </a:r>
          </a:p>
        </p:txBody>
      </p:sp>
      <p:sp>
        <p:nvSpPr>
          <p:cNvPr id="748" name="Google Shape;748;p46"/>
          <p:cNvSpPr txBox="1"/>
          <p:nvPr/>
        </p:nvSpPr>
        <p:spPr>
          <a:xfrm>
            <a:off x="7995920" y="2181616"/>
            <a:ext cx="3429759" cy="2832900"/>
          </a:xfrm>
          <a:prstGeom prst="rect">
            <a:avLst/>
          </a:prstGeom>
          <a:noFill/>
          <a:ln>
            <a:noFill/>
          </a:ln>
        </p:spPr>
        <p:txBody>
          <a:bodyPr spcFirstLastPara="1" wrap="square" lIns="0" tIns="0" rIns="0" bIns="0" anchor="t" anchorCtr="0">
            <a:noAutofit/>
          </a:bodyPr>
          <a:lstStyle/>
          <a:p>
            <a:pPr marL="168275" marR="0" lvl="0" indent="191770" algn="l" rtl="0">
              <a:lnSpc>
                <a:spcPct val="115000"/>
              </a:lnSpc>
              <a:spcBef>
                <a:spcPts val="0"/>
              </a:spcBef>
              <a:spcAft>
                <a:spcPts val="0"/>
              </a:spcAft>
              <a:buClr>
                <a:schemeClr val="dk1"/>
              </a:buClr>
              <a:buSzPts val="950"/>
              <a:buFont typeface="Arial"/>
              <a:buNone/>
            </a:pPr>
            <a:r>
              <a:rPr lang="fi-FI" sz="1600" b="1" dirty="0">
                <a:solidFill>
                  <a:schemeClr val="dk1"/>
                </a:solidFill>
              </a:rPr>
              <a:t>Hyvä ekosysteeminen </a:t>
            </a:r>
          </a:p>
          <a:p>
            <a:pPr marL="168275" marR="0" lvl="0" indent="191770" algn="l" rtl="0">
              <a:lnSpc>
                <a:spcPct val="115000"/>
              </a:lnSpc>
              <a:spcBef>
                <a:spcPts val="0"/>
              </a:spcBef>
              <a:spcAft>
                <a:spcPts val="0"/>
              </a:spcAft>
              <a:buClr>
                <a:schemeClr val="dk1"/>
              </a:buClr>
              <a:buSzPts val="950"/>
              <a:buFont typeface="Arial"/>
              <a:buNone/>
            </a:pPr>
            <a:r>
              <a:rPr lang="fi-FI" sz="1600" b="1" dirty="0">
                <a:solidFill>
                  <a:schemeClr val="dk1"/>
                </a:solidFill>
              </a:rPr>
              <a:t>käyttötapaus</a:t>
            </a:r>
            <a:r>
              <a:rPr lang="fi-FI" sz="1600" b="1" dirty="0">
                <a:solidFill>
                  <a:schemeClr val="dk1"/>
                </a:solidFill>
                <a:latin typeface="Arial"/>
                <a:ea typeface="Arial"/>
                <a:cs typeface="Arial"/>
                <a:sym typeface="Arial"/>
              </a:rPr>
              <a:t>: </a:t>
            </a:r>
            <a:endParaRPr lang="fi-FI" sz="1600" dirty="0">
              <a:solidFill>
                <a:schemeClr val="dk1"/>
              </a:solidFill>
              <a:latin typeface="Arial"/>
              <a:ea typeface="Arial"/>
              <a:cs typeface="Arial"/>
            </a:endParaRPr>
          </a:p>
          <a:p>
            <a:pPr marL="360045" lvl="0" indent="-201295" algn="l" rtl="0">
              <a:lnSpc>
                <a:spcPct val="115000"/>
              </a:lnSpc>
              <a:spcBef>
                <a:spcPts val="1000"/>
              </a:spcBef>
              <a:spcAft>
                <a:spcPts val="0"/>
              </a:spcAft>
              <a:buClr>
                <a:schemeClr val="dk1"/>
              </a:buClr>
              <a:buSzPts val="1100"/>
              <a:buFont typeface="Arial" panose="020B0604020202020204" pitchFamily="34" charset="0"/>
              <a:buChar char="•"/>
            </a:pPr>
            <a:r>
              <a:rPr lang="fi-FI" sz="1200" dirty="0">
                <a:solidFill>
                  <a:schemeClr val="dk1"/>
                </a:solidFill>
              </a:rPr>
              <a:t>Taustalla on todellinen ongelma, jonka ratkaiseminen vaatii usean toimijan dataa tai osaamista.</a:t>
            </a:r>
          </a:p>
          <a:p>
            <a:pPr marL="360045" lvl="0" indent="-201295" algn="l" rtl="0">
              <a:lnSpc>
                <a:spcPct val="115000"/>
              </a:lnSpc>
              <a:spcBef>
                <a:spcPts val="1000"/>
              </a:spcBef>
              <a:spcAft>
                <a:spcPts val="0"/>
              </a:spcAft>
              <a:buClr>
                <a:schemeClr val="dk1"/>
              </a:buClr>
              <a:buSzPts val="1100"/>
              <a:buFont typeface="Arial" panose="020B0604020202020204" pitchFamily="34" charset="0"/>
              <a:buChar char="•"/>
            </a:pPr>
            <a:r>
              <a:rPr lang="fi-FI" sz="1200" dirty="0">
                <a:solidFill>
                  <a:schemeClr val="dk1"/>
                </a:solidFill>
              </a:rPr>
              <a:t>Ongelman ratkaiseminen on kaupungin strategisten tavoitteiden kannalta tärkeää.</a:t>
            </a:r>
          </a:p>
          <a:p>
            <a:pPr marL="360045" lvl="0" indent="-201295" algn="l" rtl="0">
              <a:lnSpc>
                <a:spcPct val="115000"/>
              </a:lnSpc>
              <a:spcBef>
                <a:spcPts val="1000"/>
              </a:spcBef>
              <a:spcAft>
                <a:spcPts val="0"/>
              </a:spcAft>
              <a:buClr>
                <a:schemeClr val="dk1"/>
              </a:buClr>
              <a:buSzPts val="1100"/>
              <a:buFont typeface="Arial" panose="020B0604020202020204" pitchFamily="34" charset="0"/>
              <a:buChar char="•"/>
            </a:pPr>
            <a:r>
              <a:rPr lang="fi-FI" sz="1200" dirty="0">
                <a:solidFill>
                  <a:schemeClr val="dk1"/>
                </a:solidFill>
              </a:rPr>
              <a:t>Data on jo olemassa tai sen kerääminen on realistisesti toteutettavissa.</a:t>
            </a:r>
          </a:p>
          <a:p>
            <a:pPr marL="360045" lvl="0" indent="-201295" algn="l" rtl="0">
              <a:lnSpc>
                <a:spcPct val="115000"/>
              </a:lnSpc>
              <a:spcBef>
                <a:spcPts val="1000"/>
              </a:spcBef>
              <a:spcAft>
                <a:spcPts val="0"/>
              </a:spcAft>
              <a:buClr>
                <a:schemeClr val="dk1"/>
              </a:buClr>
              <a:buSzPts val="1100"/>
              <a:buFont typeface="Arial" panose="020B0604020202020204" pitchFamily="34" charset="0"/>
              <a:buChar char="•"/>
            </a:pPr>
            <a:r>
              <a:rPr lang="fi-FI" sz="1200" dirty="0">
                <a:solidFill>
                  <a:schemeClr val="dk1"/>
                </a:solidFill>
              </a:rPr>
              <a:t>Toimijoilla on motivaatio ja valmius osallistua kokeiluun.</a:t>
            </a:r>
            <a:endParaRPr lang="fi-FI" sz="1200" dirty="0">
              <a:solidFill>
                <a:schemeClr val="dk1"/>
              </a:solidFill>
              <a:latin typeface="Arial"/>
              <a:ea typeface="Arial"/>
              <a:cs typeface="Arial"/>
            </a:endParaRPr>
          </a:p>
        </p:txBody>
      </p:sp>
      <p:sp>
        <p:nvSpPr>
          <p:cNvPr id="4" name="Google Shape;828;p49">
            <a:extLst>
              <a:ext uri="{FF2B5EF4-FFF2-40B4-BE49-F238E27FC236}">
                <a16:creationId xmlns:a16="http://schemas.microsoft.com/office/drawing/2014/main" id="{160F1931-7FF3-E134-D5C2-1527665D2D35}"/>
              </a:ext>
            </a:extLst>
          </p:cNvPr>
          <p:cNvSpPr txBox="1"/>
          <p:nvPr/>
        </p:nvSpPr>
        <p:spPr>
          <a:xfrm>
            <a:off x="717962" y="4681395"/>
            <a:ext cx="251782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Vinkki:</a:t>
            </a:r>
            <a:br>
              <a:rPr lang="fi-FI" sz="1200" i="1"/>
            </a:br>
            <a:r>
              <a:rPr lang="fi-FI" sz="1200" i="1">
                <a:solidFill>
                  <a:schemeClr val="bg1"/>
                </a:solidFill>
                <a:hlinkClick r:id="rId4">
                  <a:extLst>
                    <a:ext uri="{A12FA001-AC4F-418D-AE19-62706E023703}">
                      <ahyp:hlinkClr xmlns:ahyp="http://schemas.microsoft.com/office/drawing/2018/hyperlinkcolor" val="tx"/>
                    </a:ext>
                  </a:extLst>
                </a:hlinkClick>
              </a:rPr>
              <a:t>Hyödynnä Sitran Kilpailukykyä datasta -työkalupakin kanvaasia käyttötapauksen kuvaamiseen</a:t>
            </a:r>
            <a:endParaRPr lang="fi-FI" sz="1200" i="1">
              <a:solidFill>
                <a:schemeClr val="bg1"/>
              </a:solidFill>
            </a:endParaRPr>
          </a:p>
        </p:txBody>
      </p:sp>
      <p:sp>
        <p:nvSpPr>
          <p:cNvPr id="743" name="Google Shape;743;p46"/>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18</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763" name="Google Shape;763;p47">
            <a:extLst>
              <a:ext uri="{C183D7F6-B498-43B3-948B-1728B52AA6E4}">
                <adec:decorative xmlns:adec="http://schemas.microsoft.com/office/drawing/2017/decorative" val="1"/>
              </a:ext>
            </a:extLst>
          </p:cNvPr>
          <p:cNvPicPr preferRelativeResize="0"/>
          <p:nvPr/>
        </p:nvPicPr>
        <p:blipFill rotWithShape="1">
          <a:blip r:embed="rId3">
            <a:alphaModFix/>
          </a:blip>
          <a:srcRect l="35893" t="-17742" r="14736" b="-10535"/>
          <a:stretch>
            <a:fillRect/>
          </a:stretch>
        </p:blipFill>
        <p:spPr>
          <a:xfrm rot="7339445" flipH="1" flipV="1">
            <a:off x="7232671" y="1102006"/>
            <a:ext cx="6702442" cy="4323673"/>
          </a:xfrm>
          <a:prstGeom prst="rect">
            <a:avLst/>
          </a:prstGeom>
          <a:noFill/>
          <a:ln>
            <a:noFill/>
          </a:ln>
        </p:spPr>
      </p:pic>
      <p:sp>
        <p:nvSpPr>
          <p:cNvPr id="758" name="Google Shape;758;p47">
            <a:extLst>
              <a:ext uri="{C183D7F6-B498-43B3-948B-1728B52AA6E4}">
                <adec:decorative xmlns:adec="http://schemas.microsoft.com/office/drawing/2017/decorative" val="1"/>
              </a:ext>
            </a:extLst>
          </p:cNvPr>
          <p:cNvSpPr/>
          <p:nvPr/>
        </p:nvSpPr>
        <p:spPr>
          <a:xfrm rot="21058949">
            <a:off x="7348751" y="1850705"/>
            <a:ext cx="4223502" cy="4337401"/>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 name="Google Shape;744;p46">
            <a:extLst>
              <a:ext uri="{FF2B5EF4-FFF2-40B4-BE49-F238E27FC236}">
                <a16:creationId xmlns:a16="http://schemas.microsoft.com/office/drawing/2014/main" id="{B5410F39-0752-F14D-A687-A1E867ACED2E}"/>
              </a:ext>
              <a:ext uri="{C183D7F6-B498-43B3-948B-1728B52AA6E4}">
                <adec:decorative xmlns:adec="http://schemas.microsoft.com/office/drawing/2017/decorative" val="1"/>
              </a:ext>
            </a:extLst>
          </p:cNvPr>
          <p:cNvPicPr preferRelativeResize="0"/>
          <p:nvPr/>
        </p:nvPicPr>
        <p:blipFill rotWithShape="1">
          <a:blip r:embed="rId3">
            <a:alphaModFix/>
          </a:blip>
          <a:srcRect l="48820" t="65241" r="35389" b="-103"/>
          <a:stretch>
            <a:fillRect/>
          </a:stretch>
        </p:blipFill>
        <p:spPr>
          <a:xfrm rot="4254441">
            <a:off x="10147620" y="390196"/>
            <a:ext cx="2712765" cy="1277970"/>
          </a:xfrm>
          <a:prstGeom prst="rect">
            <a:avLst/>
          </a:prstGeom>
          <a:noFill/>
          <a:ln>
            <a:noFill/>
          </a:ln>
        </p:spPr>
      </p:pic>
      <p:grpSp>
        <p:nvGrpSpPr>
          <p:cNvPr id="5" name="Ryhmä 4">
            <a:extLst>
              <a:ext uri="{FF2B5EF4-FFF2-40B4-BE49-F238E27FC236}">
                <a16:creationId xmlns:a16="http://schemas.microsoft.com/office/drawing/2014/main" id="{B0707652-DC72-ADB7-5E8C-52EDEE57282B}"/>
              </a:ext>
              <a:ext uri="{C183D7F6-B498-43B3-948B-1728B52AA6E4}">
                <adec:decorative xmlns:adec="http://schemas.microsoft.com/office/drawing/2017/decorative" val="1"/>
              </a:ext>
            </a:extLst>
          </p:cNvPr>
          <p:cNvGrpSpPr/>
          <p:nvPr/>
        </p:nvGrpSpPr>
        <p:grpSpPr>
          <a:xfrm>
            <a:off x="7855967" y="3114092"/>
            <a:ext cx="227045" cy="1965701"/>
            <a:chOff x="7855967" y="3114092"/>
            <a:chExt cx="227045" cy="1965701"/>
          </a:xfrm>
        </p:grpSpPr>
        <p:grpSp>
          <p:nvGrpSpPr>
            <p:cNvPr id="765" name="Google Shape;765;p47"/>
            <p:cNvGrpSpPr/>
            <p:nvPr/>
          </p:nvGrpSpPr>
          <p:grpSpPr>
            <a:xfrm>
              <a:off x="7867050" y="3114092"/>
              <a:ext cx="215962" cy="162544"/>
              <a:chOff x="-52209" y="1504880"/>
              <a:chExt cx="623088" cy="468968"/>
            </a:xfrm>
          </p:grpSpPr>
          <p:sp>
            <p:nvSpPr>
              <p:cNvPr id="766" name="Google Shape;766;p47"/>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7" name="Google Shape;767;p47"/>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8" name="Google Shape;768;p47"/>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769" name="Google Shape;769;p47"/>
            <p:cNvGrpSpPr/>
            <p:nvPr/>
          </p:nvGrpSpPr>
          <p:grpSpPr>
            <a:xfrm>
              <a:off x="7860399" y="3658627"/>
              <a:ext cx="215962" cy="162544"/>
              <a:chOff x="-52209" y="1504880"/>
              <a:chExt cx="623088" cy="468968"/>
            </a:xfrm>
          </p:grpSpPr>
          <p:sp>
            <p:nvSpPr>
              <p:cNvPr id="770" name="Google Shape;770;p47"/>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1" name="Google Shape;771;p47"/>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2" name="Google Shape;772;p47"/>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773" name="Google Shape;773;p47"/>
            <p:cNvGrpSpPr/>
            <p:nvPr/>
          </p:nvGrpSpPr>
          <p:grpSpPr>
            <a:xfrm>
              <a:off x="7855967" y="4391081"/>
              <a:ext cx="215962" cy="162544"/>
              <a:chOff x="-52209" y="1504880"/>
              <a:chExt cx="623088" cy="468968"/>
            </a:xfrm>
          </p:grpSpPr>
          <p:sp>
            <p:nvSpPr>
              <p:cNvPr id="774" name="Google Shape;774;p47"/>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5" name="Google Shape;775;p47"/>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6" name="Google Shape;776;p47"/>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777" name="Google Shape;777;p47"/>
            <p:cNvGrpSpPr/>
            <p:nvPr/>
          </p:nvGrpSpPr>
          <p:grpSpPr>
            <a:xfrm>
              <a:off x="7866458" y="4917249"/>
              <a:ext cx="215962" cy="162544"/>
              <a:chOff x="-52209" y="1504880"/>
              <a:chExt cx="623088" cy="468968"/>
            </a:xfrm>
          </p:grpSpPr>
          <p:sp>
            <p:nvSpPr>
              <p:cNvPr id="778" name="Google Shape;778;p47"/>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9" name="Google Shape;779;p47"/>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0" name="Google Shape;780;p47"/>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4" name="Ryhmä 13" descr="Sivun poikkileikkaava teema on Yhteistyö">
            <a:extLst>
              <a:ext uri="{FF2B5EF4-FFF2-40B4-BE49-F238E27FC236}">
                <a16:creationId xmlns:a16="http://schemas.microsoft.com/office/drawing/2014/main" id="{82DC7BE6-77B2-38C1-C9BC-9D9D6872E5B0}"/>
              </a:ext>
            </a:extLst>
          </p:cNvPr>
          <p:cNvGrpSpPr/>
          <p:nvPr/>
        </p:nvGrpSpPr>
        <p:grpSpPr>
          <a:xfrm>
            <a:off x="10035405" y="281923"/>
            <a:ext cx="1945024" cy="451173"/>
            <a:chOff x="10035405" y="281923"/>
            <a:chExt cx="1945024" cy="451173"/>
          </a:xfrm>
        </p:grpSpPr>
        <p:sp>
          <p:nvSpPr>
            <p:cNvPr id="2" name="Suorakulmio: Pyöristetyt kulmat 1">
              <a:extLst>
                <a:ext uri="{FF2B5EF4-FFF2-40B4-BE49-F238E27FC236}">
                  <a16:creationId xmlns:a16="http://schemas.microsoft.com/office/drawing/2014/main" id="{17AA67CD-8817-8B23-83B4-A40A63A86F5B}"/>
                </a:ext>
              </a:extLst>
            </p:cNvPr>
            <p:cNvSpPr/>
            <p:nvPr/>
          </p:nvSpPr>
          <p:spPr>
            <a:xfrm>
              <a:off x="10035405" y="281923"/>
              <a:ext cx="194502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 name="Google Shape;734;p45">
              <a:extLst>
                <a:ext uri="{FF2B5EF4-FFF2-40B4-BE49-F238E27FC236}">
                  <a16:creationId xmlns:a16="http://schemas.microsoft.com/office/drawing/2014/main" id="{DC17FC3B-7EDB-2EF4-8DD8-15D6F772AE64}"/>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Yhteistyö</a:t>
              </a:r>
              <a:endParaRPr sz="1600" dirty="0">
                <a:solidFill>
                  <a:schemeClr val="lt1"/>
                </a:solidFill>
              </a:endParaRPr>
            </a:p>
          </p:txBody>
        </p:sp>
        <p:pic>
          <p:nvPicPr>
            <p:cNvPr id="11" name="Kuva 10">
              <a:extLst>
                <a:ext uri="{FF2B5EF4-FFF2-40B4-BE49-F238E27FC236}">
                  <a16:creationId xmlns:a16="http://schemas.microsoft.com/office/drawing/2014/main" id="{E097B890-10D2-95EE-D2DB-327104C45D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9040" y="407471"/>
              <a:ext cx="242949" cy="200076"/>
            </a:xfrm>
            <a:prstGeom prst="rect">
              <a:avLst/>
            </a:prstGeom>
          </p:spPr>
        </p:pic>
      </p:grpSp>
      <p:sp>
        <p:nvSpPr>
          <p:cNvPr id="760" name="Google Shape;760;p47"/>
          <p:cNvSpPr txBox="1">
            <a:spLocks noGrp="1"/>
          </p:cNvSpPr>
          <p:nvPr>
            <p:ph type="title" idx="4294967295"/>
          </p:nvPr>
        </p:nvSpPr>
        <p:spPr>
          <a:xfrm>
            <a:off x="457200" y="435150"/>
            <a:ext cx="8674100" cy="9138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Yhteistyön edellytykset: luottamus ja autonomia</a:t>
            </a:r>
          </a:p>
        </p:txBody>
      </p:sp>
      <p:sp>
        <p:nvSpPr>
          <p:cNvPr id="759" name="Google Shape;759;p47"/>
          <p:cNvSpPr txBox="1">
            <a:spLocks noGrp="1"/>
          </p:cNvSpPr>
          <p:nvPr>
            <p:ph type="body" idx="4294967295"/>
          </p:nvPr>
        </p:nvSpPr>
        <p:spPr>
          <a:xfrm>
            <a:off x="456025" y="1844422"/>
            <a:ext cx="3041700" cy="290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600" dirty="0"/>
              <a:t>Kun eri organisaatioiden asiantuntijat tekevät yhteistyötä, voi syntyä aivan uudenlaista arvoa. Samalla nousee esiin jännitteitä, joita yksittäisen organisaation sisällä ei kohdata.</a:t>
            </a:r>
            <a:endParaRPr sz="1600" dirty="0"/>
          </a:p>
          <a:p>
            <a:pPr marL="0" lvl="0" indent="0" algn="l" rtl="0">
              <a:spcBef>
                <a:spcPts val="0"/>
              </a:spcBef>
              <a:spcAft>
                <a:spcPts val="0"/>
              </a:spcAft>
              <a:buClr>
                <a:schemeClr val="dk1"/>
              </a:buClr>
              <a:buSzPts val="1600"/>
              <a:buNone/>
            </a:pPr>
            <a:r>
              <a:rPr lang="fi-FI" sz="1600" dirty="0"/>
              <a:t>Toimintatavat, päätöksenteon rytmit ja odotukset etenemisestä voivat poiketa paljonkin. </a:t>
            </a:r>
            <a:endParaRPr sz="1600" dirty="0"/>
          </a:p>
        </p:txBody>
      </p:sp>
      <p:sp>
        <p:nvSpPr>
          <p:cNvPr id="761" name="Google Shape;761;p47"/>
          <p:cNvSpPr txBox="1"/>
          <p:nvPr/>
        </p:nvSpPr>
        <p:spPr>
          <a:xfrm>
            <a:off x="4118975" y="1844419"/>
            <a:ext cx="3041700" cy="4607700"/>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fi-FI" sz="1200">
                <a:solidFill>
                  <a:schemeClr val="dk1"/>
                </a:solidFill>
              </a:rPr>
              <a:t>Yhteistyön mahdollisuuksia tunnustellessa on hyvä ottaa huomioon, että kyseessä on opettavainen, mutta ei helppo harjoitus.</a:t>
            </a:r>
          </a:p>
          <a:p>
            <a:pPr>
              <a:lnSpc>
                <a:spcPct val="115000"/>
              </a:lnSpc>
              <a:buClr>
                <a:schemeClr val="dk1"/>
              </a:buClr>
              <a:buSzPts val="1100"/>
            </a:pPr>
            <a:endParaRPr lang="fi-FI" sz="1200">
              <a:solidFill>
                <a:schemeClr val="dk1"/>
              </a:solidFill>
            </a:endParaRPr>
          </a:p>
          <a:p>
            <a:pPr>
              <a:lnSpc>
                <a:spcPct val="114999"/>
              </a:lnSpc>
              <a:buSzPts val="1100"/>
            </a:pPr>
            <a:r>
              <a:rPr lang="fi-FI" sz="1200">
                <a:solidFill>
                  <a:schemeClr val="dk1"/>
                </a:solidFill>
              </a:rPr>
              <a:t>Ensinnäkin on tavallista, että ratkaisu tuottaa enemmän hyötyä yhdelle toimijalle kuin toiselle, mikä voi synnyttää yhteistyöhön epäsymmetriaa. Toisekseen moni yhteistyöhön liittyvä asia on hyväksytettävä jokaisessa organisaatiossa, usein vieläpä johtotasolla. Tämä tyypillisesti hidastaa toimintaa. </a:t>
            </a:r>
          </a:p>
          <a:p>
            <a:pPr marL="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a:lnSpc>
                <a:spcPct val="115000"/>
              </a:lnSpc>
              <a:buClr>
                <a:schemeClr val="dk1"/>
              </a:buClr>
              <a:buSzPts val="1100"/>
            </a:pPr>
            <a:r>
              <a:rPr lang="fi-FI" sz="1200">
                <a:solidFill>
                  <a:schemeClr val="dk1"/>
                </a:solidFill>
              </a:rPr>
              <a:t>Yhteistyöhön liittyvä vaikeus ja ennustamattomuus kannattaa hyväksyä ja luoda toiminnalle tämän tyyppiseen tekemiseen sopivat rakenteet. Ihanteellista olisi, jos organisaatiot pystyisivät lähtemään siitä, että ratkaisun kehittäjille annetaan mahdollisimman suuri autonomia tehdä sellaisia ratkaisuja, jotka he kokevat parhaaksi tavoitteen saavuttamiseksi.</a:t>
            </a:r>
            <a:endParaRPr lang="en-US" sz="1200">
              <a:solidFill>
                <a:schemeClr val="dk1"/>
              </a:solidFill>
            </a:endParaRPr>
          </a:p>
        </p:txBody>
      </p:sp>
      <p:sp>
        <p:nvSpPr>
          <p:cNvPr id="762" name="Google Shape;762;p47"/>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19</a:t>
            </a:fld>
            <a:endParaRPr sz="1800">
              <a:solidFill>
                <a:schemeClr val="dk1"/>
              </a:solidFill>
              <a:latin typeface="Arial Black"/>
              <a:ea typeface="Arial Black"/>
              <a:cs typeface="Arial Black"/>
              <a:sym typeface="Arial Black"/>
            </a:endParaRPr>
          </a:p>
        </p:txBody>
      </p:sp>
      <p:sp>
        <p:nvSpPr>
          <p:cNvPr id="764" name="Google Shape;764;p47"/>
          <p:cNvSpPr txBox="1"/>
          <p:nvPr/>
        </p:nvSpPr>
        <p:spPr>
          <a:xfrm>
            <a:off x="8004796" y="2473458"/>
            <a:ext cx="2982332" cy="2832900"/>
          </a:xfrm>
          <a:prstGeom prst="rect">
            <a:avLst/>
          </a:prstGeom>
          <a:noFill/>
          <a:ln>
            <a:noFill/>
          </a:ln>
        </p:spPr>
        <p:txBody>
          <a:bodyPr spcFirstLastPara="1" wrap="square" lIns="0" tIns="0" rIns="0" bIns="0" anchor="t" anchorCtr="0">
            <a:noAutofit/>
          </a:bodyPr>
          <a:lstStyle/>
          <a:p>
            <a:pPr marL="168275" marR="0" lvl="0" indent="0" algn="l" rtl="0">
              <a:lnSpc>
                <a:spcPct val="115000"/>
              </a:lnSpc>
              <a:spcBef>
                <a:spcPts val="0"/>
              </a:spcBef>
              <a:spcAft>
                <a:spcPts val="0"/>
              </a:spcAft>
              <a:buClr>
                <a:schemeClr val="dk1"/>
              </a:buClr>
              <a:buSzPts val="950"/>
              <a:buFont typeface="Arial"/>
              <a:buNone/>
            </a:pPr>
            <a:r>
              <a:rPr lang="fi-FI" sz="1600" b="1">
                <a:solidFill>
                  <a:schemeClr val="dk1"/>
                </a:solidFill>
              </a:rPr>
              <a:t>Sopikaa nämä asiat ennen yhteistyön alkua</a:t>
            </a:r>
            <a:r>
              <a:rPr lang="fi-FI" sz="1600" b="1">
                <a:solidFill>
                  <a:schemeClr val="dk1"/>
                </a:solidFill>
                <a:latin typeface="Arial"/>
                <a:ea typeface="Arial"/>
                <a:cs typeface="Arial"/>
                <a:sym typeface="Arial"/>
              </a:rPr>
              <a:t>: </a:t>
            </a:r>
            <a:endParaRPr lang="fi-FI" sz="1600" b="1">
              <a:solidFill>
                <a:schemeClr val="dk1"/>
              </a:solidFill>
              <a:latin typeface="Arial"/>
              <a:ea typeface="Arial"/>
              <a:cs typeface="Arial"/>
            </a:endParaRPr>
          </a:p>
          <a:p>
            <a:pPr marL="177800" lvl="0" indent="-177800" algn="l" rtl="0">
              <a:lnSpc>
                <a:spcPct val="115000"/>
              </a:lnSpc>
              <a:spcBef>
                <a:spcPts val="800"/>
              </a:spcBef>
              <a:spcAft>
                <a:spcPts val="0"/>
              </a:spcAft>
              <a:buClr>
                <a:schemeClr val="dk1"/>
              </a:buClr>
              <a:buSzPts val="1100"/>
              <a:buFont typeface="Arial" panose="020B0604020202020204" pitchFamily="34" charset="0"/>
              <a:buChar char="•"/>
            </a:pPr>
            <a:r>
              <a:rPr lang="fi-FI" sz="1200">
                <a:solidFill>
                  <a:schemeClr val="dk1"/>
                </a:solidFill>
              </a:rPr>
              <a:t>Miksi yhteistyötä tehdään, kenelle syntyy hyötyä ja miten se jakautuu?</a:t>
            </a:r>
          </a:p>
          <a:p>
            <a:pPr marL="177800" lvl="0" indent="-177800" algn="l" rtl="0">
              <a:lnSpc>
                <a:spcPct val="115000"/>
              </a:lnSpc>
              <a:spcBef>
                <a:spcPts val="800"/>
              </a:spcBef>
              <a:spcAft>
                <a:spcPts val="0"/>
              </a:spcAft>
              <a:buClr>
                <a:schemeClr val="dk1"/>
              </a:buClr>
              <a:buSzPts val="1100"/>
              <a:buFont typeface="Arial" panose="020B0604020202020204" pitchFamily="34" charset="0"/>
              <a:buChar char="•"/>
            </a:pPr>
            <a:r>
              <a:rPr lang="fi-FI" sz="1200">
                <a:solidFill>
                  <a:schemeClr val="dk1"/>
                </a:solidFill>
              </a:rPr>
              <a:t>Kuka koordinoi yhteistyötä, mitä kultakin toimijalta odotetaan ja kuka omistaa tuotokset?</a:t>
            </a:r>
          </a:p>
          <a:p>
            <a:pPr marL="177800" lvl="0" indent="-177800" algn="l" rtl="0">
              <a:lnSpc>
                <a:spcPct val="115000"/>
              </a:lnSpc>
              <a:spcBef>
                <a:spcPts val="800"/>
              </a:spcBef>
              <a:spcAft>
                <a:spcPts val="0"/>
              </a:spcAft>
              <a:buClr>
                <a:schemeClr val="dk1"/>
              </a:buClr>
              <a:buSzPts val="1100"/>
              <a:buFont typeface="Arial" panose="020B0604020202020204" pitchFamily="34" charset="0"/>
              <a:buChar char="•"/>
            </a:pPr>
            <a:r>
              <a:rPr lang="fi-FI" sz="1200">
                <a:solidFill>
                  <a:schemeClr val="dk1"/>
                </a:solidFill>
              </a:rPr>
              <a:t>Miten yhteistyötä ohjataan, kuka päättää mistä ja miten päätökset tehdään?</a:t>
            </a:r>
          </a:p>
          <a:p>
            <a:pPr marL="177800" lvl="0" indent="-177800" algn="l" rtl="0">
              <a:lnSpc>
                <a:spcPct val="115000"/>
              </a:lnSpc>
              <a:spcBef>
                <a:spcPts val="800"/>
              </a:spcBef>
              <a:spcAft>
                <a:spcPts val="0"/>
              </a:spcAft>
              <a:buClr>
                <a:schemeClr val="dk1"/>
              </a:buClr>
              <a:buSzPts val="1100"/>
              <a:buFont typeface="Arial" panose="020B0604020202020204" pitchFamily="34" charset="0"/>
              <a:buChar char="•"/>
            </a:pPr>
            <a:r>
              <a:rPr lang="fi-FI" sz="1200">
                <a:solidFill>
                  <a:schemeClr val="dk1"/>
                </a:solidFill>
              </a:rPr>
              <a:t>Mitkä juridiset reunaehdot yhteistyössä pätevät? Mitä sopimuksia tarvitaan (esim. NDA, datan käyttöoikeudet).</a:t>
            </a:r>
            <a:endParaRPr lang="fi-FI" sz="1200">
              <a:solidFill>
                <a:schemeClr val="dk1"/>
              </a:solidFill>
              <a:latin typeface="Arial"/>
              <a:ea typeface="Arial"/>
              <a:cs typeface="Arial"/>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91BAF3D1-89D3-FD8D-AD0C-436804B043FF}"/>
              </a:ext>
              <a:ext uri="{C183D7F6-B498-43B3-948B-1728B52AA6E4}">
                <adec:decorative xmlns:adec="http://schemas.microsoft.com/office/drawing/2017/decorative" val="1"/>
              </a:ext>
            </a:extLst>
          </p:cNvPr>
          <p:cNvSpPr/>
          <p:nvPr/>
        </p:nvSpPr>
        <p:spPr>
          <a:xfrm>
            <a:off x="0" y="5539582"/>
            <a:ext cx="12193206" cy="1318419"/>
          </a:xfrm>
          <a:custGeom>
            <a:avLst/>
            <a:gdLst>
              <a:gd name="connsiteX0" fmla="*/ 1140593 w 12193206"/>
              <a:gd name="connsiteY0" fmla="*/ 0 h 1318419"/>
              <a:gd name="connsiteX1" fmla="*/ 1952833 w 12193206"/>
              <a:gd name="connsiteY1" fmla="*/ 217131 h 1318419"/>
              <a:gd name="connsiteX2" fmla="*/ 2765554 w 12193206"/>
              <a:gd name="connsiteY2" fmla="*/ 0 h 1318419"/>
              <a:gd name="connsiteX3" fmla="*/ 3578274 w 12193206"/>
              <a:gd name="connsiteY3" fmla="*/ 217131 h 1318419"/>
              <a:gd name="connsiteX4" fmla="*/ 4390995 w 12193206"/>
              <a:gd name="connsiteY4" fmla="*/ 0 h 1318419"/>
              <a:gd name="connsiteX5" fmla="*/ 5203715 w 12193206"/>
              <a:gd name="connsiteY5" fmla="*/ 217131 h 1318419"/>
              <a:gd name="connsiteX6" fmla="*/ 6016435 w 12193206"/>
              <a:gd name="connsiteY6" fmla="*/ 0 h 1318419"/>
              <a:gd name="connsiteX7" fmla="*/ 6829156 w 12193206"/>
              <a:gd name="connsiteY7" fmla="*/ 217131 h 1318419"/>
              <a:gd name="connsiteX8" fmla="*/ 7641876 w 12193206"/>
              <a:gd name="connsiteY8" fmla="*/ 0 h 1318419"/>
              <a:gd name="connsiteX9" fmla="*/ 8454116 w 12193206"/>
              <a:gd name="connsiteY9" fmla="*/ 217131 h 1318419"/>
              <a:gd name="connsiteX10" fmla="*/ 9266837 w 12193206"/>
              <a:gd name="connsiteY10" fmla="*/ 0 h 1318419"/>
              <a:gd name="connsiteX11" fmla="*/ 10079557 w 12193206"/>
              <a:gd name="connsiteY11" fmla="*/ 217131 h 1318419"/>
              <a:gd name="connsiteX12" fmla="*/ 10892277 w 12193206"/>
              <a:gd name="connsiteY12" fmla="*/ 0 h 1318419"/>
              <a:gd name="connsiteX13" fmla="*/ 11704998 w 12193206"/>
              <a:gd name="connsiteY13" fmla="*/ 217131 h 1318419"/>
              <a:gd name="connsiteX14" fmla="*/ 11746282 w 12193206"/>
              <a:gd name="connsiteY14" fmla="*/ 217131 h 1318419"/>
              <a:gd name="connsiteX15" fmla="*/ 12193206 w 12193206"/>
              <a:gd name="connsiteY15" fmla="*/ 87335 h 1318419"/>
              <a:gd name="connsiteX16" fmla="*/ 12193206 w 12193206"/>
              <a:gd name="connsiteY16" fmla="*/ 1318419 h 1318419"/>
              <a:gd name="connsiteX17" fmla="*/ 0 w 12193206"/>
              <a:gd name="connsiteY17" fmla="*/ 1318419 h 1318419"/>
              <a:gd name="connsiteX18" fmla="*/ 0 w 12193206"/>
              <a:gd name="connsiteY18" fmla="*/ 148614 h 1318419"/>
              <a:gd name="connsiteX19" fmla="*/ 327873 w 12193206"/>
              <a:gd name="connsiteY19" fmla="*/ 217131 h 1318419"/>
              <a:gd name="connsiteX20" fmla="*/ 1140593 w 12193206"/>
              <a:gd name="connsiteY20" fmla="*/ 0 h 131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3206" h="1318419">
                <a:moveTo>
                  <a:pt x="1140593" y="0"/>
                </a:moveTo>
                <a:cubicBezTo>
                  <a:pt x="1547193" y="0"/>
                  <a:pt x="1547193" y="217131"/>
                  <a:pt x="1952833" y="217131"/>
                </a:cubicBezTo>
                <a:cubicBezTo>
                  <a:pt x="2358954" y="217131"/>
                  <a:pt x="2358954" y="0"/>
                  <a:pt x="2765554" y="0"/>
                </a:cubicBezTo>
                <a:cubicBezTo>
                  <a:pt x="3171674" y="0"/>
                  <a:pt x="3171674" y="217131"/>
                  <a:pt x="3578274" y="217131"/>
                </a:cubicBezTo>
                <a:cubicBezTo>
                  <a:pt x="3984394" y="217131"/>
                  <a:pt x="3984394" y="0"/>
                  <a:pt x="4390995" y="0"/>
                </a:cubicBezTo>
                <a:cubicBezTo>
                  <a:pt x="4797115" y="0"/>
                  <a:pt x="4797115" y="217131"/>
                  <a:pt x="5203715" y="217131"/>
                </a:cubicBezTo>
                <a:cubicBezTo>
                  <a:pt x="5609835" y="217131"/>
                  <a:pt x="5609835" y="0"/>
                  <a:pt x="6016435" y="0"/>
                </a:cubicBezTo>
                <a:cubicBezTo>
                  <a:pt x="6422555" y="0"/>
                  <a:pt x="6422555" y="217131"/>
                  <a:pt x="6829156" y="217131"/>
                </a:cubicBezTo>
                <a:cubicBezTo>
                  <a:pt x="7235276" y="217131"/>
                  <a:pt x="7235276" y="0"/>
                  <a:pt x="7641876" y="0"/>
                </a:cubicBezTo>
                <a:cubicBezTo>
                  <a:pt x="8047996" y="0"/>
                  <a:pt x="8047996" y="217131"/>
                  <a:pt x="8454116" y="217131"/>
                </a:cubicBezTo>
                <a:cubicBezTo>
                  <a:pt x="8860716" y="217131"/>
                  <a:pt x="8860716" y="0"/>
                  <a:pt x="9266837" y="0"/>
                </a:cubicBezTo>
                <a:cubicBezTo>
                  <a:pt x="9673437" y="0"/>
                  <a:pt x="9673437" y="217131"/>
                  <a:pt x="10079557" y="217131"/>
                </a:cubicBezTo>
                <a:cubicBezTo>
                  <a:pt x="10486157" y="217131"/>
                  <a:pt x="10486157" y="0"/>
                  <a:pt x="10892277" y="0"/>
                </a:cubicBezTo>
                <a:cubicBezTo>
                  <a:pt x="11298878" y="0"/>
                  <a:pt x="11298878" y="217131"/>
                  <a:pt x="11704998" y="217131"/>
                </a:cubicBezTo>
                <a:lnTo>
                  <a:pt x="11746282" y="217131"/>
                </a:lnTo>
                <a:cubicBezTo>
                  <a:pt x="11976225" y="217131"/>
                  <a:pt x="12076074" y="147649"/>
                  <a:pt x="12193206" y="87335"/>
                </a:cubicBezTo>
                <a:lnTo>
                  <a:pt x="12193206" y="1318419"/>
                </a:lnTo>
                <a:lnTo>
                  <a:pt x="0" y="1318419"/>
                </a:lnTo>
                <a:lnTo>
                  <a:pt x="0" y="148614"/>
                </a:lnTo>
                <a:cubicBezTo>
                  <a:pt x="80648" y="186733"/>
                  <a:pt x="176178" y="217131"/>
                  <a:pt x="327873" y="217131"/>
                </a:cubicBezTo>
                <a:cubicBezTo>
                  <a:pt x="734473" y="217131"/>
                  <a:pt x="734473" y="0"/>
                  <a:pt x="1140593" y="0"/>
                </a:cubicBez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5" name="Google Shape;265;p29"/>
          <p:cNvSpPr txBox="1">
            <a:spLocks noGrp="1"/>
          </p:cNvSpPr>
          <p:nvPr>
            <p:ph type="title" idx="4294967295"/>
          </p:nvPr>
        </p:nvSpPr>
        <p:spPr>
          <a:xfrm>
            <a:off x="457200" y="407988"/>
            <a:ext cx="11234738" cy="787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3500" b="0" dirty="0"/>
              <a:t>Johdanto</a:t>
            </a:r>
          </a:p>
        </p:txBody>
      </p:sp>
      <p:sp>
        <p:nvSpPr>
          <p:cNvPr id="267" name="Google Shape;267;p29"/>
          <p:cNvSpPr txBox="1"/>
          <p:nvPr/>
        </p:nvSpPr>
        <p:spPr>
          <a:xfrm>
            <a:off x="457200" y="1443861"/>
            <a:ext cx="5289177" cy="3693278"/>
          </a:xfrm>
          <a:prstGeom prst="rect">
            <a:avLst/>
          </a:prstGeom>
          <a:noFill/>
          <a:ln>
            <a:noFill/>
          </a:ln>
        </p:spPr>
        <p:txBody>
          <a:bodyPr spcFirstLastPara="1" wrap="square" lIns="91425" tIns="45700" rIns="91425" bIns="45700" anchor="t" anchorCtr="0">
            <a:spAutoFit/>
          </a:bodyPr>
          <a:lstStyle/>
          <a:p>
            <a:r>
              <a:rPr lang="fi-FI" sz="1800">
                <a:solidFill>
                  <a:schemeClr val="dk1"/>
                </a:solidFill>
                <a:latin typeface="Arial"/>
                <a:ea typeface="Arial"/>
                <a:cs typeface="Arial"/>
                <a:sym typeface="Arial"/>
              </a:rPr>
              <a:t>Helsingin kaupunki haluaa hyödyntää dataa paremmin palvelujen suunnittelussa, tuotannossa ja päätöksenteossa. Tämä tarkoittaa </a:t>
            </a:r>
            <a:r>
              <a:rPr lang="fi-FI" sz="1800">
                <a:solidFill>
                  <a:schemeClr val="dk1"/>
                </a:solidFill>
              </a:rPr>
              <a:t>kaupungin datojen </a:t>
            </a:r>
            <a:r>
              <a:rPr lang="fi-FI" sz="1800">
                <a:solidFill>
                  <a:schemeClr val="dk1"/>
                </a:solidFill>
                <a:latin typeface="Arial"/>
                <a:ea typeface="Arial"/>
                <a:cs typeface="Arial"/>
                <a:sym typeface="Arial"/>
              </a:rPr>
              <a:t>tehokasta käyttöä</a:t>
            </a:r>
            <a:r>
              <a:rPr lang="fi-FI" sz="1800">
                <a:solidFill>
                  <a:schemeClr val="dk1"/>
                </a:solidFill>
              </a:rPr>
              <a:t>,</a:t>
            </a:r>
            <a:r>
              <a:rPr lang="fi-FI" sz="1800">
                <a:solidFill>
                  <a:schemeClr val="dk1"/>
                </a:solidFill>
                <a:latin typeface="Arial"/>
                <a:ea typeface="Arial"/>
                <a:cs typeface="Arial"/>
                <a:sym typeface="Arial"/>
              </a:rPr>
              <a:t> </a:t>
            </a:r>
            <a:r>
              <a:rPr lang="fi-FI" sz="1800">
                <a:solidFill>
                  <a:schemeClr val="dk1"/>
                </a:solidFill>
              </a:rPr>
              <a:t>mutta myös datan jakamista ja ulkoisten datojen hyödyntämistä silloin, kun </a:t>
            </a:r>
            <a:r>
              <a:rPr lang="fi-FI" sz="1800">
                <a:solidFill>
                  <a:schemeClr val="dk1"/>
                </a:solidFill>
                <a:latin typeface="Arial"/>
                <a:ea typeface="Arial"/>
                <a:cs typeface="Arial"/>
                <a:sym typeface="Arial"/>
              </a:rPr>
              <a:t>se</a:t>
            </a:r>
            <a:r>
              <a:rPr lang="fi-FI" sz="1800">
                <a:solidFill>
                  <a:schemeClr val="dk1"/>
                </a:solidFill>
              </a:rPr>
              <a:t> </a:t>
            </a:r>
            <a:r>
              <a:rPr lang="fi-FI" sz="1800">
                <a:solidFill>
                  <a:schemeClr val="dk1"/>
                </a:solidFill>
                <a:latin typeface="Arial"/>
                <a:ea typeface="Arial"/>
                <a:cs typeface="Arial"/>
                <a:sym typeface="Arial"/>
              </a:rPr>
              <a:t>tuo lisäarvoa</a:t>
            </a:r>
            <a:r>
              <a:rPr lang="fi-FI" sz="1800">
                <a:solidFill>
                  <a:schemeClr val="dk1"/>
                </a:solidFill>
              </a:rPr>
              <a:t> ja on mahdollista</a:t>
            </a:r>
            <a:r>
              <a:rPr lang="fi-FI" sz="1800">
                <a:solidFill>
                  <a:schemeClr val="dk1"/>
                </a:solidFill>
                <a:latin typeface="Arial"/>
                <a:ea typeface="Arial"/>
                <a:cs typeface="Arial"/>
                <a:sym typeface="Arial"/>
              </a:rPr>
              <a:t>. </a:t>
            </a:r>
            <a:endParaRPr lang="fi-FI" sz="1800">
              <a:solidFill>
                <a:schemeClr val="dk1"/>
              </a:solidFill>
              <a:latin typeface="Arial"/>
              <a:ea typeface="Arial"/>
              <a:cs typeface="Arial"/>
            </a:endParaRPr>
          </a:p>
          <a:p>
            <a:pPr marL="0" marR="0" lvl="0" indent="0" algn="l" rtl="0">
              <a:spcBef>
                <a:spcPts val="0"/>
              </a:spcBef>
              <a:spcAft>
                <a:spcPts val="0"/>
              </a:spcAft>
              <a:buNone/>
            </a:pPr>
            <a:endParaRPr lang="fi-FI" sz="1800">
              <a:solidFill>
                <a:schemeClr val="dk1"/>
              </a:solidFill>
            </a:endParaRPr>
          </a:p>
          <a:p>
            <a:r>
              <a:rPr lang="fi-FI" sz="1800">
                <a:solidFill>
                  <a:schemeClr val="dk1"/>
                </a:solidFill>
              </a:rPr>
              <a:t>Sinäkin saatat päästä osaksi dataekosysteemiä. Jonkun toisen toimijan hallussa saattaa olla dataa, jota hyödyntämällä työyksikkösi voisi tuottaa palveluja paremmin. Tai sinun työyksikölläsi saattaa olla dataa, jonka hyödyntäminen voi olla toiselle toimijalle ratkaisevan tärkeää.</a:t>
            </a:r>
          </a:p>
        </p:txBody>
      </p:sp>
      <p:sp>
        <p:nvSpPr>
          <p:cNvPr id="268" name="Google Shape;268;p29"/>
          <p:cNvSpPr txBox="1"/>
          <p:nvPr/>
        </p:nvSpPr>
        <p:spPr>
          <a:xfrm>
            <a:off x="6545740" y="1443861"/>
            <a:ext cx="4453658" cy="3600945"/>
          </a:xfrm>
          <a:prstGeom prst="rect">
            <a:avLst/>
          </a:prstGeom>
          <a:noFill/>
          <a:ln>
            <a:noFill/>
          </a:ln>
        </p:spPr>
        <p:txBody>
          <a:bodyPr spcFirstLastPara="1" wrap="square" lIns="91425" tIns="45700" rIns="91425" bIns="45700" anchor="t" anchorCtr="0">
            <a:spAutoFit/>
          </a:bodyPr>
          <a:lstStyle/>
          <a:p>
            <a:r>
              <a:rPr lang="fi-FI" sz="1200">
                <a:solidFill>
                  <a:schemeClr val="dk1"/>
                </a:solidFill>
                <a:latin typeface="Arial"/>
                <a:ea typeface="Arial"/>
                <a:cs typeface="Arial"/>
                <a:sym typeface="Arial"/>
              </a:rPr>
              <a:t>Tämä </a:t>
            </a:r>
            <a:r>
              <a:rPr lang="fi-FI" sz="1200">
                <a:solidFill>
                  <a:schemeClr val="dk1"/>
                </a:solidFill>
              </a:rPr>
              <a:t>käsikirja</a:t>
            </a:r>
            <a:r>
              <a:rPr lang="fi-FI" sz="1200">
                <a:solidFill>
                  <a:schemeClr val="dk1"/>
                </a:solidFill>
                <a:latin typeface="Arial"/>
                <a:ea typeface="Arial"/>
                <a:cs typeface="Arial"/>
                <a:sym typeface="Arial"/>
              </a:rPr>
              <a:t> auttaa sinua alkuun, kun aloittelet kaupungin </a:t>
            </a:r>
            <a:r>
              <a:rPr lang="fi-FI" sz="1200">
                <a:solidFill>
                  <a:schemeClr val="dk1"/>
                </a:solidFill>
              </a:rPr>
              <a:t>strategisten tavoitteiden pohjalta </a:t>
            </a:r>
            <a:r>
              <a:rPr lang="fi-FI" sz="1200">
                <a:solidFill>
                  <a:schemeClr val="dk1"/>
                </a:solidFill>
                <a:latin typeface="Arial"/>
                <a:ea typeface="Arial"/>
                <a:cs typeface="Arial"/>
                <a:sym typeface="Arial"/>
              </a:rPr>
              <a:t>datayhteistyötä usean toimijan kanssa. Saat </a:t>
            </a:r>
            <a:r>
              <a:rPr lang="fi-FI" sz="1200">
                <a:solidFill>
                  <a:schemeClr val="dk1"/>
                </a:solidFill>
              </a:rPr>
              <a:t>käsikirjasta vinkkejä</a:t>
            </a:r>
            <a:r>
              <a:rPr lang="fi-FI" sz="1200">
                <a:solidFill>
                  <a:schemeClr val="dk1"/>
                </a:solidFill>
                <a:latin typeface="Arial"/>
                <a:ea typeface="Arial"/>
                <a:cs typeface="Arial"/>
                <a:sym typeface="Arial"/>
              </a:rPr>
              <a:t> siihen, miten yhteistyö käynnistetään ja millaisia asioita matkan varrella on otettava huomioon. </a:t>
            </a:r>
            <a:endParaRPr lang="fi-FI" sz="1200">
              <a:solidFill>
                <a:schemeClr val="dk1"/>
              </a:solidFill>
              <a:latin typeface="Arial"/>
              <a:ea typeface="Arial"/>
              <a:cs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r>
              <a:rPr lang="fi-FI" sz="1200">
                <a:solidFill>
                  <a:schemeClr val="dk1"/>
                </a:solidFill>
              </a:rPr>
              <a:t>Käsikirja</a:t>
            </a:r>
            <a:r>
              <a:rPr lang="fi-FI" sz="1200">
                <a:solidFill>
                  <a:schemeClr val="dk1"/>
                </a:solidFill>
                <a:latin typeface="Arial"/>
                <a:ea typeface="Arial"/>
                <a:cs typeface="Arial"/>
                <a:sym typeface="Arial"/>
              </a:rPr>
              <a:t> on suunnattu erityisesti kaupungin toimialojen palvelualueilla työskenteleville liiketoimintavastaaville, projektipäälliköille, tuoteomistajille ja kehittäjille, jotka </a:t>
            </a:r>
            <a:r>
              <a:rPr lang="fi-FI" sz="1200">
                <a:solidFill>
                  <a:schemeClr val="dk1"/>
                </a:solidFill>
              </a:rPr>
              <a:t>kehittävät monitoimijaisia palveluja ja kohtaavat työssään tarpeen hyödyntää dataa nykyistä paremmin</a:t>
            </a:r>
            <a:r>
              <a:rPr lang="fi-FI" sz="12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a:buClr>
                <a:schemeClr val="dk1"/>
              </a:buClr>
              <a:buSzPts val="1200"/>
            </a:pPr>
            <a:br>
              <a:rPr lang="fi-FI" sz="1200">
                <a:latin typeface="Arial"/>
                <a:ea typeface="Arial"/>
                <a:cs typeface="Arial"/>
              </a:rPr>
            </a:br>
            <a:r>
              <a:rPr lang="fi-FI" sz="1200">
                <a:solidFill>
                  <a:schemeClr val="dk1"/>
                </a:solidFill>
                <a:latin typeface="Arial"/>
                <a:ea typeface="Arial"/>
                <a:cs typeface="Arial"/>
                <a:sym typeface="Arial"/>
              </a:rPr>
              <a:t>Dataekosysteeminen toiminta kehittyy jatkuvasti – ja niin myös tämä </a:t>
            </a:r>
            <a:r>
              <a:rPr lang="fi-FI" sz="1200">
                <a:solidFill>
                  <a:schemeClr val="dk1"/>
                </a:solidFill>
              </a:rPr>
              <a:t>käsikirja</a:t>
            </a:r>
            <a:r>
              <a:rPr lang="fi-FI" sz="1200">
                <a:solidFill>
                  <a:schemeClr val="dk1"/>
                </a:solidFill>
                <a:latin typeface="Arial"/>
                <a:ea typeface="Arial"/>
                <a:cs typeface="Arial"/>
                <a:sym typeface="Arial"/>
              </a:rPr>
              <a:t>. </a:t>
            </a:r>
            <a:r>
              <a:rPr lang="fi-FI" sz="1200">
                <a:solidFill>
                  <a:schemeClr val="dk1"/>
                </a:solidFill>
              </a:rPr>
              <a:t>Sen </a:t>
            </a:r>
            <a:r>
              <a:rPr lang="fi-FI" sz="1200">
                <a:solidFill>
                  <a:schemeClr val="dk1"/>
                </a:solidFill>
                <a:latin typeface="Arial"/>
                <a:ea typeface="Arial"/>
                <a:cs typeface="Arial"/>
                <a:sym typeface="Arial"/>
              </a:rPr>
              <a:t>sisältöä päivitetään säännöllisesti käyttäjäpalautteen ja uusien kehittämistarpeiden pohjalta.</a:t>
            </a:r>
            <a:endParaRPr lang="fi-FI" sz="1200">
              <a:solidFill>
                <a:schemeClr val="dk1"/>
              </a:solidFill>
              <a:latin typeface="Arial"/>
              <a:ea typeface="Arial"/>
              <a:cs typeface="Arial"/>
            </a:endParaRPr>
          </a:p>
          <a:p>
            <a:pPr>
              <a:buSzPts val="1200"/>
            </a:pPr>
            <a:endParaRPr lang="fi-FI" sz="1200">
              <a:solidFill>
                <a:schemeClr val="dk1"/>
              </a:solidFill>
            </a:endParaRPr>
          </a:p>
          <a:p>
            <a:r>
              <a:rPr lang="fi-FI" sz="1200">
                <a:solidFill>
                  <a:schemeClr val="dk1"/>
                </a:solidFill>
              </a:rPr>
              <a:t>Käsikirjan on tuottanut keväällä 2025 kaupunginkanslian Helsinki dataekosysteemeissä (</a:t>
            </a:r>
            <a:r>
              <a:rPr lang="fi-FI" sz="1200" err="1">
                <a:solidFill>
                  <a:schemeClr val="dk1"/>
                </a:solidFill>
              </a:rPr>
              <a:t>Hedeko</a:t>
            </a:r>
            <a:r>
              <a:rPr lang="fi-FI" sz="1200">
                <a:solidFill>
                  <a:schemeClr val="dk1"/>
                </a:solidFill>
              </a:rPr>
              <a:t>) -projekti. Työssä on ollut mukana </a:t>
            </a:r>
            <a:r>
              <a:rPr lang="fi-FI" sz="1200" err="1">
                <a:solidFill>
                  <a:schemeClr val="dk1"/>
                </a:solidFill>
              </a:rPr>
              <a:t>Futurice</a:t>
            </a:r>
            <a:r>
              <a:rPr lang="fi-FI" sz="1200">
                <a:solidFill>
                  <a:schemeClr val="dk1"/>
                </a:solidFill>
              </a:rPr>
              <a:t>.</a:t>
            </a:r>
            <a:endParaRPr lang="fi-FI">
              <a:solidFill>
                <a:schemeClr val="dk1"/>
              </a:solidFill>
            </a:endParaRPr>
          </a:p>
        </p:txBody>
      </p:sp>
      <p:grpSp>
        <p:nvGrpSpPr>
          <p:cNvPr id="269" name="Google Shape;269;p29">
            <a:extLst>
              <a:ext uri="{C183D7F6-B498-43B3-948B-1728B52AA6E4}">
                <adec:decorative xmlns:adec="http://schemas.microsoft.com/office/drawing/2017/decorative" val="1"/>
              </a:ext>
            </a:extLst>
          </p:cNvPr>
          <p:cNvGrpSpPr/>
          <p:nvPr/>
        </p:nvGrpSpPr>
        <p:grpSpPr>
          <a:xfrm>
            <a:off x="396241" y="6235498"/>
            <a:ext cx="724415" cy="336434"/>
            <a:chOff x="396241" y="6235498"/>
            <a:chExt cx="724415" cy="336434"/>
          </a:xfrm>
        </p:grpSpPr>
        <p:sp>
          <p:nvSpPr>
            <p:cNvPr id="270" name="Google Shape;270;p29"/>
            <p:cNvSpPr/>
            <p:nvPr/>
          </p:nvSpPr>
          <p:spPr>
            <a:xfrm>
              <a:off x="396241" y="6235498"/>
              <a:ext cx="724415" cy="336434"/>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 name="Google Shape;271;p29"/>
            <p:cNvSpPr/>
            <p:nvPr/>
          </p:nvSpPr>
          <p:spPr>
            <a:xfrm>
              <a:off x="997078" y="6333204"/>
              <a:ext cx="23324" cy="22442"/>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 name="Google Shape;272;p29"/>
            <p:cNvSpPr/>
            <p:nvPr/>
          </p:nvSpPr>
          <p:spPr>
            <a:xfrm>
              <a:off x="998646" y="6364172"/>
              <a:ext cx="20188" cy="71736"/>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 name="Google Shape;273;p29"/>
            <p:cNvSpPr/>
            <p:nvPr/>
          </p:nvSpPr>
          <p:spPr>
            <a:xfrm>
              <a:off x="919756" y="6332910"/>
              <a:ext cx="69090" cy="102998"/>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 name="Google Shape;274;p29"/>
            <p:cNvSpPr/>
            <p:nvPr/>
          </p:nvSpPr>
          <p:spPr>
            <a:xfrm>
              <a:off x="836064" y="6362506"/>
              <a:ext cx="63406" cy="73402"/>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 name="Google Shape;275;p29"/>
            <p:cNvSpPr/>
            <p:nvPr/>
          </p:nvSpPr>
          <p:spPr>
            <a:xfrm>
              <a:off x="793532" y="6333204"/>
              <a:ext cx="23324" cy="22442"/>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 name="Google Shape;276;p29"/>
            <p:cNvSpPr/>
            <p:nvPr/>
          </p:nvSpPr>
          <p:spPr>
            <a:xfrm>
              <a:off x="795100" y="6364172"/>
              <a:ext cx="20188" cy="71736"/>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 name="Google Shape;277;p29"/>
            <p:cNvSpPr/>
            <p:nvPr/>
          </p:nvSpPr>
          <p:spPr>
            <a:xfrm>
              <a:off x="715427" y="6362506"/>
              <a:ext cx="64680" cy="75068"/>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 name="Google Shape;278;p29"/>
            <p:cNvSpPr/>
            <p:nvPr/>
          </p:nvSpPr>
          <p:spPr>
            <a:xfrm>
              <a:off x="676619" y="6333694"/>
              <a:ext cx="34790" cy="103586"/>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 name="Google Shape;279;p29"/>
            <p:cNvSpPr/>
            <p:nvPr/>
          </p:nvSpPr>
          <p:spPr>
            <a:xfrm>
              <a:off x="595475" y="6362506"/>
              <a:ext cx="66248" cy="75068"/>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 name="Google Shape;280;p29"/>
            <p:cNvSpPr/>
            <p:nvPr/>
          </p:nvSpPr>
          <p:spPr>
            <a:xfrm>
              <a:off x="498161" y="6337516"/>
              <a:ext cx="80948" cy="98392"/>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 name="Google Shape;268;p29">
            <a:extLst>
              <a:ext uri="{FF2B5EF4-FFF2-40B4-BE49-F238E27FC236}">
                <a16:creationId xmlns:a16="http://schemas.microsoft.com/office/drawing/2014/main" id="{B946CC21-B866-121F-5170-39E388DFB525}"/>
              </a:ext>
            </a:extLst>
          </p:cNvPr>
          <p:cNvSpPr txBox="1"/>
          <p:nvPr/>
        </p:nvSpPr>
        <p:spPr>
          <a:xfrm>
            <a:off x="2222392" y="6232428"/>
            <a:ext cx="8271679" cy="461624"/>
          </a:xfrm>
          <a:prstGeom prst="rect">
            <a:avLst/>
          </a:prstGeom>
          <a:noFill/>
          <a:ln>
            <a:noFill/>
          </a:ln>
        </p:spPr>
        <p:txBody>
          <a:bodyPr spcFirstLastPara="1" wrap="square" lIns="91425" tIns="45700" rIns="91425" bIns="45700" anchor="t" anchorCtr="0">
            <a:spAutoFit/>
          </a:bodyPr>
          <a:lstStyle/>
          <a:p>
            <a:r>
              <a:rPr lang="fi-FI" sz="1200">
                <a:solidFill>
                  <a:schemeClr val="bg1"/>
                </a:solidFill>
              </a:rPr>
              <a:t>Tämän käsikirjan sisältöihin </a:t>
            </a:r>
            <a:r>
              <a:rPr lang="fi-FI" sz="1200">
                <a:solidFill>
                  <a:schemeClr val="bg1"/>
                </a:solidFill>
                <a:latin typeface="Arial"/>
                <a:ea typeface="Arial"/>
                <a:cs typeface="Arial"/>
                <a:sym typeface="Arial"/>
              </a:rPr>
              <a:t>on </a:t>
            </a:r>
            <a:r>
              <a:rPr lang="fi-FI" sz="1200">
                <a:solidFill>
                  <a:schemeClr val="bg1"/>
                </a:solidFill>
              </a:rPr>
              <a:t>pääsääntöisesti laaja käyttöoikeus </a:t>
            </a:r>
            <a:r>
              <a:rPr lang="fi-FI" sz="1200">
                <a:solidFill>
                  <a:schemeClr val="bg1"/>
                </a:solidFill>
                <a:hlinkClick r:id="rId3">
                  <a:extLst>
                    <a:ext uri="{A12FA001-AC4F-418D-AE19-62706E023703}">
                      <ahyp:hlinkClr xmlns:ahyp="http://schemas.microsoft.com/office/drawing/2018/hyperlinkcolor" val="tx"/>
                    </a:ext>
                  </a:extLst>
                </a:hlinkClick>
              </a:rPr>
              <a:t>Creative </a:t>
            </a:r>
            <a:r>
              <a:rPr lang="fi-FI" sz="1200" err="1">
                <a:solidFill>
                  <a:schemeClr val="bg1"/>
                </a:solidFill>
                <a:hlinkClick r:id="rId3">
                  <a:extLst>
                    <a:ext uri="{A12FA001-AC4F-418D-AE19-62706E023703}">
                      <ahyp:hlinkClr xmlns:ahyp="http://schemas.microsoft.com/office/drawing/2018/hyperlinkcolor" val="tx"/>
                    </a:ext>
                  </a:extLst>
                </a:hlinkClick>
              </a:rPr>
              <a:t>Commons</a:t>
            </a:r>
            <a:r>
              <a:rPr lang="fi-FI" sz="1200">
                <a:solidFill>
                  <a:schemeClr val="bg1"/>
                </a:solidFill>
                <a:hlinkClick r:id="rId3">
                  <a:extLst>
                    <a:ext uri="{A12FA001-AC4F-418D-AE19-62706E023703}">
                      <ahyp:hlinkClr xmlns:ahyp="http://schemas.microsoft.com/office/drawing/2018/hyperlinkcolor" val="tx"/>
                    </a:ext>
                  </a:extLst>
                </a:hlinkClick>
              </a:rPr>
              <a:t> Nimeä 4.0 Kansainvälinen</a:t>
            </a:r>
            <a:r>
              <a:rPr lang="fi-FI" sz="1200">
                <a:solidFill>
                  <a:schemeClr val="bg1"/>
                </a:solidFill>
              </a:rPr>
              <a:t> -lisenssin ehtojen mukaisesti pois lukien kuvat ja viittaukset kolmansien osapuolten sisältöihin.</a:t>
            </a:r>
            <a:endParaRPr lang="en-US">
              <a:solidFill>
                <a:schemeClr val="bg1"/>
              </a:solidFill>
            </a:endParaRPr>
          </a:p>
        </p:txBody>
      </p:sp>
      <p:sp>
        <p:nvSpPr>
          <p:cNvPr id="266" name="Google Shape;266;p29"/>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lt1"/>
                </a:solidFill>
                <a:latin typeface="Arial Black"/>
                <a:ea typeface="Arial Black"/>
                <a:cs typeface="Arial Black"/>
                <a:sym typeface="Arial Black"/>
              </a:rPr>
              <a:t>2</a:t>
            </a:fld>
            <a:endParaRPr sz="1800">
              <a:solidFill>
                <a:schemeClr val="lt1"/>
              </a:solidFill>
              <a:latin typeface="Arial Black"/>
              <a:ea typeface="Arial Black"/>
              <a:cs typeface="Arial Black"/>
              <a:sym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93" name="Google Shape;793;p48">
            <a:extLst>
              <a:ext uri="{C183D7F6-B498-43B3-948B-1728B52AA6E4}">
                <adec:decorative xmlns:adec="http://schemas.microsoft.com/office/drawing/2017/decorative" val="1"/>
              </a:ext>
            </a:extLst>
          </p:cNvPr>
          <p:cNvPicPr preferRelativeResize="0"/>
          <p:nvPr/>
        </p:nvPicPr>
        <p:blipFill rotWithShape="1">
          <a:blip r:embed="rId3">
            <a:alphaModFix/>
          </a:blip>
          <a:srcRect l="10670" t="-65" r="37664" b="-85"/>
          <a:stretch>
            <a:fillRect/>
          </a:stretch>
        </p:blipFill>
        <p:spPr>
          <a:xfrm rot="5197515" flipH="1">
            <a:off x="7949121" y="1550103"/>
            <a:ext cx="7013999" cy="3671376"/>
          </a:xfrm>
          <a:prstGeom prst="rect">
            <a:avLst/>
          </a:prstGeom>
          <a:noFill/>
          <a:ln>
            <a:noFill/>
          </a:ln>
        </p:spPr>
      </p:pic>
      <p:sp>
        <p:nvSpPr>
          <p:cNvPr id="789" name="Google Shape;789;p48">
            <a:extLst>
              <a:ext uri="{C183D7F6-B498-43B3-948B-1728B52AA6E4}">
                <adec:decorative xmlns:adec="http://schemas.microsoft.com/office/drawing/2017/decorative" val="1"/>
              </a:ext>
            </a:extLst>
          </p:cNvPr>
          <p:cNvSpPr/>
          <p:nvPr/>
        </p:nvSpPr>
        <p:spPr>
          <a:xfrm rot="9710978">
            <a:off x="7236501" y="1586290"/>
            <a:ext cx="4689741" cy="4500829"/>
          </a:xfrm>
          <a:custGeom>
            <a:avLst/>
            <a:gdLst>
              <a:gd name="connsiteX0" fmla="*/ 54998 w 2004282"/>
              <a:gd name="connsiteY0" fmla="*/ 411049 h 1547393"/>
              <a:gd name="connsiteX1" fmla="*/ 770929 w 2004282"/>
              <a:gd name="connsiteY1" fmla="*/ 27564 h 1547393"/>
              <a:gd name="connsiteX2" fmla="*/ 1577053 w 2004282"/>
              <a:gd name="connsiteY2" fmla="*/ 80852 h 1547393"/>
              <a:gd name="connsiteX3" fmla="*/ 1993872 w 2004282"/>
              <a:gd name="connsiteY3" fmla="*/ 483675 h 1547393"/>
              <a:gd name="connsiteX4" fmla="*/ 1816907 w 2004282"/>
              <a:gd name="connsiteY4" fmla="*/ 1261913 h 1547393"/>
              <a:gd name="connsiteX5" fmla="*/ 1163698 w 2004282"/>
              <a:gd name="connsiteY5" fmla="*/ 1545594 h 1547393"/>
              <a:gd name="connsiteX6" fmla="*/ 173570 w 2004282"/>
              <a:gd name="connsiteY6" fmla="*/ 1192296 h 1547393"/>
              <a:gd name="connsiteX7" fmla="*/ 54998 w 2004282"/>
              <a:gd name="connsiteY7" fmla="*/ 411049 h 1547393"/>
              <a:gd name="connsiteX0" fmla="*/ 185927 w 1884681"/>
              <a:gd name="connsiteY0" fmla="*/ 197376 h 1532680"/>
              <a:gd name="connsiteX1" fmla="*/ 651328 w 1884681"/>
              <a:gd name="connsiteY1" fmla="*/ 12851 h 1532680"/>
              <a:gd name="connsiteX2" fmla="*/ 1457452 w 1884681"/>
              <a:gd name="connsiteY2" fmla="*/ 66139 h 1532680"/>
              <a:gd name="connsiteX3" fmla="*/ 1874271 w 1884681"/>
              <a:gd name="connsiteY3" fmla="*/ 468962 h 1532680"/>
              <a:gd name="connsiteX4" fmla="*/ 1697306 w 1884681"/>
              <a:gd name="connsiteY4" fmla="*/ 1247200 h 1532680"/>
              <a:gd name="connsiteX5" fmla="*/ 1044097 w 1884681"/>
              <a:gd name="connsiteY5" fmla="*/ 1530881 h 1532680"/>
              <a:gd name="connsiteX6" fmla="*/ 53969 w 1884681"/>
              <a:gd name="connsiteY6" fmla="*/ 1177583 h 1532680"/>
              <a:gd name="connsiteX7" fmla="*/ 185927 w 1884681"/>
              <a:gd name="connsiteY7" fmla="*/ 197376 h 1532680"/>
              <a:gd name="connsiteX0" fmla="*/ 185341 w 1884095"/>
              <a:gd name="connsiteY0" fmla="*/ 280547 h 1615851"/>
              <a:gd name="connsiteX1" fmla="*/ 628491 w 1884095"/>
              <a:gd name="connsiteY1" fmla="*/ 3790 h 1615851"/>
              <a:gd name="connsiteX2" fmla="*/ 1456866 w 1884095"/>
              <a:gd name="connsiteY2" fmla="*/ 149310 h 1615851"/>
              <a:gd name="connsiteX3" fmla="*/ 1873685 w 1884095"/>
              <a:gd name="connsiteY3" fmla="*/ 552133 h 1615851"/>
              <a:gd name="connsiteX4" fmla="*/ 1696720 w 1884095"/>
              <a:gd name="connsiteY4" fmla="*/ 1330371 h 1615851"/>
              <a:gd name="connsiteX5" fmla="*/ 1043511 w 1884095"/>
              <a:gd name="connsiteY5" fmla="*/ 1614052 h 1615851"/>
              <a:gd name="connsiteX6" fmla="*/ 53383 w 1884095"/>
              <a:gd name="connsiteY6" fmla="*/ 1260754 h 1615851"/>
              <a:gd name="connsiteX7" fmla="*/ 185341 w 1884095"/>
              <a:gd name="connsiteY7" fmla="*/ 280547 h 1615851"/>
              <a:gd name="connsiteX0" fmla="*/ 185341 w 1884095"/>
              <a:gd name="connsiteY0" fmla="*/ 283537 h 1618841"/>
              <a:gd name="connsiteX1" fmla="*/ 628491 w 1884095"/>
              <a:gd name="connsiteY1" fmla="*/ 6780 h 1618841"/>
              <a:gd name="connsiteX2" fmla="*/ 1456866 w 1884095"/>
              <a:gd name="connsiteY2" fmla="*/ 152300 h 1618841"/>
              <a:gd name="connsiteX3" fmla="*/ 1873685 w 1884095"/>
              <a:gd name="connsiteY3" fmla="*/ 555123 h 1618841"/>
              <a:gd name="connsiteX4" fmla="*/ 1696720 w 1884095"/>
              <a:gd name="connsiteY4" fmla="*/ 1333361 h 1618841"/>
              <a:gd name="connsiteX5" fmla="*/ 1043511 w 1884095"/>
              <a:gd name="connsiteY5" fmla="*/ 1617042 h 1618841"/>
              <a:gd name="connsiteX6" fmla="*/ 53383 w 1884095"/>
              <a:gd name="connsiteY6" fmla="*/ 1263744 h 1618841"/>
              <a:gd name="connsiteX7" fmla="*/ 185341 w 1884095"/>
              <a:gd name="connsiteY7" fmla="*/ 283537 h 1618841"/>
              <a:gd name="connsiteX0" fmla="*/ 186788 w 1885542"/>
              <a:gd name="connsiteY0" fmla="*/ 269325 h 1604629"/>
              <a:gd name="connsiteX1" fmla="*/ 684292 w 1885542"/>
              <a:gd name="connsiteY1" fmla="*/ 7586 h 1604629"/>
              <a:gd name="connsiteX2" fmla="*/ 1458313 w 1885542"/>
              <a:gd name="connsiteY2" fmla="*/ 138088 h 1604629"/>
              <a:gd name="connsiteX3" fmla="*/ 1875132 w 1885542"/>
              <a:gd name="connsiteY3" fmla="*/ 540911 h 1604629"/>
              <a:gd name="connsiteX4" fmla="*/ 1698167 w 1885542"/>
              <a:gd name="connsiteY4" fmla="*/ 1319149 h 1604629"/>
              <a:gd name="connsiteX5" fmla="*/ 1044958 w 1885542"/>
              <a:gd name="connsiteY5" fmla="*/ 1602830 h 1604629"/>
              <a:gd name="connsiteX6" fmla="*/ 54830 w 1885542"/>
              <a:gd name="connsiteY6" fmla="*/ 1249532 h 1604629"/>
              <a:gd name="connsiteX7" fmla="*/ 186788 w 1885542"/>
              <a:gd name="connsiteY7" fmla="*/ 269325 h 1604629"/>
              <a:gd name="connsiteX0" fmla="*/ 187083 w 1885837"/>
              <a:gd name="connsiteY0" fmla="*/ 250918 h 1586222"/>
              <a:gd name="connsiteX1" fmla="*/ 695365 w 1885837"/>
              <a:gd name="connsiteY1" fmla="*/ 8966 h 1586222"/>
              <a:gd name="connsiteX2" fmla="*/ 1458608 w 1885837"/>
              <a:gd name="connsiteY2" fmla="*/ 119681 h 1586222"/>
              <a:gd name="connsiteX3" fmla="*/ 1875427 w 1885837"/>
              <a:gd name="connsiteY3" fmla="*/ 522504 h 1586222"/>
              <a:gd name="connsiteX4" fmla="*/ 1698462 w 1885837"/>
              <a:gd name="connsiteY4" fmla="*/ 1300742 h 1586222"/>
              <a:gd name="connsiteX5" fmla="*/ 1045253 w 1885837"/>
              <a:gd name="connsiteY5" fmla="*/ 1584423 h 1586222"/>
              <a:gd name="connsiteX6" fmla="*/ 55125 w 1885837"/>
              <a:gd name="connsiteY6" fmla="*/ 1231125 h 1586222"/>
              <a:gd name="connsiteX7" fmla="*/ 187083 w 1885837"/>
              <a:gd name="connsiteY7" fmla="*/ 250918 h 1586222"/>
              <a:gd name="connsiteX0" fmla="*/ 153120 w 1899755"/>
              <a:gd name="connsiteY0" fmla="*/ 318209 h 1586644"/>
              <a:gd name="connsiteX1" fmla="*/ 709283 w 1899755"/>
              <a:gd name="connsiteY1" fmla="*/ 9388 h 1586644"/>
              <a:gd name="connsiteX2" fmla="*/ 1472526 w 1899755"/>
              <a:gd name="connsiteY2" fmla="*/ 120103 h 1586644"/>
              <a:gd name="connsiteX3" fmla="*/ 1889345 w 1899755"/>
              <a:gd name="connsiteY3" fmla="*/ 522926 h 1586644"/>
              <a:gd name="connsiteX4" fmla="*/ 1712380 w 1899755"/>
              <a:gd name="connsiteY4" fmla="*/ 1301164 h 1586644"/>
              <a:gd name="connsiteX5" fmla="*/ 1059171 w 1899755"/>
              <a:gd name="connsiteY5" fmla="*/ 1584845 h 1586644"/>
              <a:gd name="connsiteX6" fmla="*/ 69043 w 1899755"/>
              <a:gd name="connsiteY6" fmla="*/ 1231547 h 1586644"/>
              <a:gd name="connsiteX7" fmla="*/ 153120 w 1899755"/>
              <a:gd name="connsiteY7" fmla="*/ 318209 h 1586644"/>
              <a:gd name="connsiteX0" fmla="*/ 134118 w 1910063"/>
              <a:gd name="connsiteY0" fmla="*/ 339529 h 1587920"/>
              <a:gd name="connsiteX1" fmla="*/ 719591 w 1910063"/>
              <a:gd name="connsiteY1" fmla="*/ 10664 h 1587920"/>
              <a:gd name="connsiteX2" fmla="*/ 1482834 w 1910063"/>
              <a:gd name="connsiteY2" fmla="*/ 121379 h 1587920"/>
              <a:gd name="connsiteX3" fmla="*/ 1899653 w 1910063"/>
              <a:gd name="connsiteY3" fmla="*/ 524202 h 1587920"/>
              <a:gd name="connsiteX4" fmla="*/ 1722688 w 1910063"/>
              <a:gd name="connsiteY4" fmla="*/ 1302440 h 1587920"/>
              <a:gd name="connsiteX5" fmla="*/ 1069479 w 1910063"/>
              <a:gd name="connsiteY5" fmla="*/ 1586121 h 1587920"/>
              <a:gd name="connsiteX6" fmla="*/ 79351 w 1910063"/>
              <a:gd name="connsiteY6" fmla="*/ 1232823 h 1587920"/>
              <a:gd name="connsiteX7" fmla="*/ 134118 w 1910063"/>
              <a:gd name="connsiteY7" fmla="*/ 339529 h 1587920"/>
              <a:gd name="connsiteX0" fmla="*/ 127174 w 1914478"/>
              <a:gd name="connsiteY0" fmla="*/ 335105 h 1587654"/>
              <a:gd name="connsiteX1" fmla="*/ 724006 w 1914478"/>
              <a:gd name="connsiteY1" fmla="*/ 10398 h 1587654"/>
              <a:gd name="connsiteX2" fmla="*/ 1487249 w 1914478"/>
              <a:gd name="connsiteY2" fmla="*/ 121113 h 1587654"/>
              <a:gd name="connsiteX3" fmla="*/ 1904068 w 1914478"/>
              <a:gd name="connsiteY3" fmla="*/ 523936 h 1587654"/>
              <a:gd name="connsiteX4" fmla="*/ 1727103 w 1914478"/>
              <a:gd name="connsiteY4" fmla="*/ 1302174 h 1587654"/>
              <a:gd name="connsiteX5" fmla="*/ 1073894 w 1914478"/>
              <a:gd name="connsiteY5" fmla="*/ 1585855 h 1587654"/>
              <a:gd name="connsiteX6" fmla="*/ 83766 w 1914478"/>
              <a:gd name="connsiteY6" fmla="*/ 1232557 h 1587654"/>
              <a:gd name="connsiteX7" fmla="*/ 127174 w 1914478"/>
              <a:gd name="connsiteY7" fmla="*/ 335105 h 1587654"/>
              <a:gd name="connsiteX0" fmla="*/ 142793 w 1930097"/>
              <a:gd name="connsiteY0" fmla="*/ 335105 h 1587654"/>
              <a:gd name="connsiteX1" fmla="*/ 739625 w 1930097"/>
              <a:gd name="connsiteY1" fmla="*/ 10398 h 1587654"/>
              <a:gd name="connsiteX2" fmla="*/ 1502868 w 1930097"/>
              <a:gd name="connsiteY2" fmla="*/ 121113 h 1587654"/>
              <a:gd name="connsiteX3" fmla="*/ 1919687 w 1930097"/>
              <a:gd name="connsiteY3" fmla="*/ 523936 h 1587654"/>
              <a:gd name="connsiteX4" fmla="*/ 1742722 w 1930097"/>
              <a:gd name="connsiteY4" fmla="*/ 1302174 h 1587654"/>
              <a:gd name="connsiteX5" fmla="*/ 1089513 w 1930097"/>
              <a:gd name="connsiteY5" fmla="*/ 1585855 h 1587654"/>
              <a:gd name="connsiteX6" fmla="*/ 99385 w 1930097"/>
              <a:gd name="connsiteY6" fmla="*/ 1232557 h 1587654"/>
              <a:gd name="connsiteX7" fmla="*/ 142793 w 1930097"/>
              <a:gd name="connsiteY7" fmla="*/ 335105 h 1587654"/>
              <a:gd name="connsiteX0" fmla="*/ 142793 w 1928585"/>
              <a:gd name="connsiteY0" fmla="*/ 335105 h 1588716"/>
              <a:gd name="connsiteX1" fmla="*/ 739625 w 1928585"/>
              <a:gd name="connsiteY1" fmla="*/ 10398 h 1588716"/>
              <a:gd name="connsiteX2" fmla="*/ 1502868 w 1928585"/>
              <a:gd name="connsiteY2" fmla="*/ 121113 h 1588716"/>
              <a:gd name="connsiteX3" fmla="*/ 1919687 w 1928585"/>
              <a:gd name="connsiteY3" fmla="*/ 523936 h 1588716"/>
              <a:gd name="connsiteX4" fmla="*/ 1742722 w 1928585"/>
              <a:gd name="connsiteY4" fmla="*/ 1302174 h 1588716"/>
              <a:gd name="connsiteX5" fmla="*/ 1089513 w 1928585"/>
              <a:gd name="connsiteY5" fmla="*/ 1585855 h 1588716"/>
              <a:gd name="connsiteX6" fmla="*/ 99385 w 1928585"/>
              <a:gd name="connsiteY6" fmla="*/ 1232557 h 1588716"/>
              <a:gd name="connsiteX7" fmla="*/ 142793 w 1928585"/>
              <a:gd name="connsiteY7" fmla="*/ 335105 h 1588716"/>
              <a:gd name="connsiteX0" fmla="*/ 142793 w 1902909"/>
              <a:gd name="connsiteY0" fmla="*/ 333836 h 1586581"/>
              <a:gd name="connsiteX1" fmla="*/ 739625 w 1902909"/>
              <a:gd name="connsiteY1" fmla="*/ 9129 h 1586581"/>
              <a:gd name="connsiteX2" fmla="*/ 1502868 w 1902909"/>
              <a:gd name="connsiteY2" fmla="*/ 119844 h 1586581"/>
              <a:gd name="connsiteX3" fmla="*/ 1889992 w 1902909"/>
              <a:gd name="connsiteY3" fmla="*/ 434109 h 1586581"/>
              <a:gd name="connsiteX4" fmla="*/ 1742722 w 1902909"/>
              <a:gd name="connsiteY4" fmla="*/ 1300905 h 1586581"/>
              <a:gd name="connsiteX5" fmla="*/ 1089513 w 1902909"/>
              <a:gd name="connsiteY5" fmla="*/ 1584586 h 1586581"/>
              <a:gd name="connsiteX6" fmla="*/ 99385 w 1902909"/>
              <a:gd name="connsiteY6" fmla="*/ 1231288 h 1586581"/>
              <a:gd name="connsiteX7" fmla="*/ 142793 w 1902909"/>
              <a:gd name="connsiteY7" fmla="*/ 333836 h 1586581"/>
              <a:gd name="connsiteX0" fmla="*/ 142793 w 1905311"/>
              <a:gd name="connsiteY0" fmla="*/ 345894 h 1598639"/>
              <a:gd name="connsiteX1" fmla="*/ 739625 w 1905311"/>
              <a:gd name="connsiteY1" fmla="*/ 21187 h 1598639"/>
              <a:gd name="connsiteX2" fmla="*/ 1467047 w 1905311"/>
              <a:gd name="connsiteY2" fmla="*/ 77053 h 1598639"/>
              <a:gd name="connsiteX3" fmla="*/ 1889992 w 1905311"/>
              <a:gd name="connsiteY3" fmla="*/ 446167 h 1598639"/>
              <a:gd name="connsiteX4" fmla="*/ 1742722 w 1905311"/>
              <a:gd name="connsiteY4" fmla="*/ 1312963 h 1598639"/>
              <a:gd name="connsiteX5" fmla="*/ 1089513 w 1905311"/>
              <a:gd name="connsiteY5" fmla="*/ 1596644 h 1598639"/>
              <a:gd name="connsiteX6" fmla="*/ 99385 w 1905311"/>
              <a:gd name="connsiteY6" fmla="*/ 1243346 h 1598639"/>
              <a:gd name="connsiteX7" fmla="*/ 142793 w 1905311"/>
              <a:gd name="connsiteY7" fmla="*/ 345894 h 1598639"/>
              <a:gd name="connsiteX0" fmla="*/ 142793 w 1895454"/>
              <a:gd name="connsiteY0" fmla="*/ 345894 h 1599808"/>
              <a:gd name="connsiteX1" fmla="*/ 739625 w 1895454"/>
              <a:gd name="connsiteY1" fmla="*/ 21187 h 1599808"/>
              <a:gd name="connsiteX2" fmla="*/ 1467047 w 1895454"/>
              <a:gd name="connsiteY2" fmla="*/ 77053 h 1599808"/>
              <a:gd name="connsiteX3" fmla="*/ 1889992 w 1895454"/>
              <a:gd name="connsiteY3" fmla="*/ 446167 h 1599808"/>
              <a:gd name="connsiteX4" fmla="*/ 1666230 w 1895454"/>
              <a:gd name="connsiteY4" fmla="*/ 1363267 h 1599808"/>
              <a:gd name="connsiteX5" fmla="*/ 1089513 w 1895454"/>
              <a:gd name="connsiteY5" fmla="*/ 1596644 h 1599808"/>
              <a:gd name="connsiteX6" fmla="*/ 99385 w 1895454"/>
              <a:gd name="connsiteY6" fmla="*/ 1243346 h 1599808"/>
              <a:gd name="connsiteX7" fmla="*/ 142793 w 1895454"/>
              <a:gd name="connsiteY7" fmla="*/ 345894 h 1599808"/>
              <a:gd name="connsiteX0" fmla="*/ 103942 w 1856603"/>
              <a:gd name="connsiteY0" fmla="*/ 345894 h 1599808"/>
              <a:gd name="connsiteX1" fmla="*/ 700774 w 1856603"/>
              <a:gd name="connsiteY1" fmla="*/ 21187 h 1599808"/>
              <a:gd name="connsiteX2" fmla="*/ 1428196 w 1856603"/>
              <a:gd name="connsiteY2" fmla="*/ 77053 h 1599808"/>
              <a:gd name="connsiteX3" fmla="*/ 1851141 w 1856603"/>
              <a:gd name="connsiteY3" fmla="*/ 446167 h 1599808"/>
              <a:gd name="connsiteX4" fmla="*/ 1627379 w 1856603"/>
              <a:gd name="connsiteY4" fmla="*/ 1363267 h 1599808"/>
              <a:gd name="connsiteX5" fmla="*/ 1050662 w 1856603"/>
              <a:gd name="connsiteY5" fmla="*/ 1596644 h 1599808"/>
              <a:gd name="connsiteX6" fmla="*/ 94263 w 1856603"/>
              <a:gd name="connsiteY6" fmla="*/ 1229490 h 1599808"/>
              <a:gd name="connsiteX7" fmla="*/ 103942 w 1856603"/>
              <a:gd name="connsiteY7" fmla="*/ 345894 h 1599808"/>
              <a:gd name="connsiteX0" fmla="*/ 102167 w 1854828"/>
              <a:gd name="connsiteY0" fmla="*/ 345894 h 1599808"/>
              <a:gd name="connsiteX1" fmla="*/ 698999 w 1854828"/>
              <a:gd name="connsiteY1" fmla="*/ 21187 h 1599808"/>
              <a:gd name="connsiteX2" fmla="*/ 1426421 w 1854828"/>
              <a:gd name="connsiteY2" fmla="*/ 77053 h 1599808"/>
              <a:gd name="connsiteX3" fmla="*/ 1849366 w 1854828"/>
              <a:gd name="connsiteY3" fmla="*/ 446167 h 1599808"/>
              <a:gd name="connsiteX4" fmla="*/ 1625604 w 1854828"/>
              <a:gd name="connsiteY4" fmla="*/ 1363267 h 1599808"/>
              <a:gd name="connsiteX5" fmla="*/ 1048887 w 1854828"/>
              <a:gd name="connsiteY5" fmla="*/ 1596644 h 1599808"/>
              <a:gd name="connsiteX6" fmla="*/ 95203 w 1854828"/>
              <a:gd name="connsiteY6" fmla="*/ 1186307 h 1599808"/>
              <a:gd name="connsiteX7" fmla="*/ 102167 w 1854828"/>
              <a:gd name="connsiteY7" fmla="*/ 345894 h 1599808"/>
              <a:gd name="connsiteX0" fmla="*/ 99591 w 1852252"/>
              <a:gd name="connsiteY0" fmla="*/ 361531 h 1615445"/>
              <a:gd name="connsiteX1" fmla="*/ 647536 w 1852252"/>
              <a:gd name="connsiteY1" fmla="*/ 17713 h 1615445"/>
              <a:gd name="connsiteX2" fmla="*/ 1423845 w 1852252"/>
              <a:gd name="connsiteY2" fmla="*/ 92690 h 1615445"/>
              <a:gd name="connsiteX3" fmla="*/ 1846790 w 1852252"/>
              <a:gd name="connsiteY3" fmla="*/ 461804 h 1615445"/>
              <a:gd name="connsiteX4" fmla="*/ 1623028 w 1852252"/>
              <a:gd name="connsiteY4" fmla="*/ 1378904 h 1615445"/>
              <a:gd name="connsiteX5" fmla="*/ 1046311 w 1852252"/>
              <a:gd name="connsiteY5" fmla="*/ 1612281 h 1615445"/>
              <a:gd name="connsiteX6" fmla="*/ 92627 w 1852252"/>
              <a:gd name="connsiteY6" fmla="*/ 1201944 h 1615445"/>
              <a:gd name="connsiteX7" fmla="*/ 99591 w 1852252"/>
              <a:gd name="connsiteY7" fmla="*/ 361531 h 1615445"/>
              <a:gd name="connsiteX0" fmla="*/ 99257 w 1851918"/>
              <a:gd name="connsiteY0" fmla="*/ 361206 h 1615120"/>
              <a:gd name="connsiteX1" fmla="*/ 640766 w 1851918"/>
              <a:gd name="connsiteY1" fmla="*/ 17775 h 1615120"/>
              <a:gd name="connsiteX2" fmla="*/ 1423511 w 1851918"/>
              <a:gd name="connsiteY2" fmla="*/ 92365 h 1615120"/>
              <a:gd name="connsiteX3" fmla="*/ 1846456 w 1851918"/>
              <a:gd name="connsiteY3" fmla="*/ 461479 h 1615120"/>
              <a:gd name="connsiteX4" fmla="*/ 1622694 w 1851918"/>
              <a:gd name="connsiteY4" fmla="*/ 1378579 h 1615120"/>
              <a:gd name="connsiteX5" fmla="*/ 1045977 w 1851918"/>
              <a:gd name="connsiteY5" fmla="*/ 1611956 h 1615120"/>
              <a:gd name="connsiteX6" fmla="*/ 92293 w 1851918"/>
              <a:gd name="connsiteY6" fmla="*/ 1201619 h 1615120"/>
              <a:gd name="connsiteX7" fmla="*/ 99257 w 1851918"/>
              <a:gd name="connsiteY7" fmla="*/ 361206 h 1615120"/>
              <a:gd name="connsiteX0" fmla="*/ 99257 w 1862360"/>
              <a:gd name="connsiteY0" fmla="*/ 361955 h 1615723"/>
              <a:gd name="connsiteX1" fmla="*/ 640766 w 1862360"/>
              <a:gd name="connsiteY1" fmla="*/ 18524 h 1615723"/>
              <a:gd name="connsiteX2" fmla="*/ 1423511 w 1862360"/>
              <a:gd name="connsiteY2" fmla="*/ 93114 h 1615723"/>
              <a:gd name="connsiteX3" fmla="*/ 1857195 w 1862360"/>
              <a:gd name="connsiteY3" fmla="*/ 489008 h 1615723"/>
              <a:gd name="connsiteX4" fmla="*/ 1622694 w 1862360"/>
              <a:gd name="connsiteY4" fmla="*/ 1379328 h 1615723"/>
              <a:gd name="connsiteX5" fmla="*/ 1045977 w 1862360"/>
              <a:gd name="connsiteY5" fmla="*/ 1612705 h 1615723"/>
              <a:gd name="connsiteX6" fmla="*/ 92293 w 1862360"/>
              <a:gd name="connsiteY6" fmla="*/ 1202368 h 1615723"/>
              <a:gd name="connsiteX7" fmla="*/ 99257 w 1862360"/>
              <a:gd name="connsiteY7" fmla="*/ 361955 h 1615723"/>
              <a:gd name="connsiteX0" fmla="*/ 99257 w 1869502"/>
              <a:gd name="connsiteY0" fmla="*/ 362464 h 1616144"/>
              <a:gd name="connsiteX1" fmla="*/ 640766 w 1869502"/>
              <a:gd name="connsiteY1" fmla="*/ 19033 h 1616144"/>
              <a:gd name="connsiteX2" fmla="*/ 1423511 w 1869502"/>
              <a:gd name="connsiteY2" fmla="*/ 93623 h 1616144"/>
              <a:gd name="connsiteX3" fmla="*/ 1864522 w 1869502"/>
              <a:gd name="connsiteY3" fmla="*/ 506823 h 1616144"/>
              <a:gd name="connsiteX4" fmla="*/ 1622694 w 1869502"/>
              <a:gd name="connsiteY4" fmla="*/ 1379837 h 1616144"/>
              <a:gd name="connsiteX5" fmla="*/ 1045977 w 1869502"/>
              <a:gd name="connsiteY5" fmla="*/ 1613214 h 1616144"/>
              <a:gd name="connsiteX6" fmla="*/ 92293 w 1869502"/>
              <a:gd name="connsiteY6" fmla="*/ 1202877 h 1616144"/>
              <a:gd name="connsiteX7" fmla="*/ 99257 w 1869502"/>
              <a:gd name="connsiteY7" fmla="*/ 362464 h 161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9502" h="1616144" extrusionOk="0">
                <a:moveTo>
                  <a:pt x="99257" y="362464"/>
                </a:moveTo>
                <a:cubicBezTo>
                  <a:pt x="190669" y="165157"/>
                  <a:pt x="420057" y="63840"/>
                  <a:pt x="640766" y="19033"/>
                </a:cubicBezTo>
                <a:cubicBezTo>
                  <a:pt x="861475" y="-25774"/>
                  <a:pt x="1219552" y="12325"/>
                  <a:pt x="1423511" y="93623"/>
                </a:cubicBezTo>
                <a:cubicBezTo>
                  <a:pt x="1627470" y="174921"/>
                  <a:pt x="1831325" y="292454"/>
                  <a:pt x="1864522" y="506823"/>
                </a:cubicBezTo>
                <a:cubicBezTo>
                  <a:pt x="1897719" y="721192"/>
                  <a:pt x="1759118" y="1195439"/>
                  <a:pt x="1622694" y="1379837"/>
                </a:cubicBezTo>
                <a:cubicBezTo>
                  <a:pt x="1486270" y="1564236"/>
                  <a:pt x="1365853" y="1631644"/>
                  <a:pt x="1045977" y="1613214"/>
                </a:cubicBezTo>
                <a:cubicBezTo>
                  <a:pt x="726101" y="1594784"/>
                  <a:pt x="250080" y="1411335"/>
                  <a:pt x="92293" y="1202877"/>
                </a:cubicBezTo>
                <a:cubicBezTo>
                  <a:pt x="-65494" y="994419"/>
                  <a:pt x="7845" y="559771"/>
                  <a:pt x="99257" y="36246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 name="Ryhmä 2">
            <a:extLst>
              <a:ext uri="{FF2B5EF4-FFF2-40B4-BE49-F238E27FC236}">
                <a16:creationId xmlns:a16="http://schemas.microsoft.com/office/drawing/2014/main" id="{B4DB4464-C87A-84BA-A91E-6677A7F6AD38}"/>
              </a:ext>
              <a:ext uri="{C183D7F6-B498-43B3-948B-1728B52AA6E4}">
                <adec:decorative xmlns:adec="http://schemas.microsoft.com/office/drawing/2017/decorative" val="1"/>
              </a:ext>
            </a:extLst>
          </p:cNvPr>
          <p:cNvGrpSpPr/>
          <p:nvPr/>
        </p:nvGrpSpPr>
        <p:grpSpPr>
          <a:xfrm>
            <a:off x="7854947" y="2749111"/>
            <a:ext cx="230309" cy="2246992"/>
            <a:chOff x="7854947" y="2749111"/>
            <a:chExt cx="230309" cy="2246992"/>
          </a:xfrm>
        </p:grpSpPr>
        <p:grpSp>
          <p:nvGrpSpPr>
            <p:cNvPr id="796" name="Google Shape;796;p48"/>
            <p:cNvGrpSpPr/>
            <p:nvPr/>
          </p:nvGrpSpPr>
          <p:grpSpPr>
            <a:xfrm>
              <a:off x="7867050" y="2749111"/>
              <a:ext cx="215962" cy="162544"/>
              <a:chOff x="-52209" y="1504880"/>
              <a:chExt cx="623088" cy="468968"/>
            </a:xfrm>
            <a:solidFill>
              <a:schemeClr val="tx1"/>
            </a:solidFill>
          </p:grpSpPr>
          <p:sp>
            <p:nvSpPr>
              <p:cNvPr id="797" name="Google Shape;797;p48"/>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798" name="Google Shape;798;p48"/>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799" name="Google Shape;799;p48"/>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800" name="Google Shape;800;p48"/>
            <p:cNvGrpSpPr/>
            <p:nvPr/>
          </p:nvGrpSpPr>
          <p:grpSpPr>
            <a:xfrm>
              <a:off x="7866940" y="3312091"/>
              <a:ext cx="215962" cy="162544"/>
              <a:chOff x="-52209" y="1504880"/>
              <a:chExt cx="623088" cy="468968"/>
            </a:xfrm>
            <a:solidFill>
              <a:schemeClr val="tx1"/>
            </a:solidFill>
          </p:grpSpPr>
          <p:sp>
            <p:nvSpPr>
              <p:cNvPr id="801" name="Google Shape;801;p48"/>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802" name="Google Shape;802;p48"/>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803" name="Google Shape;803;p48"/>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804" name="Google Shape;804;p48"/>
            <p:cNvGrpSpPr/>
            <p:nvPr/>
          </p:nvGrpSpPr>
          <p:grpSpPr>
            <a:xfrm>
              <a:off x="7869294" y="4079512"/>
              <a:ext cx="215962" cy="162544"/>
              <a:chOff x="-52209" y="1504880"/>
              <a:chExt cx="623088" cy="468968"/>
            </a:xfrm>
            <a:solidFill>
              <a:schemeClr val="tx1"/>
            </a:solidFill>
          </p:grpSpPr>
          <p:sp>
            <p:nvSpPr>
              <p:cNvPr id="805" name="Google Shape;805;p48"/>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806" name="Google Shape;806;p48"/>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807" name="Google Shape;807;p48"/>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808" name="Google Shape;808;p48"/>
            <p:cNvGrpSpPr/>
            <p:nvPr/>
          </p:nvGrpSpPr>
          <p:grpSpPr>
            <a:xfrm>
              <a:off x="7854947" y="4833558"/>
              <a:ext cx="215962" cy="162545"/>
              <a:chOff x="-52209" y="1504880"/>
              <a:chExt cx="623087" cy="468970"/>
            </a:xfrm>
            <a:solidFill>
              <a:schemeClr val="tx1"/>
            </a:solidFill>
          </p:grpSpPr>
          <p:sp>
            <p:nvSpPr>
              <p:cNvPr id="809" name="Google Shape;809;p48"/>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810" name="Google Shape;810;p48"/>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811" name="Google Shape;811;p48"/>
              <p:cNvSpPr/>
              <p:nvPr/>
            </p:nvSpPr>
            <p:spPr>
              <a:xfrm rot="18900000">
                <a:off x="171221" y="1898755"/>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grpSp>
        <p:nvGrpSpPr>
          <p:cNvPr id="13" name="Group 12" descr="Sivun poikkileikkaava teema on Data">
            <a:extLst>
              <a:ext uri="{FF2B5EF4-FFF2-40B4-BE49-F238E27FC236}">
                <a16:creationId xmlns:a16="http://schemas.microsoft.com/office/drawing/2014/main" id="{CB75CE6C-DDB1-7BFB-A898-2ABF00CCD654}"/>
              </a:ext>
            </a:extLst>
          </p:cNvPr>
          <p:cNvGrpSpPr/>
          <p:nvPr/>
        </p:nvGrpSpPr>
        <p:grpSpPr>
          <a:xfrm>
            <a:off x="9908235" y="291417"/>
            <a:ext cx="2072194" cy="451173"/>
            <a:chOff x="559546" y="4150296"/>
            <a:chExt cx="2072194" cy="451173"/>
          </a:xfrm>
        </p:grpSpPr>
        <p:sp>
          <p:nvSpPr>
            <p:cNvPr id="8" name="Suorakulmio: Pyöristetyt kulmat 25">
              <a:extLst>
                <a:ext uri="{FF2B5EF4-FFF2-40B4-BE49-F238E27FC236}">
                  <a16:creationId xmlns:a16="http://schemas.microsoft.com/office/drawing/2014/main" id="{5C9CFB30-9F90-EF8E-341B-6548FFF827F6}"/>
                </a:ext>
              </a:extLst>
            </p:cNvPr>
            <p:cNvSpPr/>
            <p:nvPr/>
          </p:nvSpPr>
          <p:spPr>
            <a:xfrm>
              <a:off x="559546" y="4150296"/>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9" name="Google Shape;734;p45">
              <a:extLst>
                <a:ext uri="{FF2B5EF4-FFF2-40B4-BE49-F238E27FC236}">
                  <a16:creationId xmlns:a16="http://schemas.microsoft.com/office/drawing/2014/main" id="{FFC18344-426B-8146-1235-67B839D6CCE3}"/>
                </a:ext>
              </a:extLst>
            </p:cNvPr>
            <p:cNvSpPr txBox="1"/>
            <p:nvPr/>
          </p:nvSpPr>
          <p:spPr>
            <a:xfrm>
              <a:off x="1142941" y="4296540"/>
              <a:ext cx="1045602"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Data</a:t>
              </a:r>
              <a:endParaRPr sz="1600" dirty="0">
                <a:solidFill>
                  <a:schemeClr val="lt1"/>
                </a:solidFill>
              </a:endParaRPr>
            </a:p>
          </p:txBody>
        </p:sp>
        <p:grpSp>
          <p:nvGrpSpPr>
            <p:cNvPr id="10" name="Kuva 2">
              <a:extLst>
                <a:ext uri="{FF2B5EF4-FFF2-40B4-BE49-F238E27FC236}">
                  <a16:creationId xmlns:a16="http://schemas.microsoft.com/office/drawing/2014/main" id="{C00DD967-EE90-838B-E009-ACDA0989EC06}"/>
                </a:ext>
              </a:extLst>
            </p:cNvPr>
            <p:cNvGrpSpPr/>
            <p:nvPr/>
          </p:nvGrpSpPr>
          <p:grpSpPr>
            <a:xfrm>
              <a:off x="763737" y="4258881"/>
              <a:ext cx="239491" cy="215427"/>
              <a:chOff x="13392704" y="2520537"/>
              <a:chExt cx="178212" cy="160305"/>
            </a:xfrm>
          </p:grpSpPr>
          <p:sp>
            <p:nvSpPr>
              <p:cNvPr id="11" name="Vapaamuotoinen: Muoto 28">
                <a:extLst>
                  <a:ext uri="{FF2B5EF4-FFF2-40B4-BE49-F238E27FC236}">
                    <a16:creationId xmlns:a16="http://schemas.microsoft.com/office/drawing/2014/main" id="{AAA9897E-6553-1A73-12B3-2D4E35D6F221}"/>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noFill/>
                <a:prstDash val="solid"/>
                <a:miter/>
              </a:ln>
            </p:spPr>
            <p:txBody>
              <a:bodyPr rtlCol="0" anchor="ctr"/>
              <a:lstStyle/>
              <a:p>
                <a:endParaRPr lang="fi-FI"/>
              </a:p>
            </p:txBody>
          </p:sp>
          <p:sp>
            <p:nvSpPr>
              <p:cNvPr id="12" name="Vapaamuotoinen: Muoto 29">
                <a:extLst>
                  <a:ext uri="{FF2B5EF4-FFF2-40B4-BE49-F238E27FC236}">
                    <a16:creationId xmlns:a16="http://schemas.microsoft.com/office/drawing/2014/main" id="{F1899BC8-519D-08CD-D0A2-4849F0AF89FC}"/>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grpSp>
      </p:grpSp>
      <p:sp>
        <p:nvSpPr>
          <p:cNvPr id="2" name="Otsikko 1">
            <a:extLst>
              <a:ext uri="{FF2B5EF4-FFF2-40B4-BE49-F238E27FC236}">
                <a16:creationId xmlns:a16="http://schemas.microsoft.com/office/drawing/2014/main" id="{77170871-DB47-AC99-092C-088A760205A7}"/>
              </a:ext>
            </a:extLst>
          </p:cNvPr>
          <p:cNvSpPr>
            <a:spLocks noGrp="1"/>
          </p:cNvSpPr>
          <p:nvPr>
            <p:ph type="title" idx="4294967295"/>
          </p:nvPr>
        </p:nvSpPr>
        <p:spPr>
          <a:xfrm>
            <a:off x="457200" y="615429"/>
            <a:ext cx="7106890" cy="787400"/>
          </a:xfrm>
        </p:spPr>
        <p:txBody>
          <a:bodyPr spcFirstLastPara="1" wrap="square" lIns="0" tIns="0" rIns="0" bIns="0" anchor="b" anchorCtr="0">
            <a:noAutofit/>
          </a:bodyPr>
          <a:lstStyle/>
          <a:p>
            <a:r>
              <a:rPr lang="fi-FI" sz="3600" b="0" dirty="0"/>
              <a:t>Olennaisten kysymysten ja datalähteiden kartoitus</a:t>
            </a:r>
          </a:p>
        </p:txBody>
      </p:sp>
      <p:sp>
        <p:nvSpPr>
          <p:cNvPr id="790" name="Google Shape;790;p48"/>
          <p:cNvSpPr txBox="1">
            <a:spLocks noGrp="1"/>
          </p:cNvSpPr>
          <p:nvPr>
            <p:ph type="body" idx="4294967295"/>
          </p:nvPr>
        </p:nvSpPr>
        <p:spPr>
          <a:xfrm>
            <a:off x="456025" y="1844422"/>
            <a:ext cx="3041700" cy="3116700"/>
          </a:xfrm>
          <a:prstGeom prst="rect">
            <a:avLst/>
          </a:prstGeom>
          <a:noFill/>
          <a:ln>
            <a:noFill/>
          </a:ln>
        </p:spPr>
        <p:txBody>
          <a:bodyPr spcFirstLastPara="1" wrap="square" lIns="0" tIns="0" rIns="0" bIns="0" anchor="t" anchorCtr="0">
            <a:noAutofit/>
          </a:bodyPr>
          <a:lstStyle/>
          <a:p>
            <a:pPr marL="0" indent="0">
              <a:buSzPts val="1600"/>
              <a:buNone/>
            </a:pPr>
            <a:r>
              <a:rPr lang="fi-FI" sz="1600"/>
              <a:t>Ongelman ratkaisemiseksi tarvittavan datan hahmottaminen on yksi yhteistyön tunnustelun tärkeimmistä ja samalla haastavammista tehtävistä.  Tiedetään, että ratkaisu vaatii dataa – mutta mikä data on olennaista juuri tässä yhteydessä ja onko sitä ylipäätään saatavilla? </a:t>
            </a:r>
            <a:endParaRPr/>
          </a:p>
        </p:txBody>
      </p:sp>
      <p:sp>
        <p:nvSpPr>
          <p:cNvPr id="792" name="Google Shape;792;p48"/>
          <p:cNvSpPr txBox="1"/>
          <p:nvPr/>
        </p:nvSpPr>
        <p:spPr>
          <a:xfrm>
            <a:off x="4118975" y="1844420"/>
            <a:ext cx="3101354" cy="4411800"/>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fi-FI" sz="1200">
                <a:solidFill>
                  <a:schemeClr val="dk1"/>
                </a:solidFill>
              </a:rPr>
              <a:t>Ensimmäinen askel on selkeyttää, mitä halutaan ymmärtää paremmin tai millaisiin kysymyksiin etsitään vastausta. Tämä vaatii yhteistä keskustelua siitä, mikä data todella auttaisi ratkomaan kyseistä ilmiötä tai parantamaan toimintaa. </a:t>
            </a:r>
          </a:p>
          <a:p>
            <a:pPr marL="0" marR="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FI" sz="1200">
                <a:solidFill>
                  <a:schemeClr val="dk1"/>
                </a:solidFill>
              </a:rPr>
              <a:t>Kun tiedontarve konkretisoituu, voidaan alkaa hahmottaa, missä tällaista dataa mahdollisesti on ja millaisessa muodossa. Samalla esiin nousevat kysymykset datan hallinnasta: kuka </a:t>
            </a:r>
            <a:r>
              <a:rPr lang="fi-FI" sz="1200" err="1">
                <a:solidFill>
                  <a:schemeClr val="dk1"/>
                </a:solidFill>
              </a:rPr>
              <a:t>dataahallinnoi</a:t>
            </a:r>
            <a:r>
              <a:rPr lang="fi-FI" sz="1200">
                <a:solidFill>
                  <a:schemeClr val="dk1"/>
                </a:solidFill>
              </a:rPr>
              <a:t>, millaisia luovutus- ja käyttöoikeuksia siihen liittyy ja mitä reunaehtoja sen hyödyntämiseen sisältyy?</a:t>
            </a:r>
          </a:p>
          <a:p>
            <a:pPr marL="0" marR="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a:lnSpc>
                <a:spcPct val="115000"/>
              </a:lnSpc>
              <a:buClr>
                <a:schemeClr val="dk1"/>
              </a:buClr>
              <a:buSzPts val="1100"/>
            </a:pPr>
            <a:r>
              <a:rPr lang="fi-FI" sz="1200">
                <a:solidFill>
                  <a:schemeClr val="dk1"/>
                </a:solidFill>
              </a:rPr>
              <a:t>On hyvä varautua siihen, että data voi olla hajallaan, vaikeasti irrotettavissa tai väärässä muodossa. Joskus havaitaan, ettei tarvittavaa dataa ole olemassa lainkaan tai että se olisi saatavilla vain juridisesti haastavalla tavalla.</a:t>
            </a:r>
          </a:p>
        </p:txBody>
      </p:sp>
      <p:sp>
        <p:nvSpPr>
          <p:cNvPr id="794" name="Google Shape;794;p48"/>
          <p:cNvSpPr txBox="1"/>
          <p:nvPr/>
        </p:nvSpPr>
        <p:spPr>
          <a:xfrm>
            <a:off x="8004796" y="2362844"/>
            <a:ext cx="3101354" cy="2832900"/>
          </a:xfrm>
          <a:prstGeom prst="rect">
            <a:avLst/>
          </a:prstGeom>
          <a:noFill/>
          <a:ln>
            <a:noFill/>
          </a:ln>
        </p:spPr>
        <p:txBody>
          <a:bodyPr spcFirstLastPara="1" wrap="square" lIns="0" tIns="0" rIns="0" bIns="0" anchor="t" anchorCtr="0">
            <a:noAutofit/>
          </a:bodyPr>
          <a:lstStyle/>
          <a:p>
            <a:pPr marL="168275" marR="0" lvl="0" indent="0" algn="l" rtl="0">
              <a:lnSpc>
                <a:spcPct val="115000"/>
              </a:lnSpc>
              <a:spcBef>
                <a:spcPts val="0"/>
              </a:spcBef>
              <a:spcAft>
                <a:spcPts val="1000"/>
              </a:spcAft>
              <a:buClr>
                <a:schemeClr val="dk1"/>
              </a:buClr>
              <a:buSzPts val="950"/>
              <a:buFont typeface="Arial"/>
              <a:buNone/>
            </a:pPr>
            <a:r>
              <a:rPr lang="fi-FI" sz="1600" b="1">
                <a:solidFill>
                  <a:schemeClr val="tx1"/>
                </a:solidFill>
                <a:latin typeface="Arial"/>
                <a:ea typeface="Arial"/>
                <a:cs typeface="Arial"/>
                <a:sym typeface="Arial"/>
              </a:rPr>
              <a:t>Toimi näin: </a:t>
            </a:r>
            <a:endParaRPr lang="fi-FI" sz="1600" b="1">
              <a:solidFill>
                <a:schemeClr val="tx1"/>
              </a:solidFill>
              <a:latin typeface="Arial"/>
              <a:ea typeface="Arial"/>
              <a:cs typeface="Arial"/>
            </a:endParaRPr>
          </a:p>
          <a:p>
            <a:pPr marL="177800" marR="0" lvl="0" indent="-177800" algn="l" rtl="0">
              <a:lnSpc>
                <a:spcPct val="115000"/>
              </a:lnSpc>
              <a:spcBef>
                <a:spcPts val="0"/>
              </a:spcBef>
              <a:spcAft>
                <a:spcPts val="1000"/>
              </a:spcAft>
              <a:buClr>
                <a:schemeClr val="dk1"/>
              </a:buClr>
              <a:buSzPts val="950"/>
              <a:buFont typeface="Arial" panose="020B0604020202020204" pitchFamily="34" charset="0"/>
              <a:buChar char="•"/>
            </a:pPr>
            <a:r>
              <a:rPr lang="fi-FI" sz="1200">
                <a:solidFill>
                  <a:schemeClr val="tx1"/>
                </a:solidFill>
              </a:rPr>
              <a:t>Mieti, millaista dataa tarvitaan, jotta ongelmaa voidaan ymmärtää tai ratkaista. </a:t>
            </a:r>
          </a:p>
          <a:p>
            <a:pPr marL="177800" lvl="0" indent="-177800" algn="l" rtl="0">
              <a:lnSpc>
                <a:spcPct val="115000"/>
              </a:lnSpc>
              <a:spcBef>
                <a:spcPts val="0"/>
              </a:spcBef>
              <a:spcAft>
                <a:spcPts val="1000"/>
              </a:spcAft>
              <a:buClr>
                <a:schemeClr val="dk1"/>
              </a:buClr>
              <a:buSzPts val="1100"/>
              <a:buFont typeface="Arial" panose="020B0604020202020204" pitchFamily="34" charset="0"/>
              <a:buChar char="•"/>
            </a:pPr>
            <a:r>
              <a:rPr lang="fi-FI" sz="1200">
                <a:solidFill>
                  <a:schemeClr val="tx1"/>
                </a:solidFill>
              </a:rPr>
              <a:t>Mieti, missä data syntyy: missä prosessissa tai missä kohtaa asiakkaan palvelupolkua?</a:t>
            </a:r>
          </a:p>
          <a:p>
            <a:pPr marL="177800" lvl="0" indent="-177800" algn="l" rtl="0">
              <a:lnSpc>
                <a:spcPct val="115000"/>
              </a:lnSpc>
              <a:spcBef>
                <a:spcPts val="0"/>
              </a:spcBef>
              <a:spcAft>
                <a:spcPts val="1000"/>
              </a:spcAft>
              <a:buClr>
                <a:schemeClr val="dk1"/>
              </a:buClr>
              <a:buSzPts val="1100"/>
              <a:buFont typeface="Arial" panose="020B0604020202020204" pitchFamily="34" charset="0"/>
              <a:buChar char="•"/>
            </a:pPr>
            <a:r>
              <a:rPr lang="fi-FI" sz="1200">
                <a:solidFill>
                  <a:schemeClr val="tx1"/>
                </a:solidFill>
              </a:rPr>
              <a:t>Tunnista, kenen hallussa tarvittava data todennäköisesti on ja kuka sen voi tuoda yhteiseen käyttöön.</a:t>
            </a:r>
          </a:p>
          <a:p>
            <a:pPr marL="177800" indent="-177800">
              <a:lnSpc>
                <a:spcPct val="115000"/>
              </a:lnSpc>
              <a:spcAft>
                <a:spcPts val="1000"/>
              </a:spcAft>
              <a:buClr>
                <a:schemeClr val="dk1"/>
              </a:buClr>
              <a:buSzPts val="1100"/>
              <a:buFont typeface="Arial" panose="020B0604020202020204" pitchFamily="34" charset="0"/>
              <a:buChar char="•"/>
            </a:pPr>
            <a:r>
              <a:rPr lang="fi-FI" sz="1200">
                <a:solidFill>
                  <a:schemeClr val="tx1"/>
                </a:solidFill>
              </a:rPr>
              <a:t>Pohdi, millä tarkkuudella dataa tarvitaan: riittääkö kooste vai tarvitaanko yksilöityä dataa?</a:t>
            </a:r>
            <a:endParaRPr lang="fi-FI" sz="1200">
              <a:solidFill>
                <a:schemeClr val="tx1"/>
              </a:solidFill>
              <a:latin typeface="Arial"/>
              <a:ea typeface="Arial"/>
              <a:cs typeface="Arial"/>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6" name="Google Shape;826;p49">
            <a:extLst>
              <a:ext uri="{C183D7F6-B498-43B3-948B-1728B52AA6E4}">
                <adec:decorative xmlns:adec="http://schemas.microsoft.com/office/drawing/2017/decorative" val="1"/>
              </a:ext>
            </a:extLst>
          </p:cNvPr>
          <p:cNvPicPr preferRelativeResize="0"/>
          <p:nvPr/>
        </p:nvPicPr>
        <p:blipFill rotWithShape="1">
          <a:blip r:embed="rId3">
            <a:alphaModFix/>
          </a:blip>
          <a:srcRect l="413" t="31671" r="71" b="9539"/>
          <a:stretch>
            <a:fillRect/>
          </a:stretch>
        </p:blipFill>
        <p:spPr>
          <a:xfrm rot="21093535">
            <a:off x="9684104" y="-114396"/>
            <a:ext cx="2269172" cy="7030274"/>
          </a:xfrm>
          <a:prstGeom prst="rect">
            <a:avLst/>
          </a:prstGeom>
          <a:noFill/>
          <a:ln>
            <a:noFill/>
          </a:ln>
        </p:spPr>
      </p:pic>
      <p:sp>
        <p:nvSpPr>
          <p:cNvPr id="11" name="Google Shape;758;p47">
            <a:extLst>
              <a:ext uri="{FF2B5EF4-FFF2-40B4-BE49-F238E27FC236}">
                <a16:creationId xmlns:a16="http://schemas.microsoft.com/office/drawing/2014/main" id="{81A6416D-DBFB-C8CF-EE0E-04FCC87D0AA6}"/>
              </a:ext>
              <a:ext uri="{C183D7F6-B498-43B3-948B-1728B52AA6E4}">
                <adec:decorative xmlns:adec="http://schemas.microsoft.com/office/drawing/2017/decorative" val="1"/>
              </a:ext>
            </a:extLst>
          </p:cNvPr>
          <p:cNvSpPr/>
          <p:nvPr/>
        </p:nvSpPr>
        <p:spPr>
          <a:xfrm rot="5015004">
            <a:off x="6727056" y="1949652"/>
            <a:ext cx="5940872" cy="4424355"/>
          </a:xfrm>
          <a:custGeom>
            <a:avLst/>
            <a:gdLst>
              <a:gd name="connsiteX0" fmla="*/ 201478 w 2026289"/>
              <a:gd name="connsiteY0" fmla="*/ 241077 h 1518489"/>
              <a:gd name="connsiteX1" fmla="*/ 730684 w 2026289"/>
              <a:gd name="connsiteY1" fmla="*/ 623 h 1518489"/>
              <a:gd name="connsiteX2" fmla="*/ 1581065 w 2026289"/>
              <a:gd name="connsiteY2" fmla="*/ 167175 h 1518489"/>
              <a:gd name="connsiteX3" fmla="*/ 1973699 w 2026289"/>
              <a:gd name="connsiteY3" fmla="*/ 539467 h 1518489"/>
              <a:gd name="connsiteX4" fmla="*/ 1958945 w 2026289"/>
              <a:gd name="connsiteY4" fmla="*/ 1209862 h 1518489"/>
              <a:gd name="connsiteX5" fmla="*/ 1392276 w 2026289"/>
              <a:gd name="connsiteY5" fmla="*/ 1442379 h 1518489"/>
              <a:gd name="connsiteX6" fmla="*/ 539040 w 2026289"/>
              <a:gd name="connsiteY6" fmla="*/ 1499681 h 1518489"/>
              <a:gd name="connsiteX7" fmla="*/ 13946 w 2026289"/>
              <a:gd name="connsiteY7" fmla="*/ 1142886 h 1518489"/>
              <a:gd name="connsiteX8" fmla="*/ 201478 w 2026289"/>
              <a:gd name="connsiteY8" fmla="*/ 241077 h 1518489"/>
              <a:gd name="connsiteX0" fmla="*/ 201478 w 2025974"/>
              <a:gd name="connsiteY0" fmla="*/ 241077 h 1522937"/>
              <a:gd name="connsiteX1" fmla="*/ 730684 w 2025974"/>
              <a:gd name="connsiteY1" fmla="*/ 623 h 1522937"/>
              <a:gd name="connsiteX2" fmla="*/ 1581065 w 2025974"/>
              <a:gd name="connsiteY2" fmla="*/ 167175 h 1522937"/>
              <a:gd name="connsiteX3" fmla="*/ 1973699 w 2025974"/>
              <a:gd name="connsiteY3" fmla="*/ 539467 h 1522937"/>
              <a:gd name="connsiteX4" fmla="*/ 1958945 w 2025974"/>
              <a:gd name="connsiteY4" fmla="*/ 1209862 h 1522937"/>
              <a:gd name="connsiteX5" fmla="*/ 1397264 w 2025974"/>
              <a:gd name="connsiteY5" fmla="*/ 1463098 h 1522937"/>
              <a:gd name="connsiteX6" fmla="*/ 539040 w 2025974"/>
              <a:gd name="connsiteY6" fmla="*/ 1499681 h 1522937"/>
              <a:gd name="connsiteX7" fmla="*/ 13946 w 2025974"/>
              <a:gd name="connsiteY7" fmla="*/ 1142886 h 1522937"/>
              <a:gd name="connsiteX8" fmla="*/ 201478 w 2025974"/>
              <a:gd name="connsiteY8" fmla="*/ 241077 h 1522937"/>
              <a:gd name="connsiteX0" fmla="*/ 191975 w 2016471"/>
              <a:gd name="connsiteY0" fmla="*/ 241077 h 1489940"/>
              <a:gd name="connsiteX1" fmla="*/ 721181 w 2016471"/>
              <a:gd name="connsiteY1" fmla="*/ 623 h 1489940"/>
              <a:gd name="connsiteX2" fmla="*/ 1571562 w 2016471"/>
              <a:gd name="connsiteY2" fmla="*/ 167175 h 1489940"/>
              <a:gd name="connsiteX3" fmla="*/ 1964196 w 2016471"/>
              <a:gd name="connsiteY3" fmla="*/ 539467 h 1489940"/>
              <a:gd name="connsiteX4" fmla="*/ 1949442 w 2016471"/>
              <a:gd name="connsiteY4" fmla="*/ 1209862 h 1489940"/>
              <a:gd name="connsiteX5" fmla="*/ 1387761 w 2016471"/>
              <a:gd name="connsiteY5" fmla="*/ 1463098 h 1489940"/>
              <a:gd name="connsiteX6" fmla="*/ 350016 w 2016471"/>
              <a:gd name="connsiteY6" fmla="*/ 1449034 h 1489940"/>
              <a:gd name="connsiteX7" fmla="*/ 4443 w 2016471"/>
              <a:gd name="connsiteY7" fmla="*/ 1142886 h 1489940"/>
              <a:gd name="connsiteX8" fmla="*/ 191975 w 2016471"/>
              <a:gd name="connsiteY8" fmla="*/ 241077 h 1489940"/>
              <a:gd name="connsiteX0" fmla="*/ 134077 w 2025893"/>
              <a:gd name="connsiteY0" fmla="*/ 215668 h 1489854"/>
              <a:gd name="connsiteX1" fmla="*/ 730603 w 2025893"/>
              <a:gd name="connsiteY1" fmla="*/ 537 h 1489854"/>
              <a:gd name="connsiteX2" fmla="*/ 1580984 w 2025893"/>
              <a:gd name="connsiteY2" fmla="*/ 167089 h 1489854"/>
              <a:gd name="connsiteX3" fmla="*/ 1973618 w 2025893"/>
              <a:gd name="connsiteY3" fmla="*/ 539381 h 1489854"/>
              <a:gd name="connsiteX4" fmla="*/ 1958864 w 2025893"/>
              <a:gd name="connsiteY4" fmla="*/ 1209776 h 1489854"/>
              <a:gd name="connsiteX5" fmla="*/ 1397183 w 2025893"/>
              <a:gd name="connsiteY5" fmla="*/ 1463012 h 1489854"/>
              <a:gd name="connsiteX6" fmla="*/ 359438 w 2025893"/>
              <a:gd name="connsiteY6" fmla="*/ 1448948 h 1489854"/>
              <a:gd name="connsiteX7" fmla="*/ 13865 w 2025893"/>
              <a:gd name="connsiteY7" fmla="*/ 1142800 h 1489854"/>
              <a:gd name="connsiteX8" fmla="*/ 134077 w 2025893"/>
              <a:gd name="connsiteY8" fmla="*/ 215668 h 1489854"/>
              <a:gd name="connsiteX0" fmla="*/ 134482 w 2026298"/>
              <a:gd name="connsiteY0" fmla="*/ 275334 h 1549520"/>
              <a:gd name="connsiteX1" fmla="*/ 748462 w 2026298"/>
              <a:gd name="connsiteY1" fmla="*/ 348 h 1549520"/>
              <a:gd name="connsiteX2" fmla="*/ 1581389 w 2026298"/>
              <a:gd name="connsiteY2" fmla="*/ 226755 h 1549520"/>
              <a:gd name="connsiteX3" fmla="*/ 1974023 w 2026298"/>
              <a:gd name="connsiteY3" fmla="*/ 599047 h 1549520"/>
              <a:gd name="connsiteX4" fmla="*/ 1959269 w 2026298"/>
              <a:gd name="connsiteY4" fmla="*/ 1269442 h 1549520"/>
              <a:gd name="connsiteX5" fmla="*/ 1397588 w 2026298"/>
              <a:gd name="connsiteY5" fmla="*/ 1522678 h 1549520"/>
              <a:gd name="connsiteX6" fmla="*/ 359843 w 2026298"/>
              <a:gd name="connsiteY6" fmla="*/ 1508614 h 1549520"/>
              <a:gd name="connsiteX7" fmla="*/ 14270 w 2026298"/>
              <a:gd name="connsiteY7" fmla="*/ 1202466 h 1549520"/>
              <a:gd name="connsiteX8" fmla="*/ 134482 w 2026298"/>
              <a:gd name="connsiteY8" fmla="*/ 275334 h 1549520"/>
              <a:gd name="connsiteX0" fmla="*/ 134482 w 2020032"/>
              <a:gd name="connsiteY0" fmla="*/ 279915 h 1554101"/>
              <a:gd name="connsiteX1" fmla="*/ 748462 w 2020032"/>
              <a:gd name="connsiteY1" fmla="*/ 4929 h 1554101"/>
              <a:gd name="connsiteX2" fmla="*/ 1686110 w 2020032"/>
              <a:gd name="connsiteY2" fmla="*/ 141553 h 1554101"/>
              <a:gd name="connsiteX3" fmla="*/ 1974023 w 2020032"/>
              <a:gd name="connsiteY3" fmla="*/ 603628 h 1554101"/>
              <a:gd name="connsiteX4" fmla="*/ 1959269 w 2020032"/>
              <a:gd name="connsiteY4" fmla="*/ 1274023 h 1554101"/>
              <a:gd name="connsiteX5" fmla="*/ 1397588 w 2020032"/>
              <a:gd name="connsiteY5" fmla="*/ 1527259 h 1554101"/>
              <a:gd name="connsiteX6" fmla="*/ 359843 w 2020032"/>
              <a:gd name="connsiteY6" fmla="*/ 1513195 h 1554101"/>
              <a:gd name="connsiteX7" fmla="*/ 14270 w 2020032"/>
              <a:gd name="connsiteY7" fmla="*/ 1207047 h 1554101"/>
              <a:gd name="connsiteX8" fmla="*/ 134482 w 2020032"/>
              <a:gd name="connsiteY8" fmla="*/ 279915 h 1554101"/>
              <a:gd name="connsiteX0" fmla="*/ 134482 w 1993511"/>
              <a:gd name="connsiteY0" fmla="*/ 279915 h 1549485"/>
              <a:gd name="connsiteX1" fmla="*/ 748462 w 1993511"/>
              <a:gd name="connsiteY1" fmla="*/ 4929 h 1549485"/>
              <a:gd name="connsiteX2" fmla="*/ 1686110 w 1993511"/>
              <a:gd name="connsiteY2" fmla="*/ 141553 h 1549485"/>
              <a:gd name="connsiteX3" fmla="*/ 1974023 w 1993511"/>
              <a:gd name="connsiteY3" fmla="*/ 603628 h 1549485"/>
              <a:gd name="connsiteX4" fmla="*/ 1904415 w 1993511"/>
              <a:gd name="connsiteY4" fmla="*/ 1343087 h 1549485"/>
              <a:gd name="connsiteX5" fmla="*/ 1397588 w 1993511"/>
              <a:gd name="connsiteY5" fmla="*/ 1527259 h 1549485"/>
              <a:gd name="connsiteX6" fmla="*/ 359843 w 1993511"/>
              <a:gd name="connsiteY6" fmla="*/ 1513195 h 1549485"/>
              <a:gd name="connsiteX7" fmla="*/ 14270 w 1993511"/>
              <a:gd name="connsiteY7" fmla="*/ 1207047 h 1549485"/>
              <a:gd name="connsiteX8" fmla="*/ 134482 w 1993511"/>
              <a:gd name="connsiteY8" fmla="*/ 279915 h 1549485"/>
              <a:gd name="connsiteX0" fmla="*/ 134482 w 1995634"/>
              <a:gd name="connsiteY0" fmla="*/ 279915 h 1588906"/>
              <a:gd name="connsiteX1" fmla="*/ 748462 w 1995634"/>
              <a:gd name="connsiteY1" fmla="*/ 4929 h 1588906"/>
              <a:gd name="connsiteX2" fmla="*/ 1686110 w 1995634"/>
              <a:gd name="connsiteY2" fmla="*/ 141553 h 1588906"/>
              <a:gd name="connsiteX3" fmla="*/ 1974023 w 1995634"/>
              <a:gd name="connsiteY3" fmla="*/ 603628 h 1588906"/>
              <a:gd name="connsiteX4" fmla="*/ 1904415 w 1995634"/>
              <a:gd name="connsiteY4" fmla="*/ 1343087 h 1588906"/>
              <a:gd name="connsiteX5" fmla="*/ 1345229 w 1995634"/>
              <a:gd name="connsiteY5" fmla="*/ 1580208 h 1588906"/>
              <a:gd name="connsiteX6" fmla="*/ 359843 w 1995634"/>
              <a:gd name="connsiteY6" fmla="*/ 1513195 h 1588906"/>
              <a:gd name="connsiteX7" fmla="*/ 14270 w 1995634"/>
              <a:gd name="connsiteY7" fmla="*/ 1207047 h 1588906"/>
              <a:gd name="connsiteX8" fmla="*/ 134482 w 1995634"/>
              <a:gd name="connsiteY8" fmla="*/ 279915 h 1588906"/>
              <a:gd name="connsiteX0" fmla="*/ 140864 w 2002016"/>
              <a:gd name="connsiteY0" fmla="*/ 279915 h 1588906"/>
              <a:gd name="connsiteX1" fmla="*/ 754844 w 2002016"/>
              <a:gd name="connsiteY1" fmla="*/ 4929 h 1588906"/>
              <a:gd name="connsiteX2" fmla="*/ 1692492 w 2002016"/>
              <a:gd name="connsiteY2" fmla="*/ 141553 h 1588906"/>
              <a:gd name="connsiteX3" fmla="*/ 1980405 w 2002016"/>
              <a:gd name="connsiteY3" fmla="*/ 603628 h 1588906"/>
              <a:gd name="connsiteX4" fmla="*/ 1910797 w 2002016"/>
              <a:gd name="connsiteY4" fmla="*/ 1343087 h 1588906"/>
              <a:gd name="connsiteX5" fmla="*/ 1351611 w 2002016"/>
              <a:gd name="connsiteY5" fmla="*/ 1580208 h 1588906"/>
              <a:gd name="connsiteX6" fmla="*/ 366225 w 2002016"/>
              <a:gd name="connsiteY6" fmla="*/ 1513195 h 1588906"/>
              <a:gd name="connsiteX7" fmla="*/ 20652 w 2002016"/>
              <a:gd name="connsiteY7" fmla="*/ 1207047 h 1588906"/>
              <a:gd name="connsiteX8" fmla="*/ 140864 w 2002016"/>
              <a:gd name="connsiteY8" fmla="*/ 279915 h 1588906"/>
              <a:gd name="connsiteX0" fmla="*/ 134659 w 1995811"/>
              <a:gd name="connsiteY0" fmla="*/ 279915 h 1592873"/>
              <a:gd name="connsiteX1" fmla="*/ 748639 w 1995811"/>
              <a:gd name="connsiteY1" fmla="*/ 4929 h 1592873"/>
              <a:gd name="connsiteX2" fmla="*/ 1686287 w 1995811"/>
              <a:gd name="connsiteY2" fmla="*/ 141553 h 1592873"/>
              <a:gd name="connsiteX3" fmla="*/ 1974200 w 1995811"/>
              <a:gd name="connsiteY3" fmla="*/ 603628 h 1592873"/>
              <a:gd name="connsiteX4" fmla="*/ 1904592 w 1995811"/>
              <a:gd name="connsiteY4" fmla="*/ 1343087 h 1592873"/>
              <a:gd name="connsiteX5" fmla="*/ 1345406 w 1995811"/>
              <a:gd name="connsiteY5" fmla="*/ 1580208 h 1592873"/>
              <a:gd name="connsiteX6" fmla="*/ 362513 w 1995811"/>
              <a:gd name="connsiteY6" fmla="*/ 1531211 h 1592873"/>
              <a:gd name="connsiteX7" fmla="*/ 14447 w 1995811"/>
              <a:gd name="connsiteY7" fmla="*/ 1207047 h 1592873"/>
              <a:gd name="connsiteX8" fmla="*/ 134659 w 1995811"/>
              <a:gd name="connsiteY8" fmla="*/ 279915 h 1592873"/>
              <a:gd name="connsiteX0" fmla="*/ 134659 w 1995811"/>
              <a:gd name="connsiteY0" fmla="*/ 279915 h 1592873"/>
              <a:gd name="connsiteX1" fmla="*/ 748639 w 1995811"/>
              <a:gd name="connsiteY1" fmla="*/ 4929 h 1592873"/>
              <a:gd name="connsiteX2" fmla="*/ 1686287 w 1995811"/>
              <a:gd name="connsiteY2" fmla="*/ 141553 h 1592873"/>
              <a:gd name="connsiteX3" fmla="*/ 1974200 w 1995811"/>
              <a:gd name="connsiteY3" fmla="*/ 603628 h 1592873"/>
              <a:gd name="connsiteX4" fmla="*/ 1904592 w 1995811"/>
              <a:gd name="connsiteY4" fmla="*/ 1343087 h 1592873"/>
              <a:gd name="connsiteX5" fmla="*/ 1345406 w 1995811"/>
              <a:gd name="connsiteY5" fmla="*/ 1580208 h 1592873"/>
              <a:gd name="connsiteX6" fmla="*/ 362513 w 1995811"/>
              <a:gd name="connsiteY6" fmla="*/ 1531211 h 1592873"/>
              <a:gd name="connsiteX7" fmla="*/ 14447 w 1995811"/>
              <a:gd name="connsiteY7" fmla="*/ 1207047 h 1592873"/>
              <a:gd name="connsiteX8" fmla="*/ 134659 w 1995811"/>
              <a:gd name="connsiteY8" fmla="*/ 279915 h 1592873"/>
              <a:gd name="connsiteX0" fmla="*/ 134659 w 1995811"/>
              <a:gd name="connsiteY0" fmla="*/ 279915 h 1599872"/>
              <a:gd name="connsiteX1" fmla="*/ 748639 w 1995811"/>
              <a:gd name="connsiteY1" fmla="*/ 4929 h 1599872"/>
              <a:gd name="connsiteX2" fmla="*/ 1686287 w 1995811"/>
              <a:gd name="connsiteY2" fmla="*/ 141553 h 1599872"/>
              <a:gd name="connsiteX3" fmla="*/ 1974200 w 1995811"/>
              <a:gd name="connsiteY3" fmla="*/ 603628 h 1599872"/>
              <a:gd name="connsiteX4" fmla="*/ 1904592 w 1995811"/>
              <a:gd name="connsiteY4" fmla="*/ 1343087 h 1599872"/>
              <a:gd name="connsiteX5" fmla="*/ 1345406 w 1995811"/>
              <a:gd name="connsiteY5" fmla="*/ 1580208 h 1599872"/>
              <a:gd name="connsiteX6" fmla="*/ 362513 w 1995811"/>
              <a:gd name="connsiteY6" fmla="*/ 1531211 h 1599872"/>
              <a:gd name="connsiteX7" fmla="*/ 14447 w 1995811"/>
              <a:gd name="connsiteY7" fmla="*/ 1207047 h 1599872"/>
              <a:gd name="connsiteX8" fmla="*/ 134659 w 1995811"/>
              <a:gd name="connsiteY8" fmla="*/ 279915 h 1599872"/>
              <a:gd name="connsiteX0" fmla="*/ 136774 w 1997926"/>
              <a:gd name="connsiteY0" fmla="*/ 279915 h 1614347"/>
              <a:gd name="connsiteX1" fmla="*/ 750754 w 1997926"/>
              <a:gd name="connsiteY1" fmla="*/ 4929 h 1614347"/>
              <a:gd name="connsiteX2" fmla="*/ 1688402 w 1997926"/>
              <a:gd name="connsiteY2" fmla="*/ 141553 h 1614347"/>
              <a:gd name="connsiteX3" fmla="*/ 1976315 w 1997926"/>
              <a:gd name="connsiteY3" fmla="*/ 603628 h 1614347"/>
              <a:gd name="connsiteX4" fmla="*/ 1906707 w 1997926"/>
              <a:gd name="connsiteY4" fmla="*/ 1343087 h 1614347"/>
              <a:gd name="connsiteX5" fmla="*/ 1347521 w 1997926"/>
              <a:gd name="connsiteY5" fmla="*/ 1580208 h 1614347"/>
              <a:gd name="connsiteX6" fmla="*/ 394549 w 1997926"/>
              <a:gd name="connsiteY6" fmla="*/ 1560486 h 1614347"/>
              <a:gd name="connsiteX7" fmla="*/ 16562 w 1997926"/>
              <a:gd name="connsiteY7" fmla="*/ 1207047 h 1614347"/>
              <a:gd name="connsiteX8" fmla="*/ 136774 w 1997926"/>
              <a:gd name="connsiteY8" fmla="*/ 279915 h 1614347"/>
              <a:gd name="connsiteX0" fmla="*/ 136774 w 1979205"/>
              <a:gd name="connsiteY0" fmla="*/ 279915 h 1612715"/>
              <a:gd name="connsiteX1" fmla="*/ 750754 w 1979205"/>
              <a:gd name="connsiteY1" fmla="*/ 4929 h 1612715"/>
              <a:gd name="connsiteX2" fmla="*/ 1688402 w 1979205"/>
              <a:gd name="connsiteY2" fmla="*/ 141553 h 1612715"/>
              <a:gd name="connsiteX3" fmla="*/ 1976315 w 1979205"/>
              <a:gd name="connsiteY3" fmla="*/ 603628 h 1612715"/>
              <a:gd name="connsiteX4" fmla="*/ 1806974 w 1979205"/>
              <a:gd name="connsiteY4" fmla="*/ 1370110 h 1612715"/>
              <a:gd name="connsiteX5" fmla="*/ 1347521 w 1979205"/>
              <a:gd name="connsiteY5" fmla="*/ 1580208 h 1612715"/>
              <a:gd name="connsiteX6" fmla="*/ 394549 w 1979205"/>
              <a:gd name="connsiteY6" fmla="*/ 1560486 h 1612715"/>
              <a:gd name="connsiteX7" fmla="*/ 16562 w 1979205"/>
              <a:gd name="connsiteY7" fmla="*/ 1207047 h 1612715"/>
              <a:gd name="connsiteX8" fmla="*/ 136774 w 1979205"/>
              <a:gd name="connsiteY8" fmla="*/ 279915 h 1612715"/>
              <a:gd name="connsiteX0" fmla="*/ 136774 w 1933523"/>
              <a:gd name="connsiteY0" fmla="*/ 279896 h 1612696"/>
              <a:gd name="connsiteX1" fmla="*/ 750754 w 1933523"/>
              <a:gd name="connsiteY1" fmla="*/ 4910 h 1612696"/>
              <a:gd name="connsiteX2" fmla="*/ 1688402 w 1933523"/>
              <a:gd name="connsiteY2" fmla="*/ 141534 h 1612696"/>
              <a:gd name="connsiteX3" fmla="*/ 1928943 w 1933523"/>
              <a:gd name="connsiteY3" fmla="*/ 601357 h 1612696"/>
              <a:gd name="connsiteX4" fmla="*/ 1806974 w 1933523"/>
              <a:gd name="connsiteY4" fmla="*/ 1370091 h 1612696"/>
              <a:gd name="connsiteX5" fmla="*/ 1347521 w 1933523"/>
              <a:gd name="connsiteY5" fmla="*/ 1580189 h 1612696"/>
              <a:gd name="connsiteX6" fmla="*/ 394549 w 1933523"/>
              <a:gd name="connsiteY6" fmla="*/ 1560467 h 1612696"/>
              <a:gd name="connsiteX7" fmla="*/ 16562 w 1933523"/>
              <a:gd name="connsiteY7" fmla="*/ 1207028 h 1612696"/>
              <a:gd name="connsiteX8" fmla="*/ 136774 w 1933523"/>
              <a:gd name="connsiteY8" fmla="*/ 279896 h 1612696"/>
              <a:gd name="connsiteX0" fmla="*/ 136774 w 1933600"/>
              <a:gd name="connsiteY0" fmla="*/ 279896 h 1612758"/>
              <a:gd name="connsiteX1" fmla="*/ 750754 w 1933600"/>
              <a:gd name="connsiteY1" fmla="*/ 4910 h 1612758"/>
              <a:gd name="connsiteX2" fmla="*/ 1688402 w 1933600"/>
              <a:gd name="connsiteY2" fmla="*/ 141534 h 1612758"/>
              <a:gd name="connsiteX3" fmla="*/ 1928943 w 1933600"/>
              <a:gd name="connsiteY3" fmla="*/ 601357 h 1612758"/>
              <a:gd name="connsiteX4" fmla="*/ 1806974 w 1933600"/>
              <a:gd name="connsiteY4" fmla="*/ 1370091 h 1612758"/>
              <a:gd name="connsiteX5" fmla="*/ 1340042 w 1933600"/>
              <a:gd name="connsiteY5" fmla="*/ 1591449 h 1612758"/>
              <a:gd name="connsiteX6" fmla="*/ 394549 w 1933600"/>
              <a:gd name="connsiteY6" fmla="*/ 1560467 h 1612758"/>
              <a:gd name="connsiteX7" fmla="*/ 16562 w 1933600"/>
              <a:gd name="connsiteY7" fmla="*/ 1207028 h 1612758"/>
              <a:gd name="connsiteX8" fmla="*/ 136774 w 1933600"/>
              <a:gd name="connsiteY8" fmla="*/ 279896 h 1612758"/>
              <a:gd name="connsiteX0" fmla="*/ 136774 w 1933600"/>
              <a:gd name="connsiteY0" fmla="*/ 279896 h 1620486"/>
              <a:gd name="connsiteX1" fmla="*/ 750754 w 1933600"/>
              <a:gd name="connsiteY1" fmla="*/ 4910 h 1620486"/>
              <a:gd name="connsiteX2" fmla="*/ 1688402 w 1933600"/>
              <a:gd name="connsiteY2" fmla="*/ 141534 h 1620486"/>
              <a:gd name="connsiteX3" fmla="*/ 1928943 w 1933600"/>
              <a:gd name="connsiteY3" fmla="*/ 601357 h 1620486"/>
              <a:gd name="connsiteX4" fmla="*/ 1806974 w 1933600"/>
              <a:gd name="connsiteY4" fmla="*/ 1370091 h 1620486"/>
              <a:gd name="connsiteX5" fmla="*/ 1340042 w 1933600"/>
              <a:gd name="connsiteY5" fmla="*/ 1591449 h 1620486"/>
              <a:gd name="connsiteX6" fmla="*/ 394549 w 1933600"/>
              <a:gd name="connsiteY6" fmla="*/ 1560467 h 1620486"/>
              <a:gd name="connsiteX7" fmla="*/ 16562 w 1933600"/>
              <a:gd name="connsiteY7" fmla="*/ 1207028 h 1620486"/>
              <a:gd name="connsiteX8" fmla="*/ 136774 w 1933600"/>
              <a:gd name="connsiteY8" fmla="*/ 279896 h 1620486"/>
              <a:gd name="connsiteX0" fmla="*/ 136774 w 1935784"/>
              <a:gd name="connsiteY0" fmla="*/ 279896 h 1615958"/>
              <a:gd name="connsiteX1" fmla="*/ 750754 w 1935784"/>
              <a:gd name="connsiteY1" fmla="*/ 4910 h 1615958"/>
              <a:gd name="connsiteX2" fmla="*/ 1688402 w 1935784"/>
              <a:gd name="connsiteY2" fmla="*/ 141534 h 1615958"/>
              <a:gd name="connsiteX3" fmla="*/ 1928943 w 1935784"/>
              <a:gd name="connsiteY3" fmla="*/ 601357 h 1615958"/>
              <a:gd name="connsiteX4" fmla="*/ 1821935 w 1935784"/>
              <a:gd name="connsiteY4" fmla="*/ 1325052 h 1615958"/>
              <a:gd name="connsiteX5" fmla="*/ 1340042 w 1935784"/>
              <a:gd name="connsiteY5" fmla="*/ 1591449 h 1615958"/>
              <a:gd name="connsiteX6" fmla="*/ 394549 w 1935784"/>
              <a:gd name="connsiteY6" fmla="*/ 1560467 h 1615958"/>
              <a:gd name="connsiteX7" fmla="*/ 16562 w 1935784"/>
              <a:gd name="connsiteY7" fmla="*/ 1207028 h 1615958"/>
              <a:gd name="connsiteX8" fmla="*/ 136774 w 1935784"/>
              <a:gd name="connsiteY8" fmla="*/ 279896 h 1615958"/>
              <a:gd name="connsiteX0" fmla="*/ 136774 w 1937695"/>
              <a:gd name="connsiteY0" fmla="*/ 279896 h 1616279"/>
              <a:gd name="connsiteX1" fmla="*/ 750754 w 1937695"/>
              <a:gd name="connsiteY1" fmla="*/ 4910 h 1616279"/>
              <a:gd name="connsiteX2" fmla="*/ 1688402 w 1937695"/>
              <a:gd name="connsiteY2" fmla="*/ 141534 h 1616279"/>
              <a:gd name="connsiteX3" fmla="*/ 1928943 w 1937695"/>
              <a:gd name="connsiteY3" fmla="*/ 601357 h 1616279"/>
              <a:gd name="connsiteX4" fmla="*/ 1831910 w 1937695"/>
              <a:gd name="connsiteY4" fmla="*/ 1320548 h 1616279"/>
              <a:gd name="connsiteX5" fmla="*/ 1340042 w 1937695"/>
              <a:gd name="connsiteY5" fmla="*/ 1591449 h 1616279"/>
              <a:gd name="connsiteX6" fmla="*/ 394549 w 1937695"/>
              <a:gd name="connsiteY6" fmla="*/ 1560467 h 1616279"/>
              <a:gd name="connsiteX7" fmla="*/ 16562 w 1937695"/>
              <a:gd name="connsiteY7" fmla="*/ 1207028 h 1616279"/>
              <a:gd name="connsiteX8" fmla="*/ 136774 w 1937695"/>
              <a:gd name="connsiteY8" fmla="*/ 279896 h 1616279"/>
              <a:gd name="connsiteX0" fmla="*/ 131863 w 1932784"/>
              <a:gd name="connsiteY0" fmla="*/ 279896 h 1599554"/>
              <a:gd name="connsiteX1" fmla="*/ 745843 w 1932784"/>
              <a:gd name="connsiteY1" fmla="*/ 4910 h 1599554"/>
              <a:gd name="connsiteX2" fmla="*/ 1683491 w 1932784"/>
              <a:gd name="connsiteY2" fmla="*/ 141534 h 1599554"/>
              <a:gd name="connsiteX3" fmla="*/ 1924032 w 1932784"/>
              <a:gd name="connsiteY3" fmla="*/ 601357 h 1599554"/>
              <a:gd name="connsiteX4" fmla="*/ 1826999 w 1932784"/>
              <a:gd name="connsiteY4" fmla="*/ 1320548 h 1599554"/>
              <a:gd name="connsiteX5" fmla="*/ 1335131 w 1932784"/>
              <a:gd name="connsiteY5" fmla="*/ 1591449 h 1599554"/>
              <a:gd name="connsiteX6" fmla="*/ 319826 w 1932784"/>
              <a:gd name="connsiteY6" fmla="*/ 1499664 h 1599554"/>
              <a:gd name="connsiteX7" fmla="*/ 11651 w 1932784"/>
              <a:gd name="connsiteY7" fmla="*/ 1207028 h 1599554"/>
              <a:gd name="connsiteX8" fmla="*/ 131863 w 1932784"/>
              <a:gd name="connsiteY8" fmla="*/ 279896 h 1599554"/>
              <a:gd name="connsiteX0" fmla="*/ 156524 w 1957445"/>
              <a:gd name="connsiteY0" fmla="*/ 279896 h 1600130"/>
              <a:gd name="connsiteX1" fmla="*/ 770504 w 1957445"/>
              <a:gd name="connsiteY1" fmla="*/ 4910 h 1600130"/>
              <a:gd name="connsiteX2" fmla="*/ 1708152 w 1957445"/>
              <a:gd name="connsiteY2" fmla="*/ 141534 h 1600130"/>
              <a:gd name="connsiteX3" fmla="*/ 1948693 w 1957445"/>
              <a:gd name="connsiteY3" fmla="*/ 601357 h 1600130"/>
              <a:gd name="connsiteX4" fmla="*/ 1851660 w 1957445"/>
              <a:gd name="connsiteY4" fmla="*/ 1320548 h 1600130"/>
              <a:gd name="connsiteX5" fmla="*/ 1359792 w 1957445"/>
              <a:gd name="connsiteY5" fmla="*/ 1591449 h 1600130"/>
              <a:gd name="connsiteX6" fmla="*/ 344487 w 1957445"/>
              <a:gd name="connsiteY6" fmla="*/ 1499664 h 1600130"/>
              <a:gd name="connsiteX7" fmla="*/ 8886 w 1957445"/>
              <a:gd name="connsiteY7" fmla="*/ 1168745 h 1600130"/>
              <a:gd name="connsiteX8" fmla="*/ 156524 w 1957445"/>
              <a:gd name="connsiteY8" fmla="*/ 279896 h 1600130"/>
              <a:gd name="connsiteX0" fmla="*/ 159375 w 1960296"/>
              <a:gd name="connsiteY0" fmla="*/ 279896 h 1600130"/>
              <a:gd name="connsiteX1" fmla="*/ 773355 w 1960296"/>
              <a:gd name="connsiteY1" fmla="*/ 4910 h 1600130"/>
              <a:gd name="connsiteX2" fmla="*/ 1711003 w 1960296"/>
              <a:gd name="connsiteY2" fmla="*/ 141534 h 1600130"/>
              <a:gd name="connsiteX3" fmla="*/ 1951544 w 1960296"/>
              <a:gd name="connsiteY3" fmla="*/ 601357 h 1600130"/>
              <a:gd name="connsiteX4" fmla="*/ 1854511 w 1960296"/>
              <a:gd name="connsiteY4" fmla="*/ 1320548 h 1600130"/>
              <a:gd name="connsiteX5" fmla="*/ 1362643 w 1960296"/>
              <a:gd name="connsiteY5" fmla="*/ 1591449 h 1600130"/>
              <a:gd name="connsiteX6" fmla="*/ 347338 w 1960296"/>
              <a:gd name="connsiteY6" fmla="*/ 1499664 h 1600130"/>
              <a:gd name="connsiteX7" fmla="*/ 11737 w 1960296"/>
              <a:gd name="connsiteY7" fmla="*/ 1168745 h 1600130"/>
              <a:gd name="connsiteX8" fmla="*/ 159375 w 1960296"/>
              <a:gd name="connsiteY8" fmla="*/ 279896 h 1600130"/>
              <a:gd name="connsiteX0" fmla="*/ 164311 w 1965232"/>
              <a:gd name="connsiteY0" fmla="*/ 279896 h 1600130"/>
              <a:gd name="connsiteX1" fmla="*/ 778291 w 1965232"/>
              <a:gd name="connsiteY1" fmla="*/ 4910 h 1600130"/>
              <a:gd name="connsiteX2" fmla="*/ 1715939 w 1965232"/>
              <a:gd name="connsiteY2" fmla="*/ 141534 h 1600130"/>
              <a:gd name="connsiteX3" fmla="*/ 1956480 w 1965232"/>
              <a:gd name="connsiteY3" fmla="*/ 601357 h 1600130"/>
              <a:gd name="connsiteX4" fmla="*/ 1859447 w 1965232"/>
              <a:gd name="connsiteY4" fmla="*/ 1320548 h 1600130"/>
              <a:gd name="connsiteX5" fmla="*/ 1367579 w 1965232"/>
              <a:gd name="connsiteY5" fmla="*/ 1591449 h 1600130"/>
              <a:gd name="connsiteX6" fmla="*/ 352274 w 1965232"/>
              <a:gd name="connsiteY6" fmla="*/ 1499664 h 1600130"/>
              <a:gd name="connsiteX7" fmla="*/ 16673 w 1965232"/>
              <a:gd name="connsiteY7" fmla="*/ 1168745 h 1600130"/>
              <a:gd name="connsiteX8" fmla="*/ 164311 w 1965232"/>
              <a:gd name="connsiteY8" fmla="*/ 279896 h 1600130"/>
              <a:gd name="connsiteX0" fmla="*/ 136354 w 1962207"/>
              <a:gd name="connsiteY0" fmla="*/ 325041 h 1602488"/>
              <a:gd name="connsiteX1" fmla="*/ 775266 w 1962207"/>
              <a:gd name="connsiteY1" fmla="*/ 7268 h 1602488"/>
              <a:gd name="connsiteX2" fmla="*/ 1712914 w 1962207"/>
              <a:gd name="connsiteY2" fmla="*/ 143892 h 1602488"/>
              <a:gd name="connsiteX3" fmla="*/ 1953455 w 1962207"/>
              <a:gd name="connsiteY3" fmla="*/ 603715 h 1602488"/>
              <a:gd name="connsiteX4" fmla="*/ 1856422 w 1962207"/>
              <a:gd name="connsiteY4" fmla="*/ 1322906 h 1602488"/>
              <a:gd name="connsiteX5" fmla="*/ 1364554 w 1962207"/>
              <a:gd name="connsiteY5" fmla="*/ 1593807 h 1602488"/>
              <a:gd name="connsiteX6" fmla="*/ 349249 w 1962207"/>
              <a:gd name="connsiteY6" fmla="*/ 1502022 h 1602488"/>
              <a:gd name="connsiteX7" fmla="*/ 13648 w 1962207"/>
              <a:gd name="connsiteY7" fmla="*/ 1171103 h 1602488"/>
              <a:gd name="connsiteX8" fmla="*/ 136354 w 1962207"/>
              <a:gd name="connsiteY8" fmla="*/ 325041 h 1602488"/>
              <a:gd name="connsiteX0" fmla="*/ 136354 w 1962207"/>
              <a:gd name="connsiteY0" fmla="*/ 325041 h 1603679"/>
              <a:gd name="connsiteX1" fmla="*/ 775266 w 1962207"/>
              <a:gd name="connsiteY1" fmla="*/ 7268 h 1603679"/>
              <a:gd name="connsiteX2" fmla="*/ 1712914 w 1962207"/>
              <a:gd name="connsiteY2" fmla="*/ 143892 h 1603679"/>
              <a:gd name="connsiteX3" fmla="*/ 1953455 w 1962207"/>
              <a:gd name="connsiteY3" fmla="*/ 603715 h 1603679"/>
              <a:gd name="connsiteX4" fmla="*/ 1856422 w 1962207"/>
              <a:gd name="connsiteY4" fmla="*/ 1322906 h 1603679"/>
              <a:gd name="connsiteX5" fmla="*/ 1364554 w 1962207"/>
              <a:gd name="connsiteY5" fmla="*/ 1593807 h 1603679"/>
              <a:gd name="connsiteX6" fmla="*/ 349249 w 1962207"/>
              <a:gd name="connsiteY6" fmla="*/ 1502022 h 1603679"/>
              <a:gd name="connsiteX7" fmla="*/ 13648 w 1962207"/>
              <a:gd name="connsiteY7" fmla="*/ 1171103 h 1603679"/>
              <a:gd name="connsiteX8" fmla="*/ 136354 w 1962207"/>
              <a:gd name="connsiteY8" fmla="*/ 325041 h 1603679"/>
              <a:gd name="connsiteX0" fmla="*/ 134777 w 1960630"/>
              <a:gd name="connsiteY0" fmla="*/ 325041 h 1606122"/>
              <a:gd name="connsiteX1" fmla="*/ 773689 w 1960630"/>
              <a:gd name="connsiteY1" fmla="*/ 7268 h 1606122"/>
              <a:gd name="connsiteX2" fmla="*/ 1711337 w 1960630"/>
              <a:gd name="connsiteY2" fmla="*/ 143892 h 1606122"/>
              <a:gd name="connsiteX3" fmla="*/ 1951878 w 1960630"/>
              <a:gd name="connsiteY3" fmla="*/ 603715 h 1606122"/>
              <a:gd name="connsiteX4" fmla="*/ 1854845 w 1960630"/>
              <a:gd name="connsiteY4" fmla="*/ 1322906 h 1606122"/>
              <a:gd name="connsiteX5" fmla="*/ 1362977 w 1960630"/>
              <a:gd name="connsiteY5" fmla="*/ 1593807 h 1606122"/>
              <a:gd name="connsiteX6" fmla="*/ 325232 w 1960630"/>
              <a:gd name="connsiteY6" fmla="*/ 1513282 h 1606122"/>
              <a:gd name="connsiteX7" fmla="*/ 12071 w 1960630"/>
              <a:gd name="connsiteY7" fmla="*/ 1171103 h 1606122"/>
              <a:gd name="connsiteX8" fmla="*/ 134777 w 1960630"/>
              <a:gd name="connsiteY8" fmla="*/ 325041 h 1606122"/>
              <a:gd name="connsiteX0" fmla="*/ 142207 w 1968060"/>
              <a:gd name="connsiteY0" fmla="*/ 325041 h 1606122"/>
              <a:gd name="connsiteX1" fmla="*/ 781119 w 1968060"/>
              <a:gd name="connsiteY1" fmla="*/ 7268 h 1606122"/>
              <a:gd name="connsiteX2" fmla="*/ 1718767 w 1968060"/>
              <a:gd name="connsiteY2" fmla="*/ 143892 h 1606122"/>
              <a:gd name="connsiteX3" fmla="*/ 1959308 w 1968060"/>
              <a:gd name="connsiteY3" fmla="*/ 603715 h 1606122"/>
              <a:gd name="connsiteX4" fmla="*/ 1862275 w 1968060"/>
              <a:gd name="connsiteY4" fmla="*/ 1322906 h 1606122"/>
              <a:gd name="connsiteX5" fmla="*/ 1370407 w 1968060"/>
              <a:gd name="connsiteY5" fmla="*/ 1593807 h 1606122"/>
              <a:gd name="connsiteX6" fmla="*/ 332662 w 1968060"/>
              <a:gd name="connsiteY6" fmla="*/ 1513282 h 1606122"/>
              <a:gd name="connsiteX7" fmla="*/ 19501 w 1968060"/>
              <a:gd name="connsiteY7" fmla="*/ 1171103 h 1606122"/>
              <a:gd name="connsiteX8" fmla="*/ 142207 w 1968060"/>
              <a:gd name="connsiteY8" fmla="*/ 325041 h 1606122"/>
              <a:gd name="connsiteX0" fmla="*/ 151923 w 1977776"/>
              <a:gd name="connsiteY0" fmla="*/ 325041 h 1606122"/>
              <a:gd name="connsiteX1" fmla="*/ 790835 w 1977776"/>
              <a:gd name="connsiteY1" fmla="*/ 7268 h 1606122"/>
              <a:gd name="connsiteX2" fmla="*/ 1728483 w 1977776"/>
              <a:gd name="connsiteY2" fmla="*/ 143892 h 1606122"/>
              <a:gd name="connsiteX3" fmla="*/ 1969024 w 1977776"/>
              <a:gd name="connsiteY3" fmla="*/ 603715 h 1606122"/>
              <a:gd name="connsiteX4" fmla="*/ 1871991 w 1977776"/>
              <a:gd name="connsiteY4" fmla="*/ 1322906 h 1606122"/>
              <a:gd name="connsiteX5" fmla="*/ 1380123 w 1977776"/>
              <a:gd name="connsiteY5" fmla="*/ 1593807 h 1606122"/>
              <a:gd name="connsiteX6" fmla="*/ 342378 w 1977776"/>
              <a:gd name="connsiteY6" fmla="*/ 1513282 h 1606122"/>
              <a:gd name="connsiteX7" fmla="*/ 29217 w 1977776"/>
              <a:gd name="connsiteY7" fmla="*/ 1171103 h 1606122"/>
              <a:gd name="connsiteX8" fmla="*/ 151923 w 1977776"/>
              <a:gd name="connsiteY8" fmla="*/ 325041 h 1606122"/>
              <a:gd name="connsiteX0" fmla="*/ 143658 w 1969511"/>
              <a:gd name="connsiteY0" fmla="*/ 325041 h 1606178"/>
              <a:gd name="connsiteX1" fmla="*/ 782570 w 1969511"/>
              <a:gd name="connsiteY1" fmla="*/ 7268 h 1606178"/>
              <a:gd name="connsiteX2" fmla="*/ 1720218 w 1969511"/>
              <a:gd name="connsiteY2" fmla="*/ 143892 h 1606178"/>
              <a:gd name="connsiteX3" fmla="*/ 1960759 w 1969511"/>
              <a:gd name="connsiteY3" fmla="*/ 603715 h 1606178"/>
              <a:gd name="connsiteX4" fmla="*/ 1863726 w 1969511"/>
              <a:gd name="connsiteY4" fmla="*/ 1322906 h 1606178"/>
              <a:gd name="connsiteX5" fmla="*/ 1371858 w 1969511"/>
              <a:gd name="connsiteY5" fmla="*/ 1593807 h 1606178"/>
              <a:gd name="connsiteX6" fmla="*/ 334113 w 1969511"/>
              <a:gd name="connsiteY6" fmla="*/ 1513282 h 1606178"/>
              <a:gd name="connsiteX7" fmla="*/ 30926 w 1969511"/>
              <a:gd name="connsiteY7" fmla="*/ 1101293 h 1606178"/>
              <a:gd name="connsiteX8" fmla="*/ 143658 w 1969511"/>
              <a:gd name="connsiteY8" fmla="*/ 325041 h 1606178"/>
              <a:gd name="connsiteX0" fmla="*/ 142562 w 1968415"/>
              <a:gd name="connsiteY0" fmla="*/ 325041 h 1606178"/>
              <a:gd name="connsiteX1" fmla="*/ 781474 w 1968415"/>
              <a:gd name="connsiteY1" fmla="*/ 7268 h 1606178"/>
              <a:gd name="connsiteX2" fmla="*/ 1719122 w 1968415"/>
              <a:gd name="connsiteY2" fmla="*/ 143892 h 1606178"/>
              <a:gd name="connsiteX3" fmla="*/ 1959663 w 1968415"/>
              <a:gd name="connsiteY3" fmla="*/ 603715 h 1606178"/>
              <a:gd name="connsiteX4" fmla="*/ 1862630 w 1968415"/>
              <a:gd name="connsiteY4" fmla="*/ 1322906 h 1606178"/>
              <a:gd name="connsiteX5" fmla="*/ 1370762 w 1968415"/>
              <a:gd name="connsiteY5" fmla="*/ 1593807 h 1606178"/>
              <a:gd name="connsiteX6" fmla="*/ 333017 w 1968415"/>
              <a:gd name="connsiteY6" fmla="*/ 1513282 h 1606178"/>
              <a:gd name="connsiteX7" fmla="*/ 29830 w 1968415"/>
              <a:gd name="connsiteY7" fmla="*/ 1101293 h 1606178"/>
              <a:gd name="connsiteX8" fmla="*/ 142562 w 1968415"/>
              <a:gd name="connsiteY8" fmla="*/ 325041 h 1606178"/>
              <a:gd name="connsiteX0" fmla="*/ 130909 w 1956762"/>
              <a:gd name="connsiteY0" fmla="*/ 325041 h 1609855"/>
              <a:gd name="connsiteX1" fmla="*/ 769821 w 1956762"/>
              <a:gd name="connsiteY1" fmla="*/ 7268 h 1609855"/>
              <a:gd name="connsiteX2" fmla="*/ 1707469 w 1956762"/>
              <a:gd name="connsiteY2" fmla="*/ 143892 h 1609855"/>
              <a:gd name="connsiteX3" fmla="*/ 1948010 w 1956762"/>
              <a:gd name="connsiteY3" fmla="*/ 603715 h 1609855"/>
              <a:gd name="connsiteX4" fmla="*/ 1850977 w 1956762"/>
              <a:gd name="connsiteY4" fmla="*/ 1322906 h 1609855"/>
              <a:gd name="connsiteX5" fmla="*/ 1359109 w 1956762"/>
              <a:gd name="connsiteY5" fmla="*/ 1593807 h 1609855"/>
              <a:gd name="connsiteX6" fmla="*/ 386192 w 1956762"/>
              <a:gd name="connsiteY6" fmla="*/ 1526794 h 1609855"/>
              <a:gd name="connsiteX7" fmla="*/ 18177 w 1956762"/>
              <a:gd name="connsiteY7" fmla="*/ 1101293 h 1609855"/>
              <a:gd name="connsiteX8" fmla="*/ 130909 w 1956762"/>
              <a:gd name="connsiteY8" fmla="*/ 325041 h 1609855"/>
              <a:gd name="connsiteX0" fmla="*/ 130909 w 1956762"/>
              <a:gd name="connsiteY0" fmla="*/ 325041 h 1609410"/>
              <a:gd name="connsiteX1" fmla="*/ 769821 w 1956762"/>
              <a:gd name="connsiteY1" fmla="*/ 7268 h 1609410"/>
              <a:gd name="connsiteX2" fmla="*/ 1707469 w 1956762"/>
              <a:gd name="connsiteY2" fmla="*/ 143892 h 1609410"/>
              <a:gd name="connsiteX3" fmla="*/ 1948010 w 1956762"/>
              <a:gd name="connsiteY3" fmla="*/ 603715 h 1609410"/>
              <a:gd name="connsiteX4" fmla="*/ 1850977 w 1956762"/>
              <a:gd name="connsiteY4" fmla="*/ 1322906 h 1609410"/>
              <a:gd name="connsiteX5" fmla="*/ 1359109 w 1956762"/>
              <a:gd name="connsiteY5" fmla="*/ 1593807 h 1609410"/>
              <a:gd name="connsiteX6" fmla="*/ 386192 w 1956762"/>
              <a:gd name="connsiteY6" fmla="*/ 1526794 h 1609410"/>
              <a:gd name="connsiteX7" fmla="*/ 18177 w 1956762"/>
              <a:gd name="connsiteY7" fmla="*/ 1101293 h 1609410"/>
              <a:gd name="connsiteX8" fmla="*/ 130909 w 1956762"/>
              <a:gd name="connsiteY8" fmla="*/ 325041 h 1609410"/>
              <a:gd name="connsiteX0" fmla="*/ 130909 w 1966647"/>
              <a:gd name="connsiteY0" fmla="*/ 329845 h 1614214"/>
              <a:gd name="connsiteX1" fmla="*/ 769821 w 1966647"/>
              <a:gd name="connsiteY1" fmla="*/ 12072 h 1614214"/>
              <a:gd name="connsiteX2" fmla="*/ 1567842 w 1966647"/>
              <a:gd name="connsiteY2" fmla="*/ 119421 h 1614214"/>
              <a:gd name="connsiteX3" fmla="*/ 1948010 w 1966647"/>
              <a:gd name="connsiteY3" fmla="*/ 608519 h 1614214"/>
              <a:gd name="connsiteX4" fmla="*/ 1850977 w 1966647"/>
              <a:gd name="connsiteY4" fmla="*/ 1327710 h 1614214"/>
              <a:gd name="connsiteX5" fmla="*/ 1359109 w 1966647"/>
              <a:gd name="connsiteY5" fmla="*/ 1598611 h 1614214"/>
              <a:gd name="connsiteX6" fmla="*/ 386192 w 1966647"/>
              <a:gd name="connsiteY6" fmla="*/ 1531598 h 1614214"/>
              <a:gd name="connsiteX7" fmla="*/ 18177 w 1966647"/>
              <a:gd name="connsiteY7" fmla="*/ 1106097 h 1614214"/>
              <a:gd name="connsiteX8" fmla="*/ 130909 w 1966647"/>
              <a:gd name="connsiteY8" fmla="*/ 329845 h 1614214"/>
              <a:gd name="connsiteX0" fmla="*/ 130909 w 1934904"/>
              <a:gd name="connsiteY0" fmla="*/ 329393 h 1613762"/>
              <a:gd name="connsiteX1" fmla="*/ 769821 w 1934904"/>
              <a:gd name="connsiteY1" fmla="*/ 11620 h 1613762"/>
              <a:gd name="connsiteX2" fmla="*/ 1567842 w 1934904"/>
              <a:gd name="connsiteY2" fmla="*/ 118969 h 1613762"/>
              <a:gd name="connsiteX3" fmla="*/ 1908118 w 1934904"/>
              <a:gd name="connsiteY3" fmla="*/ 585548 h 1613762"/>
              <a:gd name="connsiteX4" fmla="*/ 1850977 w 1934904"/>
              <a:gd name="connsiteY4" fmla="*/ 1327258 h 1613762"/>
              <a:gd name="connsiteX5" fmla="*/ 1359109 w 1934904"/>
              <a:gd name="connsiteY5" fmla="*/ 1598159 h 1613762"/>
              <a:gd name="connsiteX6" fmla="*/ 386192 w 1934904"/>
              <a:gd name="connsiteY6" fmla="*/ 1531146 h 1613762"/>
              <a:gd name="connsiteX7" fmla="*/ 18177 w 1934904"/>
              <a:gd name="connsiteY7" fmla="*/ 1105645 h 1613762"/>
              <a:gd name="connsiteX8" fmla="*/ 130909 w 1934904"/>
              <a:gd name="connsiteY8" fmla="*/ 329393 h 1613762"/>
              <a:gd name="connsiteX0" fmla="*/ 130909 w 1927845"/>
              <a:gd name="connsiteY0" fmla="*/ 332290 h 1616659"/>
              <a:gd name="connsiteX1" fmla="*/ 769821 w 1927845"/>
              <a:gd name="connsiteY1" fmla="*/ 14517 h 1616659"/>
              <a:gd name="connsiteX2" fmla="*/ 1567842 w 1927845"/>
              <a:gd name="connsiteY2" fmla="*/ 121866 h 1616659"/>
              <a:gd name="connsiteX3" fmla="*/ 1898206 w 1927845"/>
              <a:gd name="connsiteY3" fmla="*/ 714670 h 1616659"/>
              <a:gd name="connsiteX4" fmla="*/ 1850977 w 1927845"/>
              <a:gd name="connsiteY4" fmla="*/ 1330155 h 1616659"/>
              <a:gd name="connsiteX5" fmla="*/ 1359109 w 1927845"/>
              <a:gd name="connsiteY5" fmla="*/ 1601056 h 1616659"/>
              <a:gd name="connsiteX6" fmla="*/ 386192 w 1927845"/>
              <a:gd name="connsiteY6" fmla="*/ 1534043 h 1616659"/>
              <a:gd name="connsiteX7" fmla="*/ 18177 w 1927845"/>
              <a:gd name="connsiteY7" fmla="*/ 1108542 h 1616659"/>
              <a:gd name="connsiteX8" fmla="*/ 130909 w 1927845"/>
              <a:gd name="connsiteY8" fmla="*/ 332290 h 1616659"/>
              <a:gd name="connsiteX0" fmla="*/ 130909 w 1926668"/>
              <a:gd name="connsiteY0" fmla="*/ 332290 h 1616659"/>
              <a:gd name="connsiteX1" fmla="*/ 769821 w 1926668"/>
              <a:gd name="connsiteY1" fmla="*/ 14517 h 1616659"/>
              <a:gd name="connsiteX2" fmla="*/ 1567842 w 1926668"/>
              <a:gd name="connsiteY2" fmla="*/ 121866 h 1616659"/>
              <a:gd name="connsiteX3" fmla="*/ 1898206 w 1926668"/>
              <a:gd name="connsiteY3" fmla="*/ 714670 h 1616659"/>
              <a:gd name="connsiteX4" fmla="*/ 1850977 w 1926668"/>
              <a:gd name="connsiteY4" fmla="*/ 1330155 h 1616659"/>
              <a:gd name="connsiteX5" fmla="*/ 1359109 w 1926668"/>
              <a:gd name="connsiteY5" fmla="*/ 1601056 h 1616659"/>
              <a:gd name="connsiteX6" fmla="*/ 386192 w 1926668"/>
              <a:gd name="connsiteY6" fmla="*/ 1534043 h 1616659"/>
              <a:gd name="connsiteX7" fmla="*/ 18177 w 1926668"/>
              <a:gd name="connsiteY7" fmla="*/ 1108542 h 1616659"/>
              <a:gd name="connsiteX8" fmla="*/ 130909 w 1926668"/>
              <a:gd name="connsiteY8" fmla="*/ 332290 h 1616659"/>
              <a:gd name="connsiteX0" fmla="*/ 130909 w 1924941"/>
              <a:gd name="connsiteY0" fmla="*/ 333022 h 1617391"/>
              <a:gd name="connsiteX1" fmla="*/ 769821 w 1924941"/>
              <a:gd name="connsiteY1" fmla="*/ 15249 h 1617391"/>
              <a:gd name="connsiteX2" fmla="*/ 1567842 w 1924941"/>
              <a:gd name="connsiteY2" fmla="*/ 122598 h 1617391"/>
              <a:gd name="connsiteX3" fmla="*/ 1895677 w 1924941"/>
              <a:gd name="connsiteY3" fmla="*/ 742046 h 1617391"/>
              <a:gd name="connsiteX4" fmla="*/ 1850977 w 1924941"/>
              <a:gd name="connsiteY4" fmla="*/ 1330887 h 1617391"/>
              <a:gd name="connsiteX5" fmla="*/ 1359109 w 1924941"/>
              <a:gd name="connsiteY5" fmla="*/ 1601788 h 1617391"/>
              <a:gd name="connsiteX6" fmla="*/ 386192 w 1924941"/>
              <a:gd name="connsiteY6" fmla="*/ 1534775 h 1617391"/>
              <a:gd name="connsiteX7" fmla="*/ 18177 w 1924941"/>
              <a:gd name="connsiteY7" fmla="*/ 1109274 h 1617391"/>
              <a:gd name="connsiteX8" fmla="*/ 130909 w 1924941"/>
              <a:gd name="connsiteY8" fmla="*/ 333022 h 161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4941" h="1617391" extrusionOk="0">
                <a:moveTo>
                  <a:pt x="130909" y="333022"/>
                </a:moveTo>
                <a:cubicBezTo>
                  <a:pt x="256183" y="150684"/>
                  <a:pt x="530332" y="50320"/>
                  <a:pt x="769821" y="15249"/>
                </a:cubicBezTo>
                <a:cubicBezTo>
                  <a:pt x="1009310" y="-19822"/>
                  <a:pt x="1380199" y="1465"/>
                  <a:pt x="1567842" y="122598"/>
                </a:cubicBezTo>
                <a:cubicBezTo>
                  <a:pt x="1755485" y="243731"/>
                  <a:pt x="1851223" y="533671"/>
                  <a:pt x="1895677" y="742046"/>
                </a:cubicBezTo>
                <a:cubicBezTo>
                  <a:pt x="1940131" y="950421"/>
                  <a:pt x="1940405" y="1187597"/>
                  <a:pt x="1850977" y="1330887"/>
                </a:cubicBezTo>
                <a:cubicBezTo>
                  <a:pt x="1761549" y="1474177"/>
                  <a:pt x="1603240" y="1567807"/>
                  <a:pt x="1359109" y="1601788"/>
                </a:cubicBezTo>
                <a:cubicBezTo>
                  <a:pt x="1114978" y="1635769"/>
                  <a:pt x="677000" y="1614609"/>
                  <a:pt x="386192" y="1534775"/>
                </a:cubicBezTo>
                <a:cubicBezTo>
                  <a:pt x="95384" y="1454941"/>
                  <a:pt x="60724" y="1309566"/>
                  <a:pt x="18177" y="1109274"/>
                </a:cubicBezTo>
                <a:cubicBezTo>
                  <a:pt x="-24370" y="908982"/>
                  <a:pt x="5635" y="515360"/>
                  <a:pt x="130909" y="333022"/>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 name="Group 3" descr="Sivun poikkileikkaava teema on Teknologia">
            <a:extLst>
              <a:ext uri="{FF2B5EF4-FFF2-40B4-BE49-F238E27FC236}">
                <a16:creationId xmlns:a16="http://schemas.microsoft.com/office/drawing/2014/main" id="{AE0F954D-5BA7-0C3C-CA36-8B3D0FE003DD}"/>
              </a:ext>
            </a:extLst>
          </p:cNvPr>
          <p:cNvGrpSpPr/>
          <p:nvPr/>
        </p:nvGrpSpPr>
        <p:grpSpPr>
          <a:xfrm>
            <a:off x="9919395" y="288675"/>
            <a:ext cx="2066475" cy="451173"/>
            <a:chOff x="565264" y="4755989"/>
            <a:chExt cx="2066475" cy="451173"/>
          </a:xfrm>
        </p:grpSpPr>
        <p:sp>
          <p:nvSpPr>
            <p:cNvPr id="6" name="Suorakulmio: Pyöristetyt kulmat 30">
              <a:extLst>
                <a:ext uri="{FF2B5EF4-FFF2-40B4-BE49-F238E27FC236}">
                  <a16:creationId xmlns:a16="http://schemas.microsoft.com/office/drawing/2014/main" id="{EDDEC53A-333E-8AC3-0427-28F9A5A03523}"/>
                </a:ext>
              </a:extLst>
            </p:cNvPr>
            <p:cNvSpPr/>
            <p:nvPr/>
          </p:nvSpPr>
          <p:spPr>
            <a:xfrm>
              <a:off x="565264" y="4755989"/>
              <a:ext cx="206647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 name="Google Shape;734;p45">
              <a:extLst>
                <a:ext uri="{FF2B5EF4-FFF2-40B4-BE49-F238E27FC236}">
                  <a16:creationId xmlns:a16="http://schemas.microsoft.com/office/drawing/2014/main" id="{22EEE856-1650-36DB-C30F-7D84AF75FB28}"/>
                </a:ext>
              </a:extLst>
            </p:cNvPr>
            <p:cNvSpPr txBox="1"/>
            <p:nvPr/>
          </p:nvSpPr>
          <p:spPr>
            <a:xfrm>
              <a:off x="1148660" y="4902233"/>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Teknologia</a:t>
              </a:r>
              <a:endParaRPr sz="1600" dirty="0">
                <a:solidFill>
                  <a:schemeClr val="lt1"/>
                </a:solidFill>
              </a:endParaRPr>
            </a:p>
          </p:txBody>
        </p:sp>
        <p:sp>
          <p:nvSpPr>
            <p:cNvPr id="8" name="Vapaamuotoinen: Muoto 32">
              <a:extLst>
                <a:ext uri="{FF2B5EF4-FFF2-40B4-BE49-F238E27FC236}">
                  <a16:creationId xmlns:a16="http://schemas.microsoft.com/office/drawing/2014/main" id="{8928C194-DD0B-396F-D9EF-36F7DC0D4148}"/>
                </a:ext>
              </a:extLst>
            </p:cNvPr>
            <p:cNvSpPr/>
            <p:nvPr/>
          </p:nvSpPr>
          <p:spPr>
            <a:xfrm>
              <a:off x="799562" y="4873130"/>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grpSp>
      <p:sp>
        <p:nvSpPr>
          <p:cNvPr id="822" name="Google Shape;822;p49"/>
          <p:cNvSpPr txBox="1">
            <a:spLocks noGrp="1"/>
          </p:cNvSpPr>
          <p:nvPr>
            <p:ph type="title" idx="4294967295"/>
          </p:nvPr>
        </p:nvSpPr>
        <p:spPr>
          <a:xfrm>
            <a:off x="457200" y="435150"/>
            <a:ext cx="8304747"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Datayhteistyön teknisten valmiuksien arviointi</a:t>
            </a:r>
          </a:p>
        </p:txBody>
      </p:sp>
      <p:sp>
        <p:nvSpPr>
          <p:cNvPr id="821" name="Google Shape;821;p49"/>
          <p:cNvSpPr txBox="1">
            <a:spLocks noGrp="1"/>
          </p:cNvSpPr>
          <p:nvPr>
            <p:ph type="body" idx="4294967295"/>
          </p:nvPr>
        </p:nvSpPr>
        <p:spPr>
          <a:xfrm>
            <a:off x="456028" y="1835659"/>
            <a:ext cx="3220800" cy="756600"/>
          </a:xfrm>
          <a:prstGeom prst="rect">
            <a:avLst/>
          </a:prstGeom>
          <a:noFill/>
          <a:ln>
            <a:noFill/>
          </a:ln>
        </p:spPr>
        <p:txBody>
          <a:bodyPr spcFirstLastPara="1" wrap="square" lIns="0" tIns="0" rIns="0" bIns="0" anchor="t" anchorCtr="0">
            <a:noAutofit/>
          </a:bodyPr>
          <a:lstStyle/>
          <a:p>
            <a:pPr marL="0" indent="0">
              <a:buNone/>
            </a:pPr>
            <a:r>
              <a:rPr lang="fi-FI" sz="1600"/>
              <a:t>Ennen yhteiskehittämisen käynnistämistä on tärkeää arvioida realistisesti, millaiset valmiudet kullakin toimijalla on osallistua datayhteistyöhön. Arvioinnissa huomioidaan sekä tekniset että toiminnalliset kyvykkyydet, mutta myös tietosuojan, tiedonhallinnan ja vastuunjaon näkökulmat. Työtä ei kannata aloittaa, jos perusedellytykset puuttuvat.</a:t>
            </a:r>
            <a:endParaRPr lang="en-US"/>
          </a:p>
        </p:txBody>
      </p:sp>
      <p:sp>
        <p:nvSpPr>
          <p:cNvPr id="823" name="Google Shape;823;p49"/>
          <p:cNvSpPr txBox="1"/>
          <p:nvPr/>
        </p:nvSpPr>
        <p:spPr>
          <a:xfrm>
            <a:off x="4118975" y="1835660"/>
            <a:ext cx="3081925" cy="4090800"/>
          </a:xfrm>
          <a:prstGeom prst="rect">
            <a:avLst/>
          </a:prstGeom>
          <a:noFill/>
          <a:ln>
            <a:noFill/>
          </a:ln>
        </p:spPr>
        <p:txBody>
          <a:bodyPr spcFirstLastPara="1" wrap="square" lIns="0" tIns="0" rIns="0" bIns="0" anchor="t" anchorCtr="0">
            <a:noAutofit/>
          </a:bodyPr>
          <a:lstStyle/>
          <a:p>
            <a:pPr>
              <a:lnSpc>
                <a:spcPct val="114999"/>
              </a:lnSpc>
            </a:pPr>
            <a:r>
              <a:rPr lang="fi-FI" sz="1200">
                <a:solidFill>
                  <a:schemeClr val="dk1"/>
                </a:solidFill>
              </a:rPr>
              <a:t>Kyvykkyyskartoituksessa on syytä tarkastella, mitä osaamista, järjestelmiä ja toimintakäytäntöjä osallistujilla on suhteessa yhteiseen kehittämiskohteeseen. Arvioinnin tulisi kattaa myös datavirran suunta ja roolit: kenellä on alkuperäinen data, kuka rikastaa sitä, missä se yhdistetään ja missä sitä lopulta hyödynnetään. Näihin kysymyksiin vastaaminen auttaa ymmärtämään, kenen kyvykkyyksiä tarvitaan missäkin kohdassa prosessia.</a:t>
            </a:r>
            <a:endParaRPr lang="en-US" sz="1200">
              <a:solidFill>
                <a:schemeClr val="dk1"/>
              </a:solidFill>
            </a:endParaRPr>
          </a:p>
          <a:p>
            <a:pPr>
              <a:lnSpc>
                <a:spcPct val="114999"/>
              </a:lnSpc>
            </a:pPr>
            <a:endParaRPr lang="fi-FI" sz="1200"/>
          </a:p>
          <a:p>
            <a:pPr>
              <a:lnSpc>
                <a:spcPct val="114999"/>
              </a:lnSpc>
            </a:pPr>
            <a:r>
              <a:rPr lang="fi-FI" sz="1200">
                <a:solidFill>
                  <a:schemeClr val="dk1"/>
                </a:solidFill>
              </a:rPr>
              <a:t>Jo tässä vaiheessa on tärkeää tunnistaa, onko eri lähteistä saatava data teknisesti ja semanttisesti yhdistettävissä. Mikäli datoissa ei ole yhteisiä yhdistäviä tunnisteita, voi niiden yhdistäminen olla erittäin työlästä tai mahdotonta, mikä voi muodostua merkittäväksi esteeksi yhteistyön etenemiselle. Siksi tällaiset kysymykset on syytä selvittää ennen kokeilun suunnittelua.</a:t>
            </a:r>
            <a:endParaRPr lang="en-US" sz="1200">
              <a:solidFill>
                <a:schemeClr val="dk1"/>
              </a:solidFill>
            </a:endParaRPr>
          </a:p>
        </p:txBody>
      </p:sp>
      <p:sp>
        <p:nvSpPr>
          <p:cNvPr id="13" name="Google Shape;764;p47">
            <a:extLst>
              <a:ext uri="{FF2B5EF4-FFF2-40B4-BE49-F238E27FC236}">
                <a16:creationId xmlns:a16="http://schemas.microsoft.com/office/drawing/2014/main" id="{6DE2009A-3FC2-6199-FD21-FA3301E052E2}"/>
              </a:ext>
            </a:extLst>
          </p:cNvPr>
          <p:cNvSpPr txBox="1"/>
          <p:nvPr/>
        </p:nvSpPr>
        <p:spPr>
          <a:xfrm>
            <a:off x="7932543" y="1819124"/>
            <a:ext cx="3308351" cy="2832900"/>
          </a:xfrm>
          <a:prstGeom prst="rect">
            <a:avLst/>
          </a:prstGeom>
          <a:noFill/>
          <a:ln>
            <a:noFill/>
          </a:ln>
        </p:spPr>
        <p:txBody>
          <a:bodyPr spcFirstLastPara="1" wrap="square" lIns="0" tIns="0" rIns="0" bIns="0" anchor="t" anchorCtr="0">
            <a:noAutofit/>
          </a:bodyPr>
          <a:lstStyle/>
          <a:p>
            <a:pPr marL="168275">
              <a:lnSpc>
                <a:spcPct val="114999"/>
              </a:lnSpc>
              <a:spcAft>
                <a:spcPts val="1000"/>
              </a:spcAft>
            </a:pPr>
            <a:r>
              <a:rPr lang="fi-FI" sz="1600" b="1">
                <a:solidFill>
                  <a:schemeClr val="dk1"/>
                </a:solidFill>
              </a:rPr>
              <a:t>He</a:t>
            </a:r>
            <a:r>
              <a:rPr lang="fi-FI" sz="1600" b="1" noProof="0">
                <a:solidFill>
                  <a:schemeClr val="dk1"/>
                </a:solidFill>
              </a:rPr>
              <a:t>lsingin kaupungin </a:t>
            </a:r>
            <a:br>
              <a:rPr lang="fi-FI" sz="1600" b="1" noProof="0"/>
            </a:br>
            <a:r>
              <a:rPr lang="fi-FI" sz="1600" b="1" noProof="0">
                <a:solidFill>
                  <a:schemeClr val="dk1"/>
                </a:solidFill>
              </a:rPr>
              <a:t>kyvykkyydet datayhteistyöhön</a:t>
            </a:r>
            <a:r>
              <a:rPr lang="en-US" sz="1600" b="1">
                <a:solidFill>
                  <a:schemeClr val="dk1"/>
                </a:solidFill>
              </a:rPr>
              <a:t>:</a:t>
            </a:r>
          </a:p>
          <a:p>
            <a:pPr marL="177800" indent="-177800">
              <a:lnSpc>
                <a:spcPct val="114999"/>
              </a:lnSpc>
              <a:spcAft>
                <a:spcPts val="1000"/>
              </a:spcAft>
              <a:buFont typeface="Arial" panose="020B0604020202020204" pitchFamily="34" charset="0"/>
              <a:buChar char="•"/>
            </a:pPr>
            <a:r>
              <a:rPr lang="fi-FI" sz="1200">
                <a:solidFill>
                  <a:schemeClr val="dk1"/>
                </a:solidFill>
              </a:rPr>
              <a:t>Helsingin kaupungilla on hyvät edellytykset osallistua dataekosysteemeihin aktiivisena toimijana. </a:t>
            </a:r>
          </a:p>
          <a:p>
            <a:pPr marL="177800" indent="-177800">
              <a:lnSpc>
                <a:spcPct val="114999"/>
              </a:lnSpc>
              <a:spcAft>
                <a:spcPts val="1000"/>
              </a:spcAft>
              <a:buFont typeface="Arial" panose="020B0604020202020204" pitchFamily="34" charset="0"/>
              <a:buChar char="•"/>
            </a:pPr>
            <a:r>
              <a:rPr lang="fi-FI" sz="1200">
                <a:solidFill>
                  <a:schemeClr val="dk1"/>
                </a:solidFill>
              </a:rPr>
              <a:t>Helsingin kaupungilla on jo käytössään monipuolisia teknisiä ratkaisuja, jotka tukevat datan tietoturvallista jakamista. </a:t>
            </a:r>
          </a:p>
          <a:p>
            <a:pPr marL="177800" indent="-177800">
              <a:lnSpc>
                <a:spcPct val="114999"/>
              </a:lnSpc>
              <a:spcAft>
                <a:spcPts val="1000"/>
              </a:spcAft>
              <a:buFont typeface="Arial" panose="020B0604020202020204" pitchFamily="34" charset="0"/>
              <a:buChar char="•"/>
            </a:pPr>
            <a:r>
              <a:rPr lang="fi-FI" sz="1200">
                <a:solidFill>
                  <a:schemeClr val="dk1"/>
                </a:solidFill>
              </a:rPr>
              <a:t>Kaupunkiyhteiseen käyttöön tulevan rajapintapalvelun, </a:t>
            </a:r>
            <a:r>
              <a:rPr lang="fi-FI" sz="1200" b="1">
                <a:solidFill>
                  <a:schemeClr val="dk1"/>
                </a:solidFill>
              </a:rPr>
              <a:t>API </a:t>
            </a:r>
            <a:r>
              <a:rPr lang="fi-FI" sz="1200" b="1" err="1">
                <a:solidFill>
                  <a:schemeClr val="dk1"/>
                </a:solidFill>
              </a:rPr>
              <a:t>Gatewayn</a:t>
            </a:r>
            <a:r>
              <a:rPr lang="fi-FI" sz="1200">
                <a:solidFill>
                  <a:schemeClr val="dk1"/>
                </a:solidFill>
              </a:rPr>
              <a:t>, avulla dataa voidaan jakaa turvallisesti ja hallitusti eri toimijoille. </a:t>
            </a:r>
          </a:p>
          <a:p>
            <a:pPr marL="177800" indent="-177800">
              <a:lnSpc>
                <a:spcPct val="114999"/>
              </a:lnSpc>
              <a:spcAft>
                <a:spcPts val="1000"/>
              </a:spcAft>
              <a:buFont typeface="Arial" panose="020B0604020202020204" pitchFamily="34" charset="0"/>
              <a:buChar char="•"/>
            </a:pPr>
            <a:r>
              <a:rPr lang="fi-FI" sz="1200" b="1">
                <a:solidFill>
                  <a:schemeClr val="dk1"/>
                </a:solidFill>
              </a:rPr>
              <a:t>Integraatioalusta </a:t>
            </a:r>
            <a:r>
              <a:rPr lang="fi-FI" sz="1200">
                <a:solidFill>
                  <a:schemeClr val="dk1"/>
                </a:solidFill>
              </a:rPr>
              <a:t>mahdollistaa tietovirtojen hallinnan ja vakiosisältöisen tiedon siirtämisen järjestelmästä toiseen. </a:t>
            </a:r>
          </a:p>
          <a:p>
            <a:pPr marL="177800" indent="-177800">
              <a:lnSpc>
                <a:spcPct val="114999"/>
              </a:lnSpc>
              <a:spcAft>
                <a:spcPts val="1000"/>
              </a:spcAft>
              <a:buFont typeface="Arial" panose="020B0604020202020204" pitchFamily="34" charset="0"/>
              <a:buChar char="•"/>
            </a:pPr>
            <a:r>
              <a:rPr lang="fi-FI" sz="1200" b="1">
                <a:solidFill>
                  <a:schemeClr val="dk1"/>
                </a:solidFill>
              </a:rPr>
              <a:t>API-infrastruktuuriin </a:t>
            </a:r>
            <a:r>
              <a:rPr lang="fi-FI" sz="1200">
                <a:solidFill>
                  <a:schemeClr val="dk1"/>
                </a:solidFill>
              </a:rPr>
              <a:t>on panostettu </a:t>
            </a:r>
            <a:br>
              <a:rPr lang="fi-FI" sz="1200"/>
            </a:br>
            <a:r>
              <a:rPr lang="fi-FI" sz="1200">
                <a:solidFill>
                  <a:schemeClr val="dk1"/>
                </a:solidFill>
              </a:rPr>
              <a:t>kehittämällä keskitettyä hallintamallia.</a:t>
            </a:r>
          </a:p>
        </p:txBody>
      </p:sp>
      <p:sp>
        <p:nvSpPr>
          <p:cNvPr id="824" name="Google Shape;824;p49"/>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21</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9">
          <a:extLst>
            <a:ext uri="{FF2B5EF4-FFF2-40B4-BE49-F238E27FC236}">
              <a16:creationId xmlns:a16="http://schemas.microsoft.com/office/drawing/2014/main" id="{E258D4B7-A64A-623D-00CF-FAB713B981D9}"/>
            </a:ext>
          </a:extLst>
        </p:cNvPr>
        <p:cNvGrpSpPr/>
        <p:nvPr/>
      </p:nvGrpSpPr>
      <p:grpSpPr>
        <a:xfrm>
          <a:off x="0" y="0"/>
          <a:ext cx="0" cy="0"/>
          <a:chOff x="0" y="0"/>
          <a:chExt cx="0" cy="0"/>
        </a:xfrm>
      </p:grpSpPr>
      <p:pic>
        <p:nvPicPr>
          <p:cNvPr id="826" name="Google Shape;826;p49">
            <a:extLst>
              <a:ext uri="{FF2B5EF4-FFF2-40B4-BE49-F238E27FC236}">
                <a16:creationId xmlns:a16="http://schemas.microsoft.com/office/drawing/2014/main" id="{6DEA86B7-40E3-EAFE-4CAC-5EA8766E6610}"/>
              </a:ext>
              <a:ext uri="{C183D7F6-B498-43B3-948B-1728B52AA6E4}">
                <adec:decorative xmlns:adec="http://schemas.microsoft.com/office/drawing/2017/decorative" val="1"/>
              </a:ext>
            </a:extLst>
          </p:cNvPr>
          <p:cNvPicPr preferRelativeResize="0"/>
          <p:nvPr/>
        </p:nvPicPr>
        <p:blipFill rotWithShape="1">
          <a:blip r:embed="rId3">
            <a:alphaModFix/>
          </a:blip>
          <a:srcRect t="7209" r="8587" b="43594"/>
          <a:stretch>
            <a:fillRect/>
          </a:stretch>
        </p:blipFill>
        <p:spPr>
          <a:xfrm rot="999358">
            <a:off x="9284492" y="-36243"/>
            <a:ext cx="1638769" cy="7320971"/>
          </a:xfrm>
          <a:prstGeom prst="rect">
            <a:avLst/>
          </a:prstGeom>
          <a:noFill/>
          <a:ln>
            <a:noFill/>
          </a:ln>
        </p:spPr>
      </p:pic>
      <p:sp>
        <p:nvSpPr>
          <p:cNvPr id="14" name="Vapaamuotoinen: Muoto 13">
            <a:extLst>
              <a:ext uri="{FF2B5EF4-FFF2-40B4-BE49-F238E27FC236}">
                <a16:creationId xmlns:a16="http://schemas.microsoft.com/office/drawing/2014/main" id="{96F78E33-5CED-74F7-BA5F-E63B903EDA5E}"/>
              </a:ext>
              <a:ext uri="{C183D7F6-B498-43B3-948B-1728B52AA6E4}">
                <adec:decorative xmlns:adec="http://schemas.microsoft.com/office/drawing/2017/decorative" val="1"/>
              </a:ext>
            </a:extLst>
          </p:cNvPr>
          <p:cNvSpPr/>
          <p:nvPr/>
        </p:nvSpPr>
        <p:spPr>
          <a:xfrm rot="20910451">
            <a:off x="7376188" y="1092442"/>
            <a:ext cx="5042083" cy="5499535"/>
          </a:xfrm>
          <a:custGeom>
            <a:avLst/>
            <a:gdLst>
              <a:gd name="connsiteX0" fmla="*/ 2703019 w 5042083"/>
              <a:gd name="connsiteY0" fmla="*/ 118988 h 5499535"/>
              <a:gd name="connsiteX1" fmla="*/ 4059714 w 5042083"/>
              <a:gd name="connsiteY1" fmla="*/ 604650 h 5499535"/>
              <a:gd name="connsiteX2" fmla="*/ 5002097 w 5042083"/>
              <a:gd name="connsiteY2" fmla="*/ 1738537 h 5499535"/>
              <a:gd name="connsiteX3" fmla="*/ 5042083 w 5042083"/>
              <a:gd name="connsiteY3" fmla="*/ 1867786 h 5499535"/>
              <a:gd name="connsiteX4" fmla="*/ 4465230 w 5042083"/>
              <a:gd name="connsiteY4" fmla="*/ 4705014 h 5499535"/>
              <a:gd name="connsiteX5" fmla="*/ 4506294 w 5042083"/>
              <a:gd name="connsiteY5" fmla="*/ 4713363 h 5499535"/>
              <a:gd name="connsiteX6" fmla="*/ 4411829 w 5042083"/>
              <a:gd name="connsiteY6" fmla="*/ 4789807 h 5499535"/>
              <a:gd name="connsiteX7" fmla="*/ 3574959 w 5042083"/>
              <a:gd name="connsiteY7" fmla="*/ 5216899 h 5499535"/>
              <a:gd name="connsiteX8" fmla="*/ 1384099 w 5042083"/>
              <a:gd name="connsiteY8" fmla="*/ 5424154 h 5499535"/>
              <a:gd name="connsiteX9" fmla="*/ 35810 w 5042083"/>
              <a:gd name="connsiteY9" fmla="*/ 4133672 h 5499535"/>
              <a:gd name="connsiteX10" fmla="*/ 517337 w 5042083"/>
              <a:gd name="connsiteY10" fmla="*/ 871944 h 5499535"/>
              <a:gd name="connsiteX11" fmla="*/ 1876184 w 5042083"/>
              <a:gd name="connsiteY11" fmla="*/ 2252 h 5499535"/>
              <a:gd name="connsiteX12" fmla="*/ 2703019 w 5042083"/>
              <a:gd name="connsiteY12" fmla="*/ 118988 h 54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2083" h="5499535">
                <a:moveTo>
                  <a:pt x="2703019" y="118988"/>
                </a:moveTo>
                <a:cubicBezTo>
                  <a:pt x="3202943" y="227549"/>
                  <a:pt x="3727245" y="401637"/>
                  <a:pt x="4059714" y="604650"/>
                </a:cubicBezTo>
                <a:cubicBezTo>
                  <a:pt x="4525170" y="888868"/>
                  <a:pt x="4829863" y="1258351"/>
                  <a:pt x="5002097" y="1738537"/>
                </a:cubicBezTo>
                <a:lnTo>
                  <a:pt x="5042083" y="1867786"/>
                </a:lnTo>
                <a:lnTo>
                  <a:pt x="4465230" y="4705014"/>
                </a:lnTo>
                <a:lnTo>
                  <a:pt x="4506294" y="4713363"/>
                </a:lnTo>
                <a:lnTo>
                  <a:pt x="4411829" y="4789807"/>
                </a:lnTo>
                <a:cubicBezTo>
                  <a:pt x="4165400" y="4969332"/>
                  <a:pt x="3875049" y="5108037"/>
                  <a:pt x="3574959" y="5216899"/>
                </a:cubicBezTo>
                <a:cubicBezTo>
                  <a:pt x="2974777" y="5434624"/>
                  <a:pt x="2069101" y="5603243"/>
                  <a:pt x="1384099" y="5424154"/>
                </a:cubicBezTo>
                <a:cubicBezTo>
                  <a:pt x="699096" y="5245065"/>
                  <a:pt x="180269" y="4892372"/>
                  <a:pt x="35810" y="4133672"/>
                </a:cubicBezTo>
                <a:cubicBezTo>
                  <a:pt x="-108649" y="3374971"/>
                  <a:pt x="210610" y="1560513"/>
                  <a:pt x="517337" y="871944"/>
                </a:cubicBezTo>
                <a:cubicBezTo>
                  <a:pt x="824066" y="183375"/>
                  <a:pt x="1247647" y="-24552"/>
                  <a:pt x="1876184" y="2252"/>
                </a:cubicBezTo>
                <a:cubicBezTo>
                  <a:pt x="2111885" y="12304"/>
                  <a:pt x="2403064" y="53851"/>
                  <a:pt x="2703019" y="1189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Vapaamuotoinen: Muoto 4">
            <a:extLst>
              <a:ext uri="{FF2B5EF4-FFF2-40B4-BE49-F238E27FC236}">
                <a16:creationId xmlns:a16="http://schemas.microsoft.com/office/drawing/2014/main" id="{45236C31-6304-4BC5-7D56-97E905883A62}"/>
              </a:ext>
              <a:ext uri="{C183D7F6-B498-43B3-948B-1728B52AA6E4}">
                <adec:decorative xmlns:adec="http://schemas.microsoft.com/office/drawing/2017/decorative" val="1"/>
              </a:ext>
            </a:extLst>
          </p:cNvPr>
          <p:cNvSpPr/>
          <p:nvPr/>
        </p:nvSpPr>
        <p:spPr>
          <a:xfrm>
            <a:off x="10269702" y="399064"/>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sp>
        <p:nvSpPr>
          <p:cNvPr id="4" name="Google Shape;820;p49">
            <a:extLst>
              <a:ext uri="{FF2B5EF4-FFF2-40B4-BE49-F238E27FC236}">
                <a16:creationId xmlns:a16="http://schemas.microsoft.com/office/drawing/2014/main" id="{C3533B98-8991-C181-A5A3-598841822674}"/>
              </a:ext>
              <a:ext uri="{C183D7F6-B498-43B3-948B-1728B52AA6E4}">
                <adec:decorative xmlns:adec="http://schemas.microsoft.com/office/drawing/2017/decorative" val="1"/>
              </a:ext>
            </a:extLst>
          </p:cNvPr>
          <p:cNvSpPr/>
          <p:nvPr/>
        </p:nvSpPr>
        <p:spPr>
          <a:xfrm>
            <a:off x="437274" y="4787274"/>
            <a:ext cx="2847943" cy="1157978"/>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Vapaamuotoinen: Muoto 9">
            <a:extLst>
              <a:ext uri="{FF2B5EF4-FFF2-40B4-BE49-F238E27FC236}">
                <a16:creationId xmlns:a16="http://schemas.microsoft.com/office/drawing/2014/main" id="{A3EC8E82-79C9-EE15-085C-FABCD2334A6E}"/>
              </a:ext>
              <a:ext uri="{C183D7F6-B498-43B3-948B-1728B52AA6E4}">
                <adec:decorative xmlns:adec="http://schemas.microsoft.com/office/drawing/2017/decorative" val="1"/>
              </a:ext>
            </a:extLst>
          </p:cNvPr>
          <p:cNvSpPr/>
          <p:nvPr/>
        </p:nvSpPr>
        <p:spPr>
          <a:xfrm rot="5015004">
            <a:off x="9230319" y="-1043425"/>
            <a:ext cx="444612" cy="2274489"/>
          </a:xfrm>
          <a:custGeom>
            <a:avLst/>
            <a:gdLst>
              <a:gd name="connsiteX0" fmla="*/ 0 w 444612"/>
              <a:gd name="connsiteY0" fmla="*/ 2136647 h 2136647"/>
              <a:gd name="connsiteX1" fmla="*/ 240290 w 444612"/>
              <a:gd name="connsiteY1" fmla="*/ 0 h 2136647"/>
              <a:gd name="connsiteX2" fmla="*/ 295181 w 444612"/>
              <a:gd name="connsiteY2" fmla="*/ 163416 h 2136647"/>
              <a:gd name="connsiteX3" fmla="*/ 354293 w 444612"/>
              <a:gd name="connsiteY3" fmla="*/ 375674 h 2136647"/>
              <a:gd name="connsiteX4" fmla="*/ 216338 w 444612"/>
              <a:gd name="connsiteY4" fmla="*/ 1909715 h 2136647"/>
              <a:gd name="connsiteX5" fmla="*/ 102771 w 444612"/>
              <a:gd name="connsiteY5" fmla="*/ 2043586 h 213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612" h="2136647">
                <a:moveTo>
                  <a:pt x="0" y="2136647"/>
                </a:moveTo>
                <a:lnTo>
                  <a:pt x="240290" y="0"/>
                </a:lnTo>
                <a:lnTo>
                  <a:pt x="295181" y="163416"/>
                </a:lnTo>
                <a:cubicBezTo>
                  <a:pt x="317521" y="236640"/>
                  <a:pt x="337144" y="307818"/>
                  <a:pt x="354293" y="375674"/>
                </a:cubicBezTo>
                <a:cubicBezTo>
                  <a:pt x="491490" y="918531"/>
                  <a:pt x="492336" y="1536418"/>
                  <a:pt x="216338" y="1909715"/>
                </a:cubicBezTo>
                <a:cubicBezTo>
                  <a:pt x="181838" y="1956376"/>
                  <a:pt x="144016" y="2001017"/>
                  <a:pt x="102771" y="2043586"/>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 name="Group 5" descr="Sivun poikkileikkaava teema on Sääntely">
            <a:extLst>
              <a:ext uri="{FF2B5EF4-FFF2-40B4-BE49-F238E27FC236}">
                <a16:creationId xmlns:a16="http://schemas.microsoft.com/office/drawing/2014/main" id="{C90360EE-289B-531D-BF10-08A2117AA46B}"/>
              </a:ext>
            </a:extLst>
          </p:cNvPr>
          <p:cNvGrpSpPr/>
          <p:nvPr/>
        </p:nvGrpSpPr>
        <p:grpSpPr>
          <a:xfrm>
            <a:off x="9913955" y="290826"/>
            <a:ext cx="2066474" cy="451173"/>
            <a:chOff x="559546" y="5353406"/>
            <a:chExt cx="2066474" cy="451173"/>
          </a:xfrm>
        </p:grpSpPr>
        <p:sp>
          <p:nvSpPr>
            <p:cNvPr id="7" name="Suorakulmio: Pyöristetyt kulmat 30">
              <a:extLst>
                <a:ext uri="{FF2B5EF4-FFF2-40B4-BE49-F238E27FC236}">
                  <a16:creationId xmlns:a16="http://schemas.microsoft.com/office/drawing/2014/main" id="{26BFEFFB-9C5B-671B-D711-8A75D4C65D30}"/>
                </a:ext>
              </a:extLst>
            </p:cNvPr>
            <p:cNvSpPr/>
            <p:nvPr/>
          </p:nvSpPr>
          <p:spPr>
            <a:xfrm>
              <a:off x="559546" y="5353406"/>
              <a:ext cx="206647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8" name="Google Shape;734;p45">
              <a:extLst>
                <a:ext uri="{FF2B5EF4-FFF2-40B4-BE49-F238E27FC236}">
                  <a16:creationId xmlns:a16="http://schemas.microsoft.com/office/drawing/2014/main" id="{162E9CCB-DF1F-9A0F-5B73-5C47201FE843}"/>
                </a:ext>
              </a:extLst>
            </p:cNvPr>
            <p:cNvSpPr txBox="1"/>
            <p:nvPr/>
          </p:nvSpPr>
          <p:spPr>
            <a:xfrm>
              <a:off x="1142941" y="5499650"/>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Sääntely</a:t>
              </a:r>
              <a:endParaRPr sz="1600" dirty="0">
                <a:solidFill>
                  <a:schemeClr val="lt1"/>
                </a:solidFill>
              </a:endParaRPr>
            </a:p>
          </p:txBody>
        </p:sp>
        <p:pic>
          <p:nvPicPr>
            <p:cNvPr id="9" name="Kuva 10">
              <a:extLst>
                <a:ext uri="{FF2B5EF4-FFF2-40B4-BE49-F238E27FC236}">
                  <a16:creationId xmlns:a16="http://schemas.microsoft.com/office/drawing/2014/main" id="{5332C948-A5D9-3D62-193A-E80D297ADA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3938" y="5454562"/>
              <a:ext cx="221385" cy="243524"/>
            </a:xfrm>
            <a:prstGeom prst="rect">
              <a:avLst/>
            </a:prstGeom>
          </p:spPr>
        </p:pic>
      </p:grpSp>
      <p:sp>
        <p:nvSpPr>
          <p:cNvPr id="822" name="Google Shape;822;p49">
            <a:extLst>
              <a:ext uri="{FF2B5EF4-FFF2-40B4-BE49-F238E27FC236}">
                <a16:creationId xmlns:a16="http://schemas.microsoft.com/office/drawing/2014/main" id="{A90BEE16-75AA-66D4-15DD-8217346221DE}"/>
              </a:ext>
            </a:extLst>
          </p:cNvPr>
          <p:cNvSpPr txBox="1">
            <a:spLocks noGrp="1"/>
          </p:cNvSpPr>
          <p:nvPr>
            <p:ph type="title" idx="4294967295"/>
          </p:nvPr>
        </p:nvSpPr>
        <p:spPr>
          <a:xfrm>
            <a:off x="457200" y="435150"/>
            <a:ext cx="7799294"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Black"/>
              </a:rPr>
              <a:t>Sääntelyn rajojen kartoitus</a:t>
            </a:r>
          </a:p>
        </p:txBody>
      </p:sp>
      <p:sp>
        <p:nvSpPr>
          <p:cNvPr id="821" name="Google Shape;821;p49">
            <a:extLst>
              <a:ext uri="{FF2B5EF4-FFF2-40B4-BE49-F238E27FC236}">
                <a16:creationId xmlns:a16="http://schemas.microsoft.com/office/drawing/2014/main" id="{74C42B81-F7C4-89A8-1156-93439F20FAA0}"/>
              </a:ext>
            </a:extLst>
          </p:cNvPr>
          <p:cNvSpPr txBox="1">
            <a:spLocks noGrp="1"/>
          </p:cNvSpPr>
          <p:nvPr>
            <p:ph type="body" idx="4294967295"/>
          </p:nvPr>
        </p:nvSpPr>
        <p:spPr>
          <a:xfrm>
            <a:off x="456028" y="1832988"/>
            <a:ext cx="3220800" cy="3833777"/>
          </a:xfrm>
          <a:prstGeom prst="rect">
            <a:avLst/>
          </a:prstGeom>
          <a:noFill/>
          <a:ln>
            <a:noFill/>
          </a:ln>
        </p:spPr>
        <p:txBody>
          <a:bodyPr spcFirstLastPara="1" wrap="square" lIns="0" tIns="0" rIns="0" bIns="0" anchor="t" anchorCtr="0">
            <a:noAutofit/>
          </a:bodyPr>
          <a:lstStyle/>
          <a:p>
            <a:pPr marL="0" indent="0">
              <a:buNone/>
            </a:pPr>
            <a:r>
              <a:rPr lang="fi-FI" sz="1600"/>
              <a:t>Yhteistyötä suunnitellessa törmätään usein nopeasti siihen, mikä on lainsäädännöllisesti sallittua. Tämä on vaikea ja tulkinnanvarainen kysymys, jota kannattaa tarkastella monelta kantilta yhdessä asiantuntevan juristin kanssa. </a:t>
            </a:r>
          </a:p>
        </p:txBody>
      </p:sp>
      <p:sp>
        <p:nvSpPr>
          <p:cNvPr id="823" name="Google Shape;823;p49">
            <a:extLst>
              <a:ext uri="{FF2B5EF4-FFF2-40B4-BE49-F238E27FC236}">
                <a16:creationId xmlns:a16="http://schemas.microsoft.com/office/drawing/2014/main" id="{1D451D4F-0E32-5325-C392-B0955B930625}"/>
              </a:ext>
            </a:extLst>
          </p:cNvPr>
          <p:cNvSpPr txBox="1"/>
          <p:nvPr/>
        </p:nvSpPr>
        <p:spPr>
          <a:xfrm>
            <a:off x="4118975" y="1841749"/>
            <a:ext cx="2973975" cy="4090800"/>
          </a:xfrm>
          <a:prstGeom prst="rect">
            <a:avLst/>
          </a:prstGeom>
          <a:noFill/>
          <a:ln>
            <a:noFill/>
          </a:ln>
        </p:spPr>
        <p:txBody>
          <a:bodyPr spcFirstLastPara="1" wrap="square" lIns="0" tIns="0" rIns="0" bIns="0" anchor="t" anchorCtr="0">
            <a:noAutofit/>
          </a:bodyPr>
          <a:lstStyle/>
          <a:p>
            <a:pPr>
              <a:lnSpc>
                <a:spcPct val="114999"/>
              </a:lnSpc>
            </a:pPr>
            <a:r>
              <a:rPr lang="fi-FI" sz="1200"/>
              <a:t>Datan jakamiseen organisaatioiden välillä liittyy monenlaista sääntelyä, joka voi toisinaan olla keskenään ristiriitaista. Yhtä selkeää sääntöä ei voida antaa, koska sovellettavat lait ja niiden vaatimukset vaihtelevat sen mukaan, millaista toimintaa tai palvelua ollaan kehittämässä. Siksi jokainen tilanne täytyy arvioida erikseen.</a:t>
            </a:r>
            <a:endParaRPr lang="en-US"/>
          </a:p>
          <a:p>
            <a:pPr>
              <a:lnSpc>
                <a:spcPct val="114999"/>
              </a:lnSpc>
            </a:pPr>
            <a:endParaRPr lang="fi-FI" sz="1200"/>
          </a:p>
          <a:p>
            <a:pPr>
              <a:lnSpc>
                <a:spcPct val="114999"/>
              </a:lnSpc>
            </a:pPr>
            <a:r>
              <a:rPr lang="fi-FI" sz="1200"/>
              <a:t>Tunnusteluvaiheessa on hyvä hahmotella yhdessä juristin kanssa, mitä reunaehtoja lainsäädäntö asettaa mahdolliselle yhteistyölle. Toisaalta on hyvä huomioida ja varautua siihen, että moni asia tulee ilmi vasta silloin, kun käyttötapausta aletaan toteuttaa käytännössä.</a:t>
            </a:r>
          </a:p>
        </p:txBody>
      </p:sp>
      <p:sp>
        <p:nvSpPr>
          <p:cNvPr id="827" name="Google Shape;827;p49">
            <a:extLst>
              <a:ext uri="{FF2B5EF4-FFF2-40B4-BE49-F238E27FC236}">
                <a16:creationId xmlns:a16="http://schemas.microsoft.com/office/drawing/2014/main" id="{BB960B35-6062-8DE1-CD31-9A1FB2C72BDC}"/>
              </a:ext>
            </a:extLst>
          </p:cNvPr>
          <p:cNvSpPr txBox="1"/>
          <p:nvPr/>
        </p:nvSpPr>
        <p:spPr>
          <a:xfrm>
            <a:off x="7994651" y="1826641"/>
            <a:ext cx="3632199" cy="4726580"/>
          </a:xfrm>
          <a:prstGeom prst="rect">
            <a:avLst/>
          </a:prstGeom>
          <a:noFill/>
          <a:ln>
            <a:noFill/>
          </a:ln>
        </p:spPr>
        <p:txBody>
          <a:bodyPr spcFirstLastPara="1" wrap="square" lIns="0" tIns="0" rIns="0" bIns="0" anchor="t" anchorCtr="0">
            <a:noAutofit/>
          </a:bodyPr>
          <a:lstStyle/>
          <a:p>
            <a:pPr marL="168275">
              <a:lnSpc>
                <a:spcPct val="115000"/>
              </a:lnSpc>
              <a:spcAft>
                <a:spcPts val="1000"/>
              </a:spcAft>
              <a:buClrTx/>
              <a:buSzPts val="950"/>
            </a:pPr>
            <a:r>
              <a:rPr lang="fi-FI" sz="1600" b="1">
                <a:solidFill>
                  <a:schemeClr val="tx1"/>
                </a:solidFill>
              </a:rPr>
              <a:t>Ota huomioon ainakin nämä lait</a:t>
            </a:r>
            <a:r>
              <a:rPr lang="fi-FI" sz="1600" b="1">
                <a:solidFill>
                  <a:schemeClr val="tx1"/>
                </a:solidFill>
                <a:latin typeface="Arial"/>
                <a:ea typeface="Arial"/>
                <a:cs typeface="Arial"/>
                <a:sym typeface="Arial"/>
              </a:rPr>
              <a:t>: </a:t>
            </a:r>
            <a:endParaRPr lang="en-US" sz="1600">
              <a:solidFill>
                <a:schemeClr val="tx1"/>
              </a:solidFill>
              <a:latin typeface="Arial"/>
              <a:ea typeface="Arial"/>
              <a:cs typeface="Arial"/>
            </a:endParaRPr>
          </a:p>
          <a:p>
            <a:pPr marL="177800" indent="-177800">
              <a:lnSpc>
                <a:spcPct val="115000"/>
              </a:lnSpc>
              <a:spcAft>
                <a:spcPts val="1000"/>
              </a:spcAft>
              <a:buClrTx/>
              <a:buSzPts val="1100"/>
              <a:buFont typeface="Arial" panose="020B0604020202020204" pitchFamily="34" charset="0"/>
              <a:buChar char="•"/>
            </a:pPr>
            <a:r>
              <a:rPr lang="fi-FI" sz="1200" b="1">
                <a:solidFill>
                  <a:schemeClr val="tx1"/>
                </a:solidFill>
              </a:rPr>
              <a:t>Yleinen tietosuoja-asetus (GDPR):</a:t>
            </a:r>
            <a:r>
              <a:rPr lang="fi-FI" sz="1200">
                <a:solidFill>
                  <a:schemeClr val="tx1"/>
                </a:solidFill>
              </a:rPr>
              <a:t> Määrittelee mm. henkilötietojen käsittelyn perusperiaatteet ja oikeusperusteet</a:t>
            </a:r>
          </a:p>
          <a:p>
            <a:pPr marL="177800" indent="-177800">
              <a:lnSpc>
                <a:spcPct val="115000"/>
              </a:lnSpc>
              <a:spcAft>
                <a:spcPts val="1000"/>
              </a:spcAft>
              <a:buClrTx/>
              <a:buSzPts val="1100"/>
              <a:buFont typeface="Arial" panose="020B0604020202020204" pitchFamily="34" charset="0"/>
              <a:buChar char="•"/>
            </a:pPr>
            <a:r>
              <a:rPr lang="fi-FI" sz="1200" b="1">
                <a:solidFill>
                  <a:schemeClr val="tx1"/>
                </a:solidFill>
              </a:rPr>
              <a:t>Tiedonhallintalaki:</a:t>
            </a:r>
            <a:r>
              <a:rPr lang="fi-FI" sz="1200">
                <a:solidFill>
                  <a:schemeClr val="tx1"/>
                </a:solidFill>
              </a:rPr>
              <a:t> Luo puitteet tiedon käsittelylle ja säilyttämiselle sekä asettaa vaatimukset mm. yleiselle tiedonhallinnalle ja tietoturvallisuudelle julkishallinnossa.</a:t>
            </a:r>
            <a:endParaRPr lang="en-US" sz="1200">
              <a:solidFill>
                <a:schemeClr val="tx1"/>
              </a:solidFill>
            </a:endParaRPr>
          </a:p>
          <a:p>
            <a:pPr marL="177800" indent="-177800">
              <a:lnSpc>
                <a:spcPct val="115000"/>
              </a:lnSpc>
              <a:spcAft>
                <a:spcPts val="1000"/>
              </a:spcAft>
              <a:buClrTx/>
              <a:buSzPts val="1100"/>
              <a:buFont typeface="Arial" panose="020B0604020202020204" pitchFamily="34" charset="0"/>
              <a:buChar char="•"/>
            </a:pPr>
            <a:r>
              <a:rPr lang="en-US" sz="1200" b="1" err="1">
                <a:solidFill>
                  <a:schemeClr val="tx1"/>
                </a:solidFill>
              </a:rPr>
              <a:t>Julkisuuslaki</a:t>
            </a:r>
            <a:r>
              <a:rPr lang="en-US" sz="1200" b="1">
                <a:solidFill>
                  <a:schemeClr val="tx1"/>
                </a:solidFill>
              </a:rPr>
              <a:t>: </a:t>
            </a:r>
            <a:r>
              <a:rPr lang="en-US" sz="1200" err="1">
                <a:solidFill>
                  <a:schemeClr val="tx1"/>
                </a:solidFill>
              </a:rPr>
              <a:t>Määrittelee</a:t>
            </a:r>
            <a:r>
              <a:rPr lang="en-US" sz="1200">
                <a:solidFill>
                  <a:schemeClr val="tx1"/>
                </a:solidFill>
              </a:rPr>
              <a:t>, </a:t>
            </a:r>
            <a:r>
              <a:rPr lang="en-US" sz="1200" err="1">
                <a:solidFill>
                  <a:schemeClr val="tx1"/>
                </a:solidFill>
              </a:rPr>
              <a:t>milloin</a:t>
            </a:r>
            <a:r>
              <a:rPr lang="en-US" sz="1200">
                <a:solidFill>
                  <a:schemeClr val="tx1"/>
                </a:solidFill>
              </a:rPr>
              <a:t> </a:t>
            </a:r>
            <a:r>
              <a:rPr lang="en-US" sz="1200" err="1">
                <a:solidFill>
                  <a:schemeClr val="tx1"/>
                </a:solidFill>
              </a:rPr>
              <a:t>tiedot</a:t>
            </a:r>
            <a:r>
              <a:rPr lang="en-US" sz="1200">
                <a:solidFill>
                  <a:schemeClr val="tx1"/>
                </a:solidFill>
              </a:rPr>
              <a:t> </a:t>
            </a:r>
            <a:r>
              <a:rPr lang="en-US" sz="1200" err="1">
                <a:solidFill>
                  <a:schemeClr val="tx1"/>
                </a:solidFill>
              </a:rPr>
              <a:t>ovat</a:t>
            </a:r>
            <a:r>
              <a:rPr lang="en-US" sz="1200">
                <a:solidFill>
                  <a:schemeClr val="tx1"/>
                </a:solidFill>
              </a:rPr>
              <a:t> </a:t>
            </a:r>
            <a:r>
              <a:rPr lang="en-US" sz="1200" err="1">
                <a:solidFill>
                  <a:schemeClr val="tx1"/>
                </a:solidFill>
              </a:rPr>
              <a:t>julkisia</a:t>
            </a:r>
            <a:r>
              <a:rPr lang="en-US" sz="1200">
                <a:solidFill>
                  <a:schemeClr val="tx1"/>
                </a:solidFill>
              </a:rPr>
              <a:t> ja </a:t>
            </a:r>
            <a:r>
              <a:rPr lang="en-US" sz="1200" err="1">
                <a:solidFill>
                  <a:schemeClr val="tx1"/>
                </a:solidFill>
              </a:rPr>
              <a:t>milloin</a:t>
            </a:r>
            <a:r>
              <a:rPr lang="en-US" sz="1200">
                <a:solidFill>
                  <a:schemeClr val="tx1"/>
                </a:solidFill>
              </a:rPr>
              <a:t> </a:t>
            </a:r>
            <a:r>
              <a:rPr lang="en-US" sz="1200" err="1">
                <a:solidFill>
                  <a:schemeClr val="tx1"/>
                </a:solidFill>
              </a:rPr>
              <a:t>salassa</a:t>
            </a:r>
            <a:r>
              <a:rPr lang="en-US" sz="1200">
                <a:solidFill>
                  <a:schemeClr val="tx1"/>
                </a:solidFill>
              </a:rPr>
              <a:t> </a:t>
            </a:r>
            <a:r>
              <a:rPr lang="en-US" sz="1200" err="1">
                <a:solidFill>
                  <a:schemeClr val="tx1"/>
                </a:solidFill>
              </a:rPr>
              <a:t>pidettäviä</a:t>
            </a:r>
            <a:r>
              <a:rPr lang="en-US" sz="1200">
                <a:solidFill>
                  <a:schemeClr val="tx1"/>
                </a:solidFill>
              </a:rPr>
              <a:t>. </a:t>
            </a:r>
            <a:r>
              <a:rPr lang="en-US" sz="1200" err="1">
                <a:solidFill>
                  <a:schemeClr val="tx1"/>
                </a:solidFill>
              </a:rPr>
              <a:t>Asettaa</a:t>
            </a:r>
            <a:r>
              <a:rPr lang="en-US" sz="1200">
                <a:solidFill>
                  <a:schemeClr val="tx1"/>
                </a:solidFill>
              </a:rPr>
              <a:t> </a:t>
            </a:r>
            <a:r>
              <a:rPr lang="en-US" sz="1200" err="1">
                <a:solidFill>
                  <a:schemeClr val="tx1"/>
                </a:solidFill>
              </a:rPr>
              <a:t>velvollisuuksia</a:t>
            </a:r>
            <a:r>
              <a:rPr lang="en-US" sz="1200">
                <a:solidFill>
                  <a:schemeClr val="tx1"/>
                </a:solidFill>
              </a:rPr>
              <a:t> </a:t>
            </a:r>
            <a:r>
              <a:rPr lang="en-US" sz="1200" err="1">
                <a:solidFill>
                  <a:schemeClr val="tx1"/>
                </a:solidFill>
              </a:rPr>
              <a:t>avoimuuden</a:t>
            </a:r>
            <a:r>
              <a:rPr lang="en-US" sz="1200">
                <a:solidFill>
                  <a:schemeClr val="tx1"/>
                </a:solidFill>
              </a:rPr>
              <a:t> </a:t>
            </a:r>
            <a:r>
              <a:rPr lang="en-US" sz="1200" err="1">
                <a:solidFill>
                  <a:schemeClr val="tx1"/>
                </a:solidFill>
              </a:rPr>
              <a:t>toteuttamiselle</a:t>
            </a:r>
            <a:r>
              <a:rPr lang="en-US" sz="1200">
                <a:solidFill>
                  <a:schemeClr val="tx1"/>
                </a:solidFill>
              </a:rPr>
              <a:t>.</a:t>
            </a:r>
          </a:p>
          <a:p>
            <a:pPr marL="177800" indent="-177800">
              <a:lnSpc>
                <a:spcPct val="115000"/>
              </a:lnSpc>
              <a:spcAft>
                <a:spcPts val="1000"/>
              </a:spcAft>
              <a:buClrTx/>
              <a:buSzPts val="1100"/>
              <a:buFont typeface="Arial" panose="020B0604020202020204" pitchFamily="34" charset="0"/>
              <a:buChar char="•"/>
            </a:pPr>
            <a:r>
              <a:rPr lang="en-US" sz="1200" b="1" err="1">
                <a:solidFill>
                  <a:schemeClr val="tx1"/>
                </a:solidFill>
              </a:rPr>
              <a:t>Sähköisen</a:t>
            </a:r>
            <a:r>
              <a:rPr lang="en-US" sz="1200" b="1">
                <a:solidFill>
                  <a:schemeClr val="tx1"/>
                </a:solidFill>
              </a:rPr>
              <a:t> </a:t>
            </a:r>
            <a:r>
              <a:rPr lang="en-US" sz="1200" b="1" err="1">
                <a:solidFill>
                  <a:schemeClr val="tx1"/>
                </a:solidFill>
              </a:rPr>
              <a:t>asioinnin</a:t>
            </a:r>
            <a:r>
              <a:rPr lang="en-US" sz="1200" b="1">
                <a:solidFill>
                  <a:schemeClr val="tx1"/>
                </a:solidFill>
              </a:rPr>
              <a:t> </a:t>
            </a:r>
            <a:r>
              <a:rPr lang="en-US" sz="1200" b="1" err="1">
                <a:solidFill>
                  <a:schemeClr val="tx1"/>
                </a:solidFill>
              </a:rPr>
              <a:t>tukipalvelulaki</a:t>
            </a:r>
            <a:r>
              <a:rPr lang="en-US" sz="1200" b="1">
                <a:solidFill>
                  <a:schemeClr val="tx1"/>
                </a:solidFill>
              </a:rPr>
              <a:t>:</a:t>
            </a:r>
            <a:r>
              <a:rPr lang="en-US" sz="1200">
                <a:solidFill>
                  <a:schemeClr val="tx1"/>
                </a:solidFill>
              </a:rPr>
              <a:t> </a:t>
            </a:r>
            <a:r>
              <a:rPr lang="en-US" sz="1200" err="1">
                <a:solidFill>
                  <a:schemeClr val="tx1"/>
                </a:solidFill>
              </a:rPr>
              <a:t>Palvelujen</a:t>
            </a:r>
            <a:r>
              <a:rPr lang="en-US" sz="1200">
                <a:solidFill>
                  <a:schemeClr val="tx1"/>
                </a:solidFill>
              </a:rPr>
              <a:t> </a:t>
            </a:r>
            <a:r>
              <a:rPr lang="en-US" sz="1200" err="1">
                <a:solidFill>
                  <a:schemeClr val="tx1"/>
                </a:solidFill>
              </a:rPr>
              <a:t>yhteentoimivuus</a:t>
            </a:r>
            <a:r>
              <a:rPr lang="en-US" sz="1200">
                <a:solidFill>
                  <a:schemeClr val="tx1"/>
                </a:solidFill>
              </a:rPr>
              <a:t> ja </a:t>
            </a:r>
            <a:r>
              <a:rPr lang="en-US" sz="1200" err="1">
                <a:solidFill>
                  <a:schemeClr val="tx1"/>
                </a:solidFill>
              </a:rPr>
              <a:t>integraatiot</a:t>
            </a:r>
            <a:r>
              <a:rPr lang="en-US" sz="1200">
                <a:solidFill>
                  <a:schemeClr val="tx1"/>
                </a:solidFill>
              </a:rPr>
              <a:t> </a:t>
            </a:r>
            <a:r>
              <a:rPr lang="en-US" sz="1200" err="1">
                <a:solidFill>
                  <a:schemeClr val="tx1"/>
                </a:solidFill>
              </a:rPr>
              <a:t>tukipalveluihin</a:t>
            </a:r>
            <a:endParaRPr lang="en-US" sz="1200">
              <a:solidFill>
                <a:schemeClr val="tx1"/>
              </a:solidFill>
            </a:endParaRPr>
          </a:p>
          <a:p>
            <a:pPr marL="177800" indent="-177800">
              <a:lnSpc>
                <a:spcPct val="115000"/>
              </a:lnSpc>
              <a:spcAft>
                <a:spcPts val="1000"/>
              </a:spcAft>
              <a:buClrTx/>
              <a:buSzPts val="1100"/>
              <a:buFont typeface="Arial" panose="020B0604020202020204" pitchFamily="34" charset="0"/>
              <a:buChar char="•"/>
            </a:pPr>
            <a:r>
              <a:rPr lang="en-US" sz="1200" b="1" err="1">
                <a:solidFill>
                  <a:schemeClr val="tx1"/>
                </a:solidFill>
              </a:rPr>
              <a:t>Kehitettävää</a:t>
            </a:r>
            <a:r>
              <a:rPr lang="en-US" sz="1200" b="1">
                <a:solidFill>
                  <a:schemeClr val="tx1"/>
                </a:solidFill>
              </a:rPr>
              <a:t> </a:t>
            </a:r>
            <a:r>
              <a:rPr lang="en-US" sz="1200" b="1" err="1">
                <a:solidFill>
                  <a:schemeClr val="tx1"/>
                </a:solidFill>
              </a:rPr>
              <a:t>palvelua</a:t>
            </a:r>
            <a:r>
              <a:rPr lang="en-US" sz="1200" b="1">
                <a:solidFill>
                  <a:schemeClr val="tx1"/>
                </a:solidFill>
              </a:rPr>
              <a:t> </a:t>
            </a:r>
            <a:r>
              <a:rPr lang="en-US" sz="1200" b="1" err="1">
                <a:solidFill>
                  <a:schemeClr val="tx1"/>
                </a:solidFill>
              </a:rPr>
              <a:t>ohjaava</a:t>
            </a:r>
            <a:r>
              <a:rPr lang="en-US" sz="1200" b="1">
                <a:solidFill>
                  <a:schemeClr val="tx1"/>
                </a:solidFill>
              </a:rPr>
              <a:t> </a:t>
            </a:r>
            <a:r>
              <a:rPr lang="en-US" sz="1200" b="1" err="1">
                <a:solidFill>
                  <a:schemeClr val="tx1"/>
                </a:solidFill>
              </a:rPr>
              <a:t>erityissääntely</a:t>
            </a:r>
            <a:r>
              <a:rPr lang="en-US" sz="1200" b="1">
                <a:solidFill>
                  <a:schemeClr val="tx1"/>
                </a:solidFill>
              </a:rPr>
              <a:t>:</a:t>
            </a:r>
            <a:r>
              <a:rPr lang="en-US" sz="1200">
                <a:solidFill>
                  <a:schemeClr val="tx1"/>
                </a:solidFill>
              </a:rPr>
              <a:t> </a:t>
            </a:r>
            <a:r>
              <a:rPr lang="en-US" sz="1200" err="1">
                <a:solidFill>
                  <a:schemeClr val="tx1"/>
                </a:solidFill>
              </a:rPr>
              <a:t>Määrittelee</a:t>
            </a:r>
            <a:r>
              <a:rPr lang="en-US" sz="1200">
                <a:solidFill>
                  <a:schemeClr val="tx1"/>
                </a:solidFill>
              </a:rPr>
              <a:t> </a:t>
            </a:r>
            <a:r>
              <a:rPr lang="en-US" sz="1200" err="1">
                <a:solidFill>
                  <a:schemeClr val="tx1"/>
                </a:solidFill>
              </a:rPr>
              <a:t>palvelun</a:t>
            </a:r>
            <a:r>
              <a:rPr lang="en-US" sz="1200">
                <a:solidFill>
                  <a:schemeClr val="tx1"/>
                </a:solidFill>
              </a:rPr>
              <a:t> tai </a:t>
            </a:r>
            <a:r>
              <a:rPr lang="en-US" sz="1200" err="1">
                <a:solidFill>
                  <a:schemeClr val="tx1"/>
                </a:solidFill>
              </a:rPr>
              <a:t>toiminnan</a:t>
            </a:r>
            <a:r>
              <a:rPr lang="en-US" sz="1200">
                <a:solidFill>
                  <a:schemeClr val="tx1"/>
                </a:solidFill>
              </a:rPr>
              <a:t> </a:t>
            </a:r>
            <a:r>
              <a:rPr lang="en-US" sz="1200" err="1">
                <a:solidFill>
                  <a:schemeClr val="tx1"/>
                </a:solidFill>
              </a:rPr>
              <a:t>toteuttamisen</a:t>
            </a:r>
            <a:r>
              <a:rPr lang="en-US" sz="1200">
                <a:solidFill>
                  <a:schemeClr val="tx1"/>
                </a:solidFill>
              </a:rPr>
              <a:t> </a:t>
            </a:r>
            <a:r>
              <a:rPr lang="en-US" sz="1200" err="1">
                <a:solidFill>
                  <a:schemeClr val="tx1"/>
                </a:solidFill>
              </a:rPr>
              <a:t>reunaehdot</a:t>
            </a:r>
            <a:endParaRPr lang="en-US" sz="1200">
              <a:solidFill>
                <a:schemeClr val="tx1"/>
              </a:solidFill>
            </a:endParaRPr>
          </a:p>
        </p:txBody>
      </p:sp>
      <p:sp>
        <p:nvSpPr>
          <p:cNvPr id="11" name="Google Shape;828;p49">
            <a:extLst>
              <a:ext uri="{FF2B5EF4-FFF2-40B4-BE49-F238E27FC236}">
                <a16:creationId xmlns:a16="http://schemas.microsoft.com/office/drawing/2014/main" id="{20E3CC57-7194-FA11-5F1B-89490435B8DC}"/>
              </a:ext>
            </a:extLst>
          </p:cNvPr>
          <p:cNvSpPr txBox="1"/>
          <p:nvPr/>
        </p:nvSpPr>
        <p:spPr>
          <a:xfrm>
            <a:off x="717962" y="4943337"/>
            <a:ext cx="251782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Helsingin sisäinen työkalu:</a:t>
            </a:r>
            <a:br>
              <a:rPr lang="fi-FI" sz="1200" i="1">
                <a:solidFill>
                  <a:schemeClr val="bg1"/>
                </a:solidFill>
              </a:rPr>
            </a:br>
            <a:r>
              <a:rPr lang="fi-FI" sz="1200" i="1">
                <a:solidFill>
                  <a:schemeClr val="bg1"/>
                </a:solidFill>
              </a:rPr>
              <a:t>Tutustu Ennakoivat palvelut –</a:t>
            </a:r>
            <a:r>
              <a:rPr lang="fi-FI" sz="1200" i="1" err="1">
                <a:solidFill>
                  <a:schemeClr val="bg1"/>
                </a:solidFill>
              </a:rPr>
              <a:t>hankeessa</a:t>
            </a:r>
            <a:r>
              <a:rPr lang="fi-FI" sz="1200" i="1">
                <a:solidFill>
                  <a:schemeClr val="bg1"/>
                </a:solidFill>
              </a:rPr>
              <a:t> toteutettuun </a:t>
            </a:r>
            <a:r>
              <a:rPr lang="fi-FI" sz="1200" i="1">
                <a:solidFill>
                  <a:schemeClr val="bg1"/>
                </a:solidFill>
                <a:hlinkClick r:id="rId6">
                  <a:extLst>
                    <a:ext uri="{A12FA001-AC4F-418D-AE19-62706E023703}">
                      <ahyp:hlinkClr xmlns:ahyp="http://schemas.microsoft.com/office/drawing/2018/hyperlinkcolor" val="tx"/>
                    </a:ext>
                  </a:extLst>
                </a:hlinkClick>
              </a:rPr>
              <a:t>Suunnittelijan lakipakettiin</a:t>
            </a:r>
            <a:r>
              <a:rPr lang="fi-FI" sz="1200" i="1">
                <a:solidFill>
                  <a:schemeClr val="bg1"/>
                </a:solidFill>
              </a:rPr>
              <a:t>.</a:t>
            </a:r>
            <a:endParaRPr lang="en-US">
              <a:solidFill>
                <a:schemeClr val="bg1"/>
              </a:solidFill>
            </a:endParaRPr>
          </a:p>
        </p:txBody>
      </p:sp>
      <p:sp>
        <p:nvSpPr>
          <p:cNvPr id="824" name="Google Shape;824;p49">
            <a:extLst>
              <a:ext uri="{FF2B5EF4-FFF2-40B4-BE49-F238E27FC236}">
                <a16:creationId xmlns:a16="http://schemas.microsoft.com/office/drawing/2014/main" id="{4117E873-52A6-B9BC-4254-9D3C59106AF6}"/>
              </a:ext>
            </a:extLst>
          </p:cNvPr>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22</a:t>
            </a:fld>
            <a:endParaRPr sz="18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321444178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5">
          <a:extLst>
            <a:ext uri="{FF2B5EF4-FFF2-40B4-BE49-F238E27FC236}">
              <a16:creationId xmlns:a16="http://schemas.microsoft.com/office/drawing/2014/main" id="{5BBF688D-6494-2353-9E3C-862BA8E1A24D}"/>
            </a:ext>
          </a:extLst>
        </p:cNvPr>
        <p:cNvGrpSpPr/>
        <p:nvPr/>
      </p:nvGrpSpPr>
      <p:grpSpPr>
        <a:xfrm>
          <a:off x="0" y="0"/>
          <a:ext cx="0" cy="0"/>
          <a:chOff x="0" y="0"/>
          <a:chExt cx="0" cy="0"/>
        </a:xfrm>
      </p:grpSpPr>
      <p:sp>
        <p:nvSpPr>
          <p:cNvPr id="706" name="Google Shape;706;p44">
            <a:extLst>
              <a:ext uri="{FF2B5EF4-FFF2-40B4-BE49-F238E27FC236}">
                <a16:creationId xmlns:a16="http://schemas.microsoft.com/office/drawing/2014/main" id="{ED9E751E-4F24-34ED-1402-710538DEC90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9" name="Google Shape;902;p52">
            <a:extLst>
              <a:ext uri="{FF2B5EF4-FFF2-40B4-BE49-F238E27FC236}">
                <a16:creationId xmlns:a16="http://schemas.microsoft.com/office/drawing/2014/main" id="{F9CA2862-FFC1-5DF6-E48E-BDE8B39B0F08}"/>
              </a:ext>
              <a:ext uri="{C183D7F6-B498-43B3-948B-1728B52AA6E4}">
                <adec:decorative xmlns:adec="http://schemas.microsoft.com/office/drawing/2017/decorative" val="1"/>
              </a:ext>
            </a:extLst>
          </p:cNvPr>
          <p:cNvPicPr preferRelativeResize="0"/>
          <p:nvPr/>
        </p:nvPicPr>
        <p:blipFill rotWithShape="1">
          <a:blip r:embed="rId3">
            <a:alphaModFix/>
          </a:blip>
          <a:srcRect l="181" t="60680" r="-225" b="23677"/>
          <a:stretch>
            <a:fillRect/>
          </a:stretch>
        </p:blipFill>
        <p:spPr>
          <a:xfrm rot="11015082" flipH="1">
            <a:off x="6802305" y="3119660"/>
            <a:ext cx="4815481" cy="3991502"/>
          </a:xfrm>
          <a:prstGeom prst="rect">
            <a:avLst/>
          </a:prstGeom>
          <a:noFill/>
          <a:ln>
            <a:noFill/>
          </a:ln>
        </p:spPr>
      </p:pic>
      <p:pic>
        <p:nvPicPr>
          <p:cNvPr id="37" name="Google Shape;826;p49">
            <a:extLst>
              <a:ext uri="{FF2B5EF4-FFF2-40B4-BE49-F238E27FC236}">
                <a16:creationId xmlns:a16="http://schemas.microsoft.com/office/drawing/2014/main" id="{28FB6901-9F91-A4B1-A296-E3515B9745DF}"/>
              </a:ext>
              <a:ext uri="{C183D7F6-B498-43B3-948B-1728B52AA6E4}">
                <adec:decorative xmlns:adec="http://schemas.microsoft.com/office/drawing/2017/decorative" val="1"/>
              </a:ext>
            </a:extLst>
          </p:cNvPr>
          <p:cNvPicPr preferRelativeResize="0"/>
          <p:nvPr/>
        </p:nvPicPr>
        <p:blipFill rotWithShape="1">
          <a:blip r:embed="rId4">
            <a:alphaModFix/>
          </a:blip>
          <a:srcRect t="86518" r="8100"/>
          <a:stretch>
            <a:fillRect/>
          </a:stretch>
        </p:blipFill>
        <p:spPr>
          <a:xfrm rot="948819">
            <a:off x="7682583" y="71732"/>
            <a:ext cx="1647490" cy="2006239"/>
          </a:xfrm>
          <a:prstGeom prst="rect">
            <a:avLst/>
          </a:prstGeom>
          <a:noFill/>
          <a:ln>
            <a:noFill/>
          </a:ln>
        </p:spPr>
      </p:pic>
      <p:sp>
        <p:nvSpPr>
          <p:cNvPr id="708" name="Google Shape;708;p44">
            <a:extLst>
              <a:ext uri="{FF2B5EF4-FFF2-40B4-BE49-F238E27FC236}">
                <a16:creationId xmlns:a16="http://schemas.microsoft.com/office/drawing/2014/main" id="{C4BAA0C0-CEDC-E2EF-0F6D-F33D75CDF5B9}"/>
              </a:ext>
              <a:ext uri="{C183D7F6-B498-43B3-948B-1728B52AA6E4}">
                <adec:decorative xmlns:adec="http://schemas.microsoft.com/office/drawing/2017/decorative" val="1"/>
              </a:ext>
            </a:extLst>
          </p:cNvPr>
          <p:cNvSpPr/>
          <p:nvPr/>
        </p:nvSpPr>
        <p:spPr>
          <a:xfrm>
            <a:off x="5913244" y="960803"/>
            <a:ext cx="5762356" cy="5195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Google Shape;699;p43">
            <a:extLst>
              <a:ext uri="{FF2B5EF4-FFF2-40B4-BE49-F238E27FC236}">
                <a16:creationId xmlns:a16="http://schemas.microsoft.com/office/drawing/2014/main" id="{E28F7A25-B598-17CF-2F3B-36444AC14117}"/>
              </a:ext>
              <a:ext uri="{C183D7F6-B498-43B3-948B-1728B52AA6E4}">
                <adec:decorative xmlns:adec="http://schemas.microsoft.com/office/drawing/2017/decorative" val="1"/>
              </a:ext>
            </a:extLst>
          </p:cNvPr>
          <p:cNvSpPr/>
          <p:nvPr/>
        </p:nvSpPr>
        <p:spPr>
          <a:xfrm rot="5597638">
            <a:off x="5399708" y="-42381"/>
            <a:ext cx="1018053" cy="1877362"/>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 name="Ryhmä 3">
            <a:extLst>
              <a:ext uri="{FF2B5EF4-FFF2-40B4-BE49-F238E27FC236}">
                <a16:creationId xmlns:a16="http://schemas.microsoft.com/office/drawing/2014/main" id="{C30C7B9B-BA78-6341-B052-9C66EE7DAFFB}"/>
              </a:ext>
              <a:ext uri="{C183D7F6-B498-43B3-948B-1728B52AA6E4}">
                <adec:decorative xmlns:adec="http://schemas.microsoft.com/office/drawing/2017/decorative" val="1"/>
              </a:ext>
            </a:extLst>
          </p:cNvPr>
          <p:cNvGrpSpPr/>
          <p:nvPr/>
        </p:nvGrpSpPr>
        <p:grpSpPr>
          <a:xfrm>
            <a:off x="6394726" y="2055245"/>
            <a:ext cx="215962" cy="3314623"/>
            <a:chOff x="6394726" y="2055245"/>
            <a:chExt cx="215962" cy="3314623"/>
          </a:xfrm>
        </p:grpSpPr>
        <p:grpSp>
          <p:nvGrpSpPr>
            <p:cNvPr id="8" name="Google Shape;844;p50">
              <a:extLst>
                <a:ext uri="{FF2B5EF4-FFF2-40B4-BE49-F238E27FC236}">
                  <a16:creationId xmlns:a16="http://schemas.microsoft.com/office/drawing/2014/main" id="{2D721F3E-C4AB-64B9-5C11-F53D5DB8109E}"/>
                </a:ext>
              </a:extLst>
            </p:cNvPr>
            <p:cNvGrpSpPr/>
            <p:nvPr/>
          </p:nvGrpSpPr>
          <p:grpSpPr>
            <a:xfrm>
              <a:off x="6394726" y="2055245"/>
              <a:ext cx="204989" cy="196516"/>
              <a:chOff x="-52209" y="1537169"/>
              <a:chExt cx="591428" cy="566982"/>
            </a:xfrm>
          </p:grpSpPr>
          <p:sp>
            <p:nvSpPr>
              <p:cNvPr id="9" name="Google Shape;845;p50">
                <a:extLst>
                  <a:ext uri="{FF2B5EF4-FFF2-40B4-BE49-F238E27FC236}">
                    <a16:creationId xmlns:a16="http://schemas.microsoft.com/office/drawing/2014/main" id="{95B8973A-72D5-0FCA-D0FA-1F5F09CD53DA}"/>
                  </a:ext>
                </a:extLst>
              </p:cNvPr>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846;p50">
                <a:extLst>
                  <a:ext uri="{FF2B5EF4-FFF2-40B4-BE49-F238E27FC236}">
                    <a16:creationId xmlns:a16="http://schemas.microsoft.com/office/drawing/2014/main" id="{DCAF22A2-36EE-F821-381A-CB9A54B8C697}"/>
                  </a:ext>
                </a:extLst>
              </p:cNvPr>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847;p50">
                <a:extLst>
                  <a:ext uri="{FF2B5EF4-FFF2-40B4-BE49-F238E27FC236}">
                    <a16:creationId xmlns:a16="http://schemas.microsoft.com/office/drawing/2014/main" id="{474ED79E-A9A8-0565-45FA-D2EC083E126F}"/>
                  </a:ext>
                </a:extLst>
              </p:cNvPr>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 name="Google Shape;848;p50">
              <a:extLst>
                <a:ext uri="{FF2B5EF4-FFF2-40B4-BE49-F238E27FC236}">
                  <a16:creationId xmlns:a16="http://schemas.microsoft.com/office/drawing/2014/main" id="{AF6C3582-65D7-E39D-15FE-F81F48DB9796}"/>
                </a:ext>
              </a:extLst>
            </p:cNvPr>
            <p:cNvGrpSpPr/>
            <p:nvPr/>
          </p:nvGrpSpPr>
          <p:grpSpPr>
            <a:xfrm>
              <a:off x="6394726" y="2803584"/>
              <a:ext cx="215962" cy="162544"/>
              <a:chOff x="-52209" y="1504880"/>
              <a:chExt cx="623088" cy="468968"/>
            </a:xfrm>
          </p:grpSpPr>
          <p:sp>
            <p:nvSpPr>
              <p:cNvPr id="13" name="Google Shape;849;p50">
                <a:extLst>
                  <a:ext uri="{FF2B5EF4-FFF2-40B4-BE49-F238E27FC236}">
                    <a16:creationId xmlns:a16="http://schemas.microsoft.com/office/drawing/2014/main" id="{45C4CC03-2ED6-7E76-8DAC-6179B8209973}"/>
                  </a:ext>
                </a:extLst>
              </p:cNvPr>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 name="Google Shape;850;p50">
                <a:extLst>
                  <a:ext uri="{FF2B5EF4-FFF2-40B4-BE49-F238E27FC236}">
                    <a16:creationId xmlns:a16="http://schemas.microsoft.com/office/drawing/2014/main" id="{1CD4E925-5A8F-9EBA-70C0-0DF1209909F6}"/>
                  </a:ext>
                </a:extLst>
              </p:cNvPr>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 name="Google Shape;851;p50">
                <a:extLst>
                  <a:ext uri="{FF2B5EF4-FFF2-40B4-BE49-F238E27FC236}">
                    <a16:creationId xmlns:a16="http://schemas.microsoft.com/office/drawing/2014/main" id="{A66CC358-BC92-1DAD-1326-E8E19062ECD2}"/>
                  </a:ext>
                </a:extLst>
              </p:cNvPr>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6" name="Google Shape;852;p50">
              <a:extLst>
                <a:ext uri="{FF2B5EF4-FFF2-40B4-BE49-F238E27FC236}">
                  <a16:creationId xmlns:a16="http://schemas.microsoft.com/office/drawing/2014/main" id="{4384A04A-1D5A-4499-C919-EF3E2B4EEB2E}"/>
                </a:ext>
              </a:extLst>
            </p:cNvPr>
            <p:cNvGrpSpPr/>
            <p:nvPr/>
          </p:nvGrpSpPr>
          <p:grpSpPr>
            <a:xfrm>
              <a:off x="6394726" y="3862507"/>
              <a:ext cx="215962" cy="162544"/>
              <a:chOff x="-52209" y="1504880"/>
              <a:chExt cx="623088" cy="468968"/>
            </a:xfrm>
          </p:grpSpPr>
          <p:sp>
            <p:nvSpPr>
              <p:cNvPr id="17" name="Google Shape;853;p50">
                <a:extLst>
                  <a:ext uri="{FF2B5EF4-FFF2-40B4-BE49-F238E27FC236}">
                    <a16:creationId xmlns:a16="http://schemas.microsoft.com/office/drawing/2014/main" id="{3EFF9712-F5B8-94BE-AD69-8BA16E644917}"/>
                  </a:ext>
                </a:extLst>
              </p:cNvPr>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 name="Google Shape;854;p50">
                <a:extLst>
                  <a:ext uri="{FF2B5EF4-FFF2-40B4-BE49-F238E27FC236}">
                    <a16:creationId xmlns:a16="http://schemas.microsoft.com/office/drawing/2014/main" id="{4B2B5924-C3A5-45D5-2768-B42BA85D5B1B}"/>
                  </a:ext>
                </a:extLst>
              </p:cNvPr>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Google Shape;855;p50">
                <a:extLst>
                  <a:ext uri="{FF2B5EF4-FFF2-40B4-BE49-F238E27FC236}">
                    <a16:creationId xmlns:a16="http://schemas.microsoft.com/office/drawing/2014/main" id="{7DA663AD-1489-1427-4FA2-150F1951E890}"/>
                  </a:ext>
                </a:extLst>
              </p:cNvPr>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0" name="Google Shape;856;p50">
              <a:extLst>
                <a:ext uri="{FF2B5EF4-FFF2-40B4-BE49-F238E27FC236}">
                  <a16:creationId xmlns:a16="http://schemas.microsoft.com/office/drawing/2014/main" id="{DFE070FD-0FAF-DC35-706B-714DDE4735EB}"/>
                </a:ext>
              </a:extLst>
            </p:cNvPr>
            <p:cNvGrpSpPr/>
            <p:nvPr/>
          </p:nvGrpSpPr>
          <p:grpSpPr>
            <a:xfrm>
              <a:off x="6394726" y="4692421"/>
              <a:ext cx="215962" cy="162544"/>
              <a:chOff x="-52209" y="1504880"/>
              <a:chExt cx="623088" cy="468968"/>
            </a:xfrm>
          </p:grpSpPr>
          <p:sp>
            <p:nvSpPr>
              <p:cNvPr id="21" name="Google Shape;857;p50">
                <a:extLst>
                  <a:ext uri="{FF2B5EF4-FFF2-40B4-BE49-F238E27FC236}">
                    <a16:creationId xmlns:a16="http://schemas.microsoft.com/office/drawing/2014/main" id="{EFE3DCEF-00B3-4117-09B1-6DA7CA0805F6}"/>
                  </a:ext>
                </a:extLst>
              </p:cNvPr>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 name="Google Shape;858;p50">
                <a:extLst>
                  <a:ext uri="{FF2B5EF4-FFF2-40B4-BE49-F238E27FC236}">
                    <a16:creationId xmlns:a16="http://schemas.microsoft.com/office/drawing/2014/main" id="{685CD705-CAB7-6450-56C2-E03D62465E48}"/>
                  </a:ext>
                </a:extLst>
              </p:cNvPr>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 name="Google Shape;859;p50">
                <a:extLst>
                  <a:ext uri="{FF2B5EF4-FFF2-40B4-BE49-F238E27FC236}">
                    <a16:creationId xmlns:a16="http://schemas.microsoft.com/office/drawing/2014/main" id="{CD5B6798-3CCC-056D-E3D8-9616EB77521B}"/>
                  </a:ext>
                </a:extLst>
              </p:cNvPr>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5" name="Google Shape;861;p50">
              <a:extLst>
                <a:ext uri="{FF2B5EF4-FFF2-40B4-BE49-F238E27FC236}">
                  <a16:creationId xmlns:a16="http://schemas.microsoft.com/office/drawing/2014/main" id="{3DDEA7B8-537B-D02F-3A3A-0EB7104D63DC}"/>
                </a:ext>
              </a:extLst>
            </p:cNvPr>
            <p:cNvGrpSpPr/>
            <p:nvPr/>
          </p:nvGrpSpPr>
          <p:grpSpPr>
            <a:xfrm>
              <a:off x="6394726" y="3326066"/>
              <a:ext cx="215962" cy="162544"/>
              <a:chOff x="-52209" y="1504880"/>
              <a:chExt cx="623088" cy="468968"/>
            </a:xfrm>
          </p:grpSpPr>
          <p:sp>
            <p:nvSpPr>
              <p:cNvPr id="26" name="Google Shape;862;p50">
                <a:extLst>
                  <a:ext uri="{FF2B5EF4-FFF2-40B4-BE49-F238E27FC236}">
                    <a16:creationId xmlns:a16="http://schemas.microsoft.com/office/drawing/2014/main" id="{BDAB15C3-565A-DE91-6CB4-23093223EF2C}"/>
                  </a:ext>
                </a:extLst>
              </p:cNvPr>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863;p50">
                <a:extLst>
                  <a:ext uri="{FF2B5EF4-FFF2-40B4-BE49-F238E27FC236}">
                    <a16:creationId xmlns:a16="http://schemas.microsoft.com/office/drawing/2014/main" id="{E2207DC8-6DB1-740E-AD68-1A6E3C4AFFC9}"/>
                  </a:ext>
                </a:extLst>
              </p:cNvPr>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 name="Google Shape;864;p50">
                <a:extLst>
                  <a:ext uri="{FF2B5EF4-FFF2-40B4-BE49-F238E27FC236}">
                    <a16:creationId xmlns:a16="http://schemas.microsoft.com/office/drawing/2014/main" id="{33B7094F-8AA7-A3F1-5185-1C17FAB48DA2}"/>
                  </a:ext>
                </a:extLst>
              </p:cNvPr>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 name="Google Shape;865;p50">
              <a:extLst>
                <a:ext uri="{FF2B5EF4-FFF2-40B4-BE49-F238E27FC236}">
                  <a16:creationId xmlns:a16="http://schemas.microsoft.com/office/drawing/2014/main" id="{651BD889-8CAE-021F-9167-D855DFA1AAB0}"/>
                </a:ext>
              </a:extLst>
            </p:cNvPr>
            <p:cNvGrpSpPr/>
            <p:nvPr/>
          </p:nvGrpSpPr>
          <p:grpSpPr>
            <a:xfrm>
              <a:off x="6394726" y="4358088"/>
              <a:ext cx="215962" cy="162544"/>
              <a:chOff x="-52209" y="1504880"/>
              <a:chExt cx="623088" cy="468968"/>
            </a:xfrm>
          </p:grpSpPr>
          <p:sp>
            <p:nvSpPr>
              <p:cNvPr id="30" name="Google Shape;866;p50">
                <a:extLst>
                  <a:ext uri="{FF2B5EF4-FFF2-40B4-BE49-F238E27FC236}">
                    <a16:creationId xmlns:a16="http://schemas.microsoft.com/office/drawing/2014/main" id="{B932B50E-C2A5-214F-EC3E-F71ECD00A27E}"/>
                  </a:ext>
                </a:extLst>
              </p:cNvPr>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867;p50">
                <a:extLst>
                  <a:ext uri="{FF2B5EF4-FFF2-40B4-BE49-F238E27FC236}">
                    <a16:creationId xmlns:a16="http://schemas.microsoft.com/office/drawing/2014/main" id="{DF450A28-F317-3963-7EB8-761AD2A54349}"/>
                  </a:ext>
                </a:extLst>
              </p:cNvPr>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Google Shape;868;p50">
                <a:extLst>
                  <a:ext uri="{FF2B5EF4-FFF2-40B4-BE49-F238E27FC236}">
                    <a16:creationId xmlns:a16="http://schemas.microsoft.com/office/drawing/2014/main" id="{9CBF6C12-C1D8-39FB-D529-B7923811C12F}"/>
                  </a:ext>
                </a:extLst>
              </p:cNvPr>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3" name="Google Shape;869;p50">
              <a:extLst>
                <a:ext uri="{FF2B5EF4-FFF2-40B4-BE49-F238E27FC236}">
                  <a16:creationId xmlns:a16="http://schemas.microsoft.com/office/drawing/2014/main" id="{95368C8B-7DAD-98AA-65AA-21FBC0852237}"/>
                </a:ext>
              </a:extLst>
            </p:cNvPr>
            <p:cNvGrpSpPr/>
            <p:nvPr/>
          </p:nvGrpSpPr>
          <p:grpSpPr>
            <a:xfrm>
              <a:off x="6394726" y="5207324"/>
              <a:ext cx="215962" cy="162544"/>
              <a:chOff x="-52209" y="1504880"/>
              <a:chExt cx="623088" cy="468968"/>
            </a:xfrm>
          </p:grpSpPr>
          <p:sp>
            <p:nvSpPr>
              <p:cNvPr id="34" name="Google Shape;870;p50">
                <a:extLst>
                  <a:ext uri="{FF2B5EF4-FFF2-40B4-BE49-F238E27FC236}">
                    <a16:creationId xmlns:a16="http://schemas.microsoft.com/office/drawing/2014/main" id="{ED5C7470-7D5E-B61B-1BF9-C60D607985D7}"/>
                  </a:ext>
                </a:extLst>
              </p:cNvPr>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871;p50">
                <a:extLst>
                  <a:ext uri="{FF2B5EF4-FFF2-40B4-BE49-F238E27FC236}">
                    <a16:creationId xmlns:a16="http://schemas.microsoft.com/office/drawing/2014/main" id="{3E77192D-D9C0-2A49-17D3-05E10E5687C1}"/>
                  </a:ext>
                </a:extLst>
              </p:cNvPr>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 name="Google Shape;872;p50">
                <a:extLst>
                  <a:ext uri="{FF2B5EF4-FFF2-40B4-BE49-F238E27FC236}">
                    <a16:creationId xmlns:a16="http://schemas.microsoft.com/office/drawing/2014/main" id="{BFAFBAB5-359C-0DA3-7842-89ACB7470D20}"/>
                  </a:ext>
                </a:extLst>
              </p:cNvPr>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3" name="Google Shape;700;p43">
            <a:extLst>
              <a:ext uri="{FF2B5EF4-FFF2-40B4-BE49-F238E27FC236}">
                <a16:creationId xmlns:a16="http://schemas.microsoft.com/office/drawing/2014/main" id="{2FF31614-8BF6-26C4-35B6-0B61BFADF932}"/>
              </a:ext>
            </a:extLst>
          </p:cNvPr>
          <p:cNvSpPr txBox="1"/>
          <p:nvPr/>
        </p:nvSpPr>
        <p:spPr>
          <a:xfrm>
            <a:off x="5241134" y="706850"/>
            <a:ext cx="1335200"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Vaiheen päätös</a:t>
            </a:r>
            <a:endParaRPr sz="1600" dirty="0"/>
          </a:p>
        </p:txBody>
      </p:sp>
      <p:sp>
        <p:nvSpPr>
          <p:cNvPr id="709" name="Google Shape;709;p44">
            <a:extLst>
              <a:ext uri="{FF2B5EF4-FFF2-40B4-BE49-F238E27FC236}">
                <a16:creationId xmlns:a16="http://schemas.microsoft.com/office/drawing/2014/main" id="{C88CF612-4E52-7D27-5DDF-0646E4A87015}"/>
              </a:ext>
            </a:extLst>
          </p:cNvPr>
          <p:cNvSpPr txBox="1">
            <a:spLocks noGrp="1"/>
          </p:cNvSpPr>
          <p:nvPr>
            <p:ph type="title" idx="4294967295"/>
          </p:nvPr>
        </p:nvSpPr>
        <p:spPr>
          <a:xfrm>
            <a:off x="1020650" y="958850"/>
            <a:ext cx="4629900" cy="2839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2800" b="0" dirty="0">
                <a:solidFill>
                  <a:srgbClr val="000000"/>
                </a:solidFill>
              </a:rPr>
              <a:t>Onko ongelma ratkaistavissa yksinkertaisella tiedonvaihdolla vai tarvitaanko laajempaa yhteistyötä? </a:t>
            </a:r>
            <a:endParaRPr sz="3200" b="0" dirty="0"/>
          </a:p>
        </p:txBody>
      </p:sp>
      <p:sp>
        <p:nvSpPr>
          <p:cNvPr id="5" name="Google Shape;842;p50">
            <a:extLst>
              <a:ext uri="{FF2B5EF4-FFF2-40B4-BE49-F238E27FC236}">
                <a16:creationId xmlns:a16="http://schemas.microsoft.com/office/drawing/2014/main" id="{BA567B59-51D0-F2DE-B1AE-6596E57665D2}"/>
              </a:ext>
            </a:extLst>
          </p:cNvPr>
          <p:cNvSpPr txBox="1"/>
          <p:nvPr/>
        </p:nvSpPr>
        <p:spPr>
          <a:xfrm>
            <a:off x="1020651" y="3814024"/>
            <a:ext cx="3336300" cy="2728500"/>
          </a:xfrm>
          <a:prstGeom prst="rect">
            <a:avLst/>
          </a:prstGeom>
          <a:noFill/>
          <a:ln>
            <a:noFill/>
          </a:ln>
        </p:spPr>
        <p:txBody>
          <a:bodyPr spcFirstLastPara="1" wrap="square" lIns="0" tIns="0" rIns="0" bIns="0" anchor="t" anchorCtr="0">
            <a:noAutofit/>
          </a:bodyPr>
          <a:lstStyle/>
          <a:p>
            <a:pPr>
              <a:buClr>
                <a:schemeClr val="dk1"/>
              </a:buClr>
              <a:buSzPts val="1100"/>
            </a:pPr>
            <a:r>
              <a:rPr lang="fi-FI" sz="1600">
                <a:solidFill>
                  <a:schemeClr val="dk1"/>
                </a:solidFill>
              </a:rPr>
              <a:t>Tunnusteluvaiheen lopussa tietoa on kertynyt sen verran että voidaan tehdä päätös siitä, aletaanko yhteistyötä kokeilla käytännössä. Tällöin tarvitaan näkemystä siitä, mitä yhteistyö vaatii sekä päätös siitä, että yhteistyön kokeiluun ryhdytään.</a:t>
            </a:r>
            <a:endParaRPr lang="en-US" sz="1600">
              <a:solidFill>
                <a:schemeClr val="dk1"/>
              </a:solidFill>
            </a:endParaRPr>
          </a:p>
        </p:txBody>
      </p:sp>
      <p:sp>
        <p:nvSpPr>
          <p:cNvPr id="24" name="Google Shape;860;p50">
            <a:extLst>
              <a:ext uri="{FF2B5EF4-FFF2-40B4-BE49-F238E27FC236}">
                <a16:creationId xmlns:a16="http://schemas.microsoft.com/office/drawing/2014/main" id="{7019E818-DDFA-E7F7-6255-4B551E0BF1B5}"/>
              </a:ext>
            </a:extLst>
          </p:cNvPr>
          <p:cNvSpPr txBox="1"/>
          <p:nvPr/>
        </p:nvSpPr>
        <p:spPr>
          <a:xfrm>
            <a:off x="6576334" y="1458422"/>
            <a:ext cx="4703434" cy="4140300"/>
          </a:xfrm>
          <a:prstGeom prst="rect">
            <a:avLst/>
          </a:prstGeom>
          <a:noFill/>
          <a:ln>
            <a:noFill/>
          </a:ln>
        </p:spPr>
        <p:txBody>
          <a:bodyPr spcFirstLastPara="1" wrap="square" lIns="0" tIns="0" rIns="0" bIns="0" anchor="t" anchorCtr="0">
            <a:noAutofit/>
          </a:bodyPr>
          <a:lstStyle/>
          <a:p>
            <a:pPr marL="168275" marR="0" lvl="0" indent="0" algn="l" rtl="0">
              <a:lnSpc>
                <a:spcPct val="115000"/>
              </a:lnSpc>
              <a:spcBef>
                <a:spcPts val="0"/>
              </a:spcBef>
              <a:spcAft>
                <a:spcPts val="0"/>
              </a:spcAft>
              <a:buClr>
                <a:schemeClr val="dk1"/>
              </a:buClr>
              <a:buSzPts val="950"/>
              <a:buFont typeface="Arial"/>
              <a:buNone/>
            </a:pPr>
            <a:r>
              <a:rPr lang="fi-FI" sz="1600" b="1">
                <a:solidFill>
                  <a:schemeClr val="dk1"/>
                </a:solidFill>
                <a:latin typeface="Arial"/>
                <a:ea typeface="Arial"/>
                <a:cs typeface="Arial"/>
                <a:sym typeface="Arial"/>
              </a:rPr>
              <a:t>Toimi näin: </a:t>
            </a:r>
          </a:p>
          <a:p>
            <a:pPr marL="168275" marR="0" lvl="0" indent="0" algn="l" rtl="0">
              <a:lnSpc>
                <a:spcPct val="115000"/>
              </a:lnSpc>
              <a:spcBef>
                <a:spcPts val="0"/>
              </a:spcBef>
              <a:spcAft>
                <a:spcPts val="0"/>
              </a:spcAft>
              <a:buClr>
                <a:schemeClr val="dk1"/>
              </a:buClr>
              <a:buSzPts val="950"/>
              <a:buFont typeface="Arial"/>
              <a:buNone/>
            </a:pPr>
            <a:endParaRPr sz="1100">
              <a:solidFill>
                <a:schemeClr val="dk1"/>
              </a:solidFill>
              <a:latin typeface="Arial"/>
              <a:ea typeface="Arial"/>
              <a:cs typeface="Arial"/>
              <a:sym typeface="Arial"/>
            </a:endParaRP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Arvioi, voidaanko ongelma ratkaista yksinkertaisella tiedonvaihdolla vai tarvitaanko laajempi kokeilu, jossa ratkaisua kehitetään organisaatioiden välisessä yhteistyössä?</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Jos laajemmalle yhteistyölle ei ole tarvetta, varmista että tunnustelun aikana opitut asiat dokumentoidaan relevantilla tavalla.</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Jos laajemmalle yhteistyölle on tarvetta, on hyvä edetä rajattuun kokeiluun.</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Tee ehdotus kokeilun käynnistämisestä, sen aikana tarvittavista osaajista ja kokeilun aikataulutuksesta.</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Hae johdolta päätös siitä, voidaanko kokeiluun panostaa.</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Varaa kokeilulle tilaa kalenterista ja varmista, että tarvittavat toimijat saadaan mukaan.</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Nimeä yhteyshenkilö, joka vastaa seuraavan vaiheen valmistelusta.</a:t>
            </a:r>
          </a:p>
        </p:txBody>
      </p:sp>
      <p:sp>
        <p:nvSpPr>
          <p:cNvPr id="715" name="Google Shape;715;p44">
            <a:extLst>
              <a:ext uri="{FF2B5EF4-FFF2-40B4-BE49-F238E27FC236}">
                <a16:creationId xmlns:a16="http://schemas.microsoft.com/office/drawing/2014/main" id="{904E79E5-5B06-FD21-4ACC-A325A8E2D8A4}"/>
              </a:ext>
            </a:extLst>
          </p:cNvPr>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tx1"/>
                </a:solidFill>
                <a:latin typeface="Arial Black"/>
                <a:ea typeface="Arial Black"/>
                <a:cs typeface="Arial Black"/>
                <a:sym typeface="Arial Black"/>
              </a:rPr>
              <a:pPr marL="0" marR="0" lvl="0" indent="0" algn="r" rtl="0">
                <a:spcBef>
                  <a:spcPts val="0"/>
                </a:spcBef>
                <a:spcAft>
                  <a:spcPts val="0"/>
                </a:spcAft>
                <a:buNone/>
              </a:pPr>
              <a:t>23</a:t>
            </a:fld>
            <a:endParaRPr lang="fi-FI" sz="1800">
              <a:solidFill>
                <a:schemeClr val="tx1"/>
              </a:solidFill>
              <a:latin typeface="Arial Black"/>
              <a:ea typeface="Arial Black"/>
              <a:cs typeface="Arial Black"/>
              <a:sym typeface="Arial Black"/>
            </a:endParaRPr>
          </a:p>
        </p:txBody>
      </p:sp>
    </p:spTree>
    <p:extLst>
      <p:ext uri="{BB962C8B-B14F-4D97-AF65-F5344CB8AC3E}">
        <p14:creationId xmlns:p14="http://schemas.microsoft.com/office/powerpoint/2010/main" val="68911307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0">
          <a:extLst>
            <a:ext uri="{FF2B5EF4-FFF2-40B4-BE49-F238E27FC236}">
              <a16:creationId xmlns:a16="http://schemas.microsoft.com/office/drawing/2014/main" id="{861502C5-F776-21B1-C6DB-81D153D608F6}"/>
            </a:ext>
          </a:extLst>
        </p:cNvPr>
        <p:cNvGrpSpPr/>
        <p:nvPr/>
      </p:nvGrpSpPr>
      <p:grpSpPr>
        <a:xfrm>
          <a:off x="0" y="0"/>
          <a:ext cx="0" cy="0"/>
          <a:chOff x="0" y="0"/>
          <a:chExt cx="0" cy="0"/>
        </a:xfrm>
      </p:grpSpPr>
      <p:sp>
        <p:nvSpPr>
          <p:cNvPr id="901" name="Google Shape;901;p52">
            <a:extLst>
              <a:ext uri="{FF2B5EF4-FFF2-40B4-BE49-F238E27FC236}">
                <a16:creationId xmlns:a16="http://schemas.microsoft.com/office/drawing/2014/main" id="{F1448C9D-B74A-71AF-80D1-0DC5209E747B}"/>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02" name="Google Shape;902;p52">
            <a:extLst>
              <a:ext uri="{FF2B5EF4-FFF2-40B4-BE49-F238E27FC236}">
                <a16:creationId xmlns:a16="http://schemas.microsoft.com/office/drawing/2014/main" id="{6AE2434B-D22F-E20C-9D0C-5B487A40E7B9}"/>
              </a:ext>
              <a:ext uri="{C183D7F6-B498-43B3-948B-1728B52AA6E4}">
                <adec:decorative xmlns:adec="http://schemas.microsoft.com/office/drawing/2017/decorative" val="1"/>
              </a:ext>
            </a:extLst>
          </p:cNvPr>
          <p:cNvPicPr preferRelativeResize="0"/>
          <p:nvPr/>
        </p:nvPicPr>
        <p:blipFill rotWithShape="1">
          <a:blip r:embed="rId3">
            <a:alphaModFix/>
            <a:extLst>
              <a:ext uri="{BEBA8EAE-BF5A-486C-A8C5-ECC9F3942E4B}">
                <a14:imgProps xmlns:a14="http://schemas.microsoft.com/office/drawing/2010/main">
                  <a14:imgLayer r:embed="rId4">
                    <a14:imgEffect>
                      <a14:sharpenSoften amount="77000"/>
                    </a14:imgEffect>
                    <a14:imgEffect>
                      <a14:brightnessContrast bright="-58000" contrast="80000"/>
                    </a14:imgEffect>
                  </a14:imgLayer>
                </a14:imgProps>
              </a:ext>
            </a:extLst>
          </a:blip>
          <a:srcRect l="-116" t="34729" r="-8" b="37751"/>
          <a:stretch>
            <a:fillRect/>
          </a:stretch>
        </p:blipFill>
        <p:spPr>
          <a:xfrm rot="11015082" flipH="1">
            <a:off x="6484875" y="-157657"/>
            <a:ext cx="4819289" cy="7021787"/>
          </a:xfrm>
          <a:prstGeom prst="rect">
            <a:avLst/>
          </a:prstGeom>
          <a:noFill/>
          <a:ln>
            <a:noFill/>
          </a:ln>
        </p:spPr>
      </p:pic>
      <p:sp>
        <p:nvSpPr>
          <p:cNvPr id="2" name="Vapaamuotoinen: Muoto 1">
            <a:extLst>
              <a:ext uri="{FF2B5EF4-FFF2-40B4-BE49-F238E27FC236}">
                <a16:creationId xmlns:a16="http://schemas.microsoft.com/office/drawing/2014/main" id="{47AD78E5-2407-F9A7-BEB7-48D01EA0FD20}"/>
              </a:ext>
              <a:ext uri="{C183D7F6-B498-43B3-948B-1728B52AA6E4}">
                <adec:decorative xmlns:adec="http://schemas.microsoft.com/office/drawing/2017/decorative" val="1"/>
              </a:ext>
            </a:extLst>
          </p:cNvPr>
          <p:cNvSpPr/>
          <p:nvPr/>
        </p:nvSpPr>
        <p:spPr>
          <a:xfrm rot="11780525">
            <a:off x="1078750" y="1586070"/>
            <a:ext cx="6571607" cy="5056661"/>
          </a:xfrm>
          <a:custGeom>
            <a:avLst/>
            <a:gdLst>
              <a:gd name="connsiteX0" fmla="*/ 2983122 w 4242048"/>
              <a:gd name="connsiteY0" fmla="*/ 127845 h 2659979"/>
              <a:gd name="connsiteX1" fmla="*/ 1468290 w 4242048"/>
              <a:gd name="connsiteY1" fmla="*/ 52618 h 2659979"/>
              <a:gd name="connsiteX2" fmla="*/ 174857 w 4242048"/>
              <a:gd name="connsiteY2" fmla="*/ 581828 h 2659979"/>
              <a:gd name="connsiteX3" fmla="*/ 22230 w 4242048"/>
              <a:gd name="connsiteY3" fmla="*/ 1239570 h 2659979"/>
              <a:gd name="connsiteX4" fmla="*/ 388842 w 4242048"/>
              <a:gd name="connsiteY4" fmla="*/ 1869317 h 2659979"/>
              <a:gd name="connsiteX5" fmla="*/ 1332217 w 4242048"/>
              <a:gd name="connsiteY5" fmla="*/ 2518175 h 2659979"/>
              <a:gd name="connsiteX6" fmla="*/ 3058477 w 4242048"/>
              <a:gd name="connsiteY6" fmla="*/ 2572566 h 2659979"/>
              <a:gd name="connsiteX7" fmla="*/ 3895435 w 4242048"/>
              <a:gd name="connsiteY7" fmla="*/ 2233309 h 2659979"/>
              <a:gd name="connsiteX8" fmla="*/ 4198133 w 4242048"/>
              <a:gd name="connsiteY8" fmla="*/ 1296198 h 2659979"/>
              <a:gd name="connsiteX9" fmla="*/ 3518980 w 4242048"/>
              <a:gd name="connsiteY9" fmla="*/ 417057 h 2659979"/>
              <a:gd name="connsiteX10" fmla="*/ 2983186 w 4242048"/>
              <a:gd name="connsiteY10" fmla="*/ 127845 h 2659979"/>
              <a:gd name="connsiteX0" fmla="*/ 3010643 w 4269569"/>
              <a:gd name="connsiteY0" fmla="*/ 163898 h 2696032"/>
              <a:gd name="connsiteX1" fmla="*/ 1716809 w 4269569"/>
              <a:gd name="connsiteY1" fmla="*/ 30844 h 2696032"/>
              <a:gd name="connsiteX2" fmla="*/ 202378 w 4269569"/>
              <a:gd name="connsiteY2" fmla="*/ 617881 h 2696032"/>
              <a:gd name="connsiteX3" fmla="*/ 49751 w 4269569"/>
              <a:gd name="connsiteY3" fmla="*/ 1275623 h 2696032"/>
              <a:gd name="connsiteX4" fmla="*/ 416363 w 4269569"/>
              <a:gd name="connsiteY4" fmla="*/ 1905370 h 2696032"/>
              <a:gd name="connsiteX5" fmla="*/ 1359738 w 4269569"/>
              <a:gd name="connsiteY5" fmla="*/ 2554228 h 2696032"/>
              <a:gd name="connsiteX6" fmla="*/ 3085998 w 4269569"/>
              <a:gd name="connsiteY6" fmla="*/ 2608619 h 2696032"/>
              <a:gd name="connsiteX7" fmla="*/ 3922956 w 4269569"/>
              <a:gd name="connsiteY7" fmla="*/ 2269362 h 2696032"/>
              <a:gd name="connsiteX8" fmla="*/ 4225654 w 4269569"/>
              <a:gd name="connsiteY8" fmla="*/ 1332251 h 2696032"/>
              <a:gd name="connsiteX9" fmla="*/ 3546501 w 4269569"/>
              <a:gd name="connsiteY9" fmla="*/ 453110 h 2696032"/>
              <a:gd name="connsiteX10" fmla="*/ 3010707 w 4269569"/>
              <a:gd name="connsiteY10" fmla="*/ 163898 h 2696032"/>
              <a:gd name="connsiteX11" fmla="*/ 3010643 w 4269569"/>
              <a:gd name="connsiteY11" fmla="*/ 163898 h 2696032"/>
              <a:gd name="connsiteX0" fmla="*/ 2963340 w 4222267"/>
              <a:gd name="connsiteY0" fmla="*/ 170679 h 2702813"/>
              <a:gd name="connsiteX1" fmla="*/ 1669506 w 4222267"/>
              <a:gd name="connsiteY1" fmla="*/ 37625 h 2702813"/>
              <a:gd name="connsiteX2" fmla="*/ 294180 w 4222267"/>
              <a:gd name="connsiteY2" fmla="*/ 582566 h 2702813"/>
              <a:gd name="connsiteX3" fmla="*/ 2448 w 4222267"/>
              <a:gd name="connsiteY3" fmla="*/ 1282404 h 2702813"/>
              <a:gd name="connsiteX4" fmla="*/ 369060 w 4222267"/>
              <a:gd name="connsiteY4" fmla="*/ 1912151 h 2702813"/>
              <a:gd name="connsiteX5" fmla="*/ 1312435 w 4222267"/>
              <a:gd name="connsiteY5" fmla="*/ 2561009 h 2702813"/>
              <a:gd name="connsiteX6" fmla="*/ 3038695 w 4222267"/>
              <a:gd name="connsiteY6" fmla="*/ 2615400 h 2702813"/>
              <a:gd name="connsiteX7" fmla="*/ 3875653 w 4222267"/>
              <a:gd name="connsiteY7" fmla="*/ 2276143 h 2702813"/>
              <a:gd name="connsiteX8" fmla="*/ 4178351 w 4222267"/>
              <a:gd name="connsiteY8" fmla="*/ 1339032 h 2702813"/>
              <a:gd name="connsiteX9" fmla="*/ 3499198 w 4222267"/>
              <a:gd name="connsiteY9" fmla="*/ 459891 h 2702813"/>
              <a:gd name="connsiteX10" fmla="*/ 2963404 w 4222267"/>
              <a:gd name="connsiteY10" fmla="*/ 170679 h 2702813"/>
              <a:gd name="connsiteX11" fmla="*/ 2963340 w 4222267"/>
              <a:gd name="connsiteY11" fmla="*/ 170679 h 2702813"/>
              <a:gd name="connsiteX0" fmla="*/ 2785507 w 4044434"/>
              <a:gd name="connsiteY0" fmla="*/ 170679 h 2702813"/>
              <a:gd name="connsiteX1" fmla="*/ 1491673 w 4044434"/>
              <a:gd name="connsiteY1" fmla="*/ 37625 h 2702813"/>
              <a:gd name="connsiteX2" fmla="*/ 116347 w 4044434"/>
              <a:gd name="connsiteY2" fmla="*/ 582566 h 2702813"/>
              <a:gd name="connsiteX3" fmla="*/ 191227 w 4044434"/>
              <a:gd name="connsiteY3" fmla="*/ 1912151 h 2702813"/>
              <a:gd name="connsiteX4" fmla="*/ 1134602 w 4044434"/>
              <a:gd name="connsiteY4" fmla="*/ 2561009 h 2702813"/>
              <a:gd name="connsiteX5" fmla="*/ 2860862 w 4044434"/>
              <a:gd name="connsiteY5" fmla="*/ 2615400 h 2702813"/>
              <a:gd name="connsiteX6" fmla="*/ 3697820 w 4044434"/>
              <a:gd name="connsiteY6" fmla="*/ 2276143 h 2702813"/>
              <a:gd name="connsiteX7" fmla="*/ 4000518 w 4044434"/>
              <a:gd name="connsiteY7" fmla="*/ 1339032 h 2702813"/>
              <a:gd name="connsiteX8" fmla="*/ 3321365 w 4044434"/>
              <a:gd name="connsiteY8" fmla="*/ 459891 h 2702813"/>
              <a:gd name="connsiteX9" fmla="*/ 2785571 w 4044434"/>
              <a:gd name="connsiteY9" fmla="*/ 170679 h 2702813"/>
              <a:gd name="connsiteX10" fmla="*/ 2785507 w 4044434"/>
              <a:gd name="connsiteY10" fmla="*/ 170679 h 2702813"/>
              <a:gd name="connsiteX0" fmla="*/ 2732965 w 3991892"/>
              <a:gd name="connsiteY0" fmla="*/ 170679 h 2674592"/>
              <a:gd name="connsiteX1" fmla="*/ 1439131 w 3991892"/>
              <a:gd name="connsiteY1" fmla="*/ 37625 h 2674592"/>
              <a:gd name="connsiteX2" fmla="*/ 63805 w 3991892"/>
              <a:gd name="connsiteY2" fmla="*/ 582566 h 2674592"/>
              <a:gd name="connsiteX3" fmla="*/ 314712 w 3991892"/>
              <a:gd name="connsiteY3" fmla="*/ 2096853 h 2674592"/>
              <a:gd name="connsiteX4" fmla="*/ 1082060 w 3991892"/>
              <a:gd name="connsiteY4" fmla="*/ 2561009 h 2674592"/>
              <a:gd name="connsiteX5" fmla="*/ 2808320 w 3991892"/>
              <a:gd name="connsiteY5" fmla="*/ 2615400 h 2674592"/>
              <a:gd name="connsiteX6" fmla="*/ 3645278 w 3991892"/>
              <a:gd name="connsiteY6" fmla="*/ 2276143 h 2674592"/>
              <a:gd name="connsiteX7" fmla="*/ 3947976 w 3991892"/>
              <a:gd name="connsiteY7" fmla="*/ 1339032 h 2674592"/>
              <a:gd name="connsiteX8" fmla="*/ 3268823 w 3991892"/>
              <a:gd name="connsiteY8" fmla="*/ 459891 h 2674592"/>
              <a:gd name="connsiteX9" fmla="*/ 2733029 w 3991892"/>
              <a:gd name="connsiteY9" fmla="*/ 170679 h 2674592"/>
              <a:gd name="connsiteX10" fmla="*/ 2732965 w 3991892"/>
              <a:gd name="connsiteY10" fmla="*/ 170679 h 2674592"/>
              <a:gd name="connsiteX0" fmla="*/ 2740826 w 3999753"/>
              <a:gd name="connsiteY0" fmla="*/ 170679 h 2748672"/>
              <a:gd name="connsiteX1" fmla="*/ 1446992 w 3999753"/>
              <a:gd name="connsiteY1" fmla="*/ 37625 h 2748672"/>
              <a:gd name="connsiteX2" fmla="*/ 71666 w 3999753"/>
              <a:gd name="connsiteY2" fmla="*/ 582566 h 2748672"/>
              <a:gd name="connsiteX3" fmla="*/ 322573 w 3999753"/>
              <a:gd name="connsiteY3" fmla="*/ 2096853 h 2748672"/>
              <a:gd name="connsiteX4" fmla="*/ 1415919 w 3999753"/>
              <a:gd name="connsiteY4" fmla="*/ 2717866 h 2748672"/>
              <a:gd name="connsiteX5" fmla="*/ 2816181 w 3999753"/>
              <a:gd name="connsiteY5" fmla="*/ 2615400 h 2748672"/>
              <a:gd name="connsiteX6" fmla="*/ 3653139 w 3999753"/>
              <a:gd name="connsiteY6" fmla="*/ 2276143 h 2748672"/>
              <a:gd name="connsiteX7" fmla="*/ 3955837 w 3999753"/>
              <a:gd name="connsiteY7" fmla="*/ 1339032 h 2748672"/>
              <a:gd name="connsiteX8" fmla="*/ 3276684 w 3999753"/>
              <a:gd name="connsiteY8" fmla="*/ 459891 h 2748672"/>
              <a:gd name="connsiteX9" fmla="*/ 2740890 w 3999753"/>
              <a:gd name="connsiteY9" fmla="*/ 170679 h 2748672"/>
              <a:gd name="connsiteX10" fmla="*/ 2740826 w 3999753"/>
              <a:gd name="connsiteY10" fmla="*/ 170679 h 2748672"/>
              <a:gd name="connsiteX0" fmla="*/ 2740826 w 4018541"/>
              <a:gd name="connsiteY0" fmla="*/ 170679 h 2720380"/>
              <a:gd name="connsiteX1" fmla="*/ 1446992 w 4018541"/>
              <a:gd name="connsiteY1" fmla="*/ 37625 h 2720380"/>
              <a:gd name="connsiteX2" fmla="*/ 71666 w 4018541"/>
              <a:gd name="connsiteY2" fmla="*/ 582566 h 2720380"/>
              <a:gd name="connsiteX3" fmla="*/ 322573 w 4018541"/>
              <a:gd name="connsiteY3" fmla="*/ 2096853 h 2720380"/>
              <a:gd name="connsiteX4" fmla="*/ 1415919 w 4018541"/>
              <a:gd name="connsiteY4" fmla="*/ 2717866 h 2720380"/>
              <a:gd name="connsiteX5" fmla="*/ 3653139 w 4018541"/>
              <a:gd name="connsiteY5" fmla="*/ 2276143 h 2720380"/>
              <a:gd name="connsiteX6" fmla="*/ 3955837 w 4018541"/>
              <a:gd name="connsiteY6" fmla="*/ 1339032 h 2720380"/>
              <a:gd name="connsiteX7" fmla="*/ 3276684 w 4018541"/>
              <a:gd name="connsiteY7" fmla="*/ 459891 h 2720380"/>
              <a:gd name="connsiteX8" fmla="*/ 2740890 w 4018541"/>
              <a:gd name="connsiteY8" fmla="*/ 170679 h 2720380"/>
              <a:gd name="connsiteX9" fmla="*/ 2740826 w 4018541"/>
              <a:gd name="connsiteY9" fmla="*/ 170679 h 2720380"/>
              <a:gd name="connsiteX0" fmla="*/ 2740826 w 3976604"/>
              <a:gd name="connsiteY0" fmla="*/ 170679 h 2724621"/>
              <a:gd name="connsiteX1" fmla="*/ 1446992 w 3976604"/>
              <a:gd name="connsiteY1" fmla="*/ 37625 h 2724621"/>
              <a:gd name="connsiteX2" fmla="*/ 71666 w 3976604"/>
              <a:gd name="connsiteY2" fmla="*/ 582566 h 2724621"/>
              <a:gd name="connsiteX3" fmla="*/ 322573 w 3976604"/>
              <a:gd name="connsiteY3" fmla="*/ 2096853 h 2724621"/>
              <a:gd name="connsiteX4" fmla="*/ 1415919 w 3976604"/>
              <a:gd name="connsiteY4" fmla="*/ 2717866 h 2724621"/>
              <a:gd name="connsiteX5" fmla="*/ 3327314 w 3976604"/>
              <a:gd name="connsiteY5" fmla="*/ 2358551 h 2724621"/>
              <a:gd name="connsiteX6" fmla="*/ 3955837 w 3976604"/>
              <a:gd name="connsiteY6" fmla="*/ 1339032 h 2724621"/>
              <a:gd name="connsiteX7" fmla="*/ 3276684 w 3976604"/>
              <a:gd name="connsiteY7" fmla="*/ 459891 h 2724621"/>
              <a:gd name="connsiteX8" fmla="*/ 2740890 w 3976604"/>
              <a:gd name="connsiteY8" fmla="*/ 170679 h 2724621"/>
              <a:gd name="connsiteX9" fmla="*/ 2740826 w 3976604"/>
              <a:gd name="connsiteY9" fmla="*/ 170679 h 2724621"/>
              <a:gd name="connsiteX0" fmla="*/ 2740826 w 3838234"/>
              <a:gd name="connsiteY0" fmla="*/ 170679 h 2724685"/>
              <a:gd name="connsiteX1" fmla="*/ 1446992 w 3838234"/>
              <a:gd name="connsiteY1" fmla="*/ 37625 h 2724685"/>
              <a:gd name="connsiteX2" fmla="*/ 71666 w 3838234"/>
              <a:gd name="connsiteY2" fmla="*/ 582566 h 2724685"/>
              <a:gd name="connsiteX3" fmla="*/ 322573 w 3838234"/>
              <a:gd name="connsiteY3" fmla="*/ 2096853 h 2724685"/>
              <a:gd name="connsiteX4" fmla="*/ 1415919 w 3838234"/>
              <a:gd name="connsiteY4" fmla="*/ 2717866 h 2724685"/>
              <a:gd name="connsiteX5" fmla="*/ 3327314 w 3838234"/>
              <a:gd name="connsiteY5" fmla="*/ 2358551 h 2724685"/>
              <a:gd name="connsiteX6" fmla="*/ 3809291 w 3838234"/>
              <a:gd name="connsiteY6" fmla="*/ 1326097 h 2724685"/>
              <a:gd name="connsiteX7" fmla="*/ 3276684 w 3838234"/>
              <a:gd name="connsiteY7" fmla="*/ 459891 h 2724685"/>
              <a:gd name="connsiteX8" fmla="*/ 2740890 w 3838234"/>
              <a:gd name="connsiteY8" fmla="*/ 170679 h 2724685"/>
              <a:gd name="connsiteX9" fmla="*/ 2740826 w 3838234"/>
              <a:gd name="connsiteY9" fmla="*/ 170679 h 2724685"/>
              <a:gd name="connsiteX0" fmla="*/ 2740826 w 3835347"/>
              <a:gd name="connsiteY0" fmla="*/ 170679 h 2724685"/>
              <a:gd name="connsiteX1" fmla="*/ 1446992 w 3835347"/>
              <a:gd name="connsiteY1" fmla="*/ 37625 h 2724685"/>
              <a:gd name="connsiteX2" fmla="*/ 71666 w 3835347"/>
              <a:gd name="connsiteY2" fmla="*/ 582566 h 2724685"/>
              <a:gd name="connsiteX3" fmla="*/ 322573 w 3835347"/>
              <a:gd name="connsiteY3" fmla="*/ 2096853 h 2724685"/>
              <a:gd name="connsiteX4" fmla="*/ 1415919 w 3835347"/>
              <a:gd name="connsiteY4" fmla="*/ 2717866 h 2724685"/>
              <a:gd name="connsiteX5" fmla="*/ 3327314 w 3835347"/>
              <a:gd name="connsiteY5" fmla="*/ 2358551 h 2724685"/>
              <a:gd name="connsiteX6" fmla="*/ 3809291 w 3835347"/>
              <a:gd name="connsiteY6" fmla="*/ 1326097 h 2724685"/>
              <a:gd name="connsiteX7" fmla="*/ 2740890 w 3835347"/>
              <a:gd name="connsiteY7" fmla="*/ 170679 h 2724685"/>
              <a:gd name="connsiteX8" fmla="*/ 2740826 w 3835347"/>
              <a:gd name="connsiteY8" fmla="*/ 170679 h 2724685"/>
              <a:gd name="connsiteX0" fmla="*/ 2740826 w 3835347"/>
              <a:gd name="connsiteY0" fmla="*/ 170679 h 2724685"/>
              <a:gd name="connsiteX1" fmla="*/ 1446992 w 3835347"/>
              <a:gd name="connsiteY1" fmla="*/ 37625 h 2724685"/>
              <a:gd name="connsiteX2" fmla="*/ 71666 w 3835347"/>
              <a:gd name="connsiteY2" fmla="*/ 582566 h 2724685"/>
              <a:gd name="connsiteX3" fmla="*/ 322573 w 3835347"/>
              <a:gd name="connsiteY3" fmla="*/ 2096853 h 2724685"/>
              <a:gd name="connsiteX4" fmla="*/ 1415919 w 3835347"/>
              <a:gd name="connsiteY4" fmla="*/ 2717866 h 2724685"/>
              <a:gd name="connsiteX5" fmla="*/ 3327314 w 3835347"/>
              <a:gd name="connsiteY5" fmla="*/ 2358551 h 2724685"/>
              <a:gd name="connsiteX6" fmla="*/ 3809291 w 3835347"/>
              <a:gd name="connsiteY6" fmla="*/ 1326097 h 2724685"/>
              <a:gd name="connsiteX7" fmla="*/ 2740890 w 3835347"/>
              <a:gd name="connsiteY7" fmla="*/ 170679 h 2724685"/>
              <a:gd name="connsiteX8" fmla="*/ 2740826 w 3835347"/>
              <a:gd name="connsiteY8" fmla="*/ 170679 h 2724685"/>
              <a:gd name="connsiteX0" fmla="*/ 2955149 w 3835347"/>
              <a:gd name="connsiteY0" fmla="*/ 397874 h 2688881"/>
              <a:gd name="connsiteX1" fmla="*/ 1446992 w 3835347"/>
              <a:gd name="connsiteY1" fmla="*/ 1821 h 2688881"/>
              <a:gd name="connsiteX2" fmla="*/ 71666 w 3835347"/>
              <a:gd name="connsiteY2" fmla="*/ 546762 h 2688881"/>
              <a:gd name="connsiteX3" fmla="*/ 322573 w 3835347"/>
              <a:gd name="connsiteY3" fmla="*/ 2061049 h 2688881"/>
              <a:gd name="connsiteX4" fmla="*/ 1415919 w 3835347"/>
              <a:gd name="connsiteY4" fmla="*/ 2682062 h 2688881"/>
              <a:gd name="connsiteX5" fmla="*/ 3327314 w 3835347"/>
              <a:gd name="connsiteY5" fmla="*/ 2322747 h 2688881"/>
              <a:gd name="connsiteX6" fmla="*/ 3809291 w 3835347"/>
              <a:gd name="connsiteY6" fmla="*/ 1290293 h 2688881"/>
              <a:gd name="connsiteX7" fmla="*/ 2740890 w 3835347"/>
              <a:gd name="connsiteY7" fmla="*/ 134875 h 2688881"/>
              <a:gd name="connsiteX8" fmla="*/ 2955149 w 3835347"/>
              <a:gd name="connsiteY8" fmla="*/ 397874 h 2688881"/>
              <a:gd name="connsiteX0" fmla="*/ 2955149 w 3835347"/>
              <a:gd name="connsiteY0" fmla="*/ 398088 h 2689095"/>
              <a:gd name="connsiteX1" fmla="*/ 1446992 w 3835347"/>
              <a:gd name="connsiteY1" fmla="*/ 2035 h 2689095"/>
              <a:gd name="connsiteX2" fmla="*/ 71666 w 3835347"/>
              <a:gd name="connsiteY2" fmla="*/ 546976 h 2689095"/>
              <a:gd name="connsiteX3" fmla="*/ 322573 w 3835347"/>
              <a:gd name="connsiteY3" fmla="*/ 2061263 h 2689095"/>
              <a:gd name="connsiteX4" fmla="*/ 1415919 w 3835347"/>
              <a:gd name="connsiteY4" fmla="*/ 2682276 h 2689095"/>
              <a:gd name="connsiteX5" fmla="*/ 3327314 w 3835347"/>
              <a:gd name="connsiteY5" fmla="*/ 2322961 h 2689095"/>
              <a:gd name="connsiteX6" fmla="*/ 3809291 w 3835347"/>
              <a:gd name="connsiteY6" fmla="*/ 1290507 h 2689095"/>
              <a:gd name="connsiteX7" fmla="*/ 2955149 w 3835347"/>
              <a:gd name="connsiteY7" fmla="*/ 398088 h 2689095"/>
              <a:gd name="connsiteX0" fmla="*/ 2902254 w 3835347"/>
              <a:gd name="connsiteY0" fmla="*/ 268754 h 2699762"/>
              <a:gd name="connsiteX1" fmla="*/ 1446992 w 3835347"/>
              <a:gd name="connsiteY1" fmla="*/ 12702 h 2699762"/>
              <a:gd name="connsiteX2" fmla="*/ 71666 w 3835347"/>
              <a:gd name="connsiteY2" fmla="*/ 557643 h 2699762"/>
              <a:gd name="connsiteX3" fmla="*/ 322573 w 3835347"/>
              <a:gd name="connsiteY3" fmla="*/ 2071930 h 2699762"/>
              <a:gd name="connsiteX4" fmla="*/ 1415919 w 3835347"/>
              <a:gd name="connsiteY4" fmla="*/ 2692943 h 2699762"/>
              <a:gd name="connsiteX5" fmla="*/ 3327314 w 3835347"/>
              <a:gd name="connsiteY5" fmla="*/ 2333628 h 2699762"/>
              <a:gd name="connsiteX6" fmla="*/ 3809291 w 3835347"/>
              <a:gd name="connsiteY6" fmla="*/ 1301174 h 2699762"/>
              <a:gd name="connsiteX7" fmla="*/ 2902254 w 3835347"/>
              <a:gd name="connsiteY7" fmla="*/ 268754 h 2699762"/>
              <a:gd name="connsiteX0" fmla="*/ 2902254 w 3761396"/>
              <a:gd name="connsiteY0" fmla="*/ 269299 h 2700107"/>
              <a:gd name="connsiteX1" fmla="*/ 1446992 w 3761396"/>
              <a:gd name="connsiteY1" fmla="*/ 13247 h 2700107"/>
              <a:gd name="connsiteX2" fmla="*/ 71666 w 3761396"/>
              <a:gd name="connsiteY2" fmla="*/ 558188 h 2700107"/>
              <a:gd name="connsiteX3" fmla="*/ 322573 w 3761396"/>
              <a:gd name="connsiteY3" fmla="*/ 2072475 h 2700107"/>
              <a:gd name="connsiteX4" fmla="*/ 1415919 w 3761396"/>
              <a:gd name="connsiteY4" fmla="*/ 2693488 h 2700107"/>
              <a:gd name="connsiteX5" fmla="*/ 3327314 w 3761396"/>
              <a:gd name="connsiteY5" fmla="*/ 2334173 h 2700107"/>
              <a:gd name="connsiteX6" fmla="*/ 3728158 w 3761396"/>
              <a:gd name="connsiteY6" fmla="*/ 1342891 h 2700107"/>
              <a:gd name="connsiteX7" fmla="*/ 2902254 w 3761396"/>
              <a:gd name="connsiteY7" fmla="*/ 269299 h 2700107"/>
              <a:gd name="connsiteX0" fmla="*/ 2883977 w 3761396"/>
              <a:gd name="connsiteY0" fmla="*/ 244980 h 2705193"/>
              <a:gd name="connsiteX1" fmla="*/ 1446992 w 3761396"/>
              <a:gd name="connsiteY1" fmla="*/ 18333 h 2705193"/>
              <a:gd name="connsiteX2" fmla="*/ 71666 w 3761396"/>
              <a:gd name="connsiteY2" fmla="*/ 563274 h 2705193"/>
              <a:gd name="connsiteX3" fmla="*/ 322573 w 3761396"/>
              <a:gd name="connsiteY3" fmla="*/ 2077561 h 2705193"/>
              <a:gd name="connsiteX4" fmla="*/ 1415919 w 3761396"/>
              <a:gd name="connsiteY4" fmla="*/ 2698574 h 2705193"/>
              <a:gd name="connsiteX5" fmla="*/ 3327314 w 3761396"/>
              <a:gd name="connsiteY5" fmla="*/ 2339259 h 2705193"/>
              <a:gd name="connsiteX6" fmla="*/ 3728158 w 3761396"/>
              <a:gd name="connsiteY6" fmla="*/ 1347977 h 2705193"/>
              <a:gd name="connsiteX7" fmla="*/ 2883977 w 3761396"/>
              <a:gd name="connsiteY7" fmla="*/ 244980 h 2705193"/>
              <a:gd name="connsiteX0" fmla="*/ 2903110 w 3780529"/>
              <a:gd name="connsiteY0" fmla="*/ 252231 h 2712444"/>
              <a:gd name="connsiteX1" fmla="*/ 1466125 w 3780529"/>
              <a:gd name="connsiteY1" fmla="*/ 25584 h 2712444"/>
              <a:gd name="connsiteX2" fmla="*/ 68426 w 3780529"/>
              <a:gd name="connsiteY2" fmla="*/ 676092 h 2712444"/>
              <a:gd name="connsiteX3" fmla="*/ 341706 w 3780529"/>
              <a:gd name="connsiteY3" fmla="*/ 2084812 h 2712444"/>
              <a:gd name="connsiteX4" fmla="*/ 1435052 w 3780529"/>
              <a:gd name="connsiteY4" fmla="*/ 2705825 h 2712444"/>
              <a:gd name="connsiteX5" fmla="*/ 3346447 w 3780529"/>
              <a:gd name="connsiteY5" fmla="*/ 2346510 h 2712444"/>
              <a:gd name="connsiteX6" fmla="*/ 3747291 w 3780529"/>
              <a:gd name="connsiteY6" fmla="*/ 1355228 h 2712444"/>
              <a:gd name="connsiteX7" fmla="*/ 2903110 w 3780529"/>
              <a:gd name="connsiteY7" fmla="*/ 252231 h 2712444"/>
              <a:gd name="connsiteX0" fmla="*/ 2916954 w 3794373"/>
              <a:gd name="connsiteY0" fmla="*/ 255503 h 2715716"/>
              <a:gd name="connsiteX1" fmla="*/ 1479969 w 3794373"/>
              <a:gd name="connsiteY1" fmla="*/ 28856 h 2715716"/>
              <a:gd name="connsiteX2" fmla="*/ 66269 w 3794373"/>
              <a:gd name="connsiteY2" fmla="*/ 726284 h 2715716"/>
              <a:gd name="connsiteX3" fmla="*/ 355550 w 3794373"/>
              <a:gd name="connsiteY3" fmla="*/ 2088084 h 2715716"/>
              <a:gd name="connsiteX4" fmla="*/ 1448896 w 3794373"/>
              <a:gd name="connsiteY4" fmla="*/ 2709097 h 2715716"/>
              <a:gd name="connsiteX5" fmla="*/ 3360291 w 3794373"/>
              <a:gd name="connsiteY5" fmla="*/ 2349782 h 2715716"/>
              <a:gd name="connsiteX6" fmla="*/ 3761135 w 3794373"/>
              <a:gd name="connsiteY6" fmla="*/ 1358500 h 2715716"/>
              <a:gd name="connsiteX7" fmla="*/ 2916954 w 3794373"/>
              <a:gd name="connsiteY7" fmla="*/ 255503 h 2715716"/>
              <a:gd name="connsiteX0" fmla="*/ 2916954 w 3726255"/>
              <a:gd name="connsiteY0" fmla="*/ 261980 h 2721193"/>
              <a:gd name="connsiteX1" fmla="*/ 1479969 w 3726255"/>
              <a:gd name="connsiteY1" fmla="*/ 35333 h 2721193"/>
              <a:gd name="connsiteX2" fmla="*/ 66269 w 3726255"/>
              <a:gd name="connsiteY2" fmla="*/ 732761 h 2721193"/>
              <a:gd name="connsiteX3" fmla="*/ 355550 w 3726255"/>
              <a:gd name="connsiteY3" fmla="*/ 2094561 h 2721193"/>
              <a:gd name="connsiteX4" fmla="*/ 1448896 w 3726255"/>
              <a:gd name="connsiteY4" fmla="*/ 2715574 h 2721193"/>
              <a:gd name="connsiteX5" fmla="*/ 3360291 w 3726255"/>
              <a:gd name="connsiteY5" fmla="*/ 2356259 h 2721193"/>
              <a:gd name="connsiteX6" fmla="*/ 3682225 w 3726255"/>
              <a:gd name="connsiteY6" fmla="*/ 1611253 h 2721193"/>
              <a:gd name="connsiteX7" fmla="*/ 2916954 w 3726255"/>
              <a:gd name="connsiteY7" fmla="*/ 261980 h 2721193"/>
              <a:gd name="connsiteX0" fmla="*/ 2916954 w 3726255"/>
              <a:gd name="connsiteY0" fmla="*/ 261980 h 2721193"/>
              <a:gd name="connsiteX1" fmla="*/ 1479969 w 3726255"/>
              <a:gd name="connsiteY1" fmla="*/ 35333 h 2721193"/>
              <a:gd name="connsiteX2" fmla="*/ 66269 w 3726255"/>
              <a:gd name="connsiteY2" fmla="*/ 732761 h 2721193"/>
              <a:gd name="connsiteX3" fmla="*/ 355550 w 3726255"/>
              <a:gd name="connsiteY3" fmla="*/ 2094561 h 2721193"/>
              <a:gd name="connsiteX4" fmla="*/ 1448896 w 3726255"/>
              <a:gd name="connsiteY4" fmla="*/ 2715574 h 2721193"/>
              <a:gd name="connsiteX5" fmla="*/ 3360291 w 3726255"/>
              <a:gd name="connsiteY5" fmla="*/ 2356259 h 2721193"/>
              <a:gd name="connsiteX6" fmla="*/ 3682225 w 3726255"/>
              <a:gd name="connsiteY6" fmla="*/ 1611253 h 2721193"/>
              <a:gd name="connsiteX7" fmla="*/ 2916954 w 3726255"/>
              <a:gd name="connsiteY7" fmla="*/ 261980 h 2721193"/>
              <a:gd name="connsiteX0" fmla="*/ 2916954 w 3776833"/>
              <a:gd name="connsiteY0" fmla="*/ 261980 h 2721193"/>
              <a:gd name="connsiteX1" fmla="*/ 1479969 w 3776833"/>
              <a:gd name="connsiteY1" fmla="*/ 35333 h 2721193"/>
              <a:gd name="connsiteX2" fmla="*/ 66269 w 3776833"/>
              <a:gd name="connsiteY2" fmla="*/ 732761 h 2721193"/>
              <a:gd name="connsiteX3" fmla="*/ 355550 w 3776833"/>
              <a:gd name="connsiteY3" fmla="*/ 2094561 h 2721193"/>
              <a:gd name="connsiteX4" fmla="*/ 1448896 w 3776833"/>
              <a:gd name="connsiteY4" fmla="*/ 2715574 h 2721193"/>
              <a:gd name="connsiteX5" fmla="*/ 3360291 w 3776833"/>
              <a:gd name="connsiteY5" fmla="*/ 2356259 h 2721193"/>
              <a:gd name="connsiteX6" fmla="*/ 3682225 w 3776833"/>
              <a:gd name="connsiteY6" fmla="*/ 1611253 h 2721193"/>
              <a:gd name="connsiteX7" fmla="*/ 2916954 w 3776833"/>
              <a:gd name="connsiteY7" fmla="*/ 261980 h 2721193"/>
              <a:gd name="connsiteX0" fmla="*/ 4057487 w 4171543"/>
              <a:gd name="connsiteY0" fmla="*/ 129713 h 2876201"/>
              <a:gd name="connsiteX1" fmla="*/ 1479969 w 4171543"/>
              <a:gd name="connsiteY1" fmla="*/ 190341 h 2876201"/>
              <a:gd name="connsiteX2" fmla="*/ 66269 w 4171543"/>
              <a:gd name="connsiteY2" fmla="*/ 887769 h 2876201"/>
              <a:gd name="connsiteX3" fmla="*/ 355550 w 4171543"/>
              <a:gd name="connsiteY3" fmla="*/ 2249569 h 2876201"/>
              <a:gd name="connsiteX4" fmla="*/ 1448896 w 4171543"/>
              <a:gd name="connsiteY4" fmla="*/ 2870582 h 2876201"/>
              <a:gd name="connsiteX5" fmla="*/ 3360291 w 4171543"/>
              <a:gd name="connsiteY5" fmla="*/ 2511267 h 2876201"/>
              <a:gd name="connsiteX6" fmla="*/ 3682225 w 4171543"/>
              <a:gd name="connsiteY6" fmla="*/ 1766261 h 2876201"/>
              <a:gd name="connsiteX7" fmla="*/ 4057487 w 4171543"/>
              <a:gd name="connsiteY7" fmla="*/ 129713 h 2876201"/>
              <a:gd name="connsiteX0" fmla="*/ 4057487 w 4850843"/>
              <a:gd name="connsiteY0" fmla="*/ 125176 h 2871886"/>
              <a:gd name="connsiteX1" fmla="*/ 1479969 w 4850843"/>
              <a:gd name="connsiteY1" fmla="*/ 185804 h 2871886"/>
              <a:gd name="connsiteX2" fmla="*/ 66269 w 4850843"/>
              <a:gd name="connsiteY2" fmla="*/ 883232 h 2871886"/>
              <a:gd name="connsiteX3" fmla="*/ 355550 w 4850843"/>
              <a:gd name="connsiteY3" fmla="*/ 2245032 h 2871886"/>
              <a:gd name="connsiteX4" fmla="*/ 1448896 w 4850843"/>
              <a:gd name="connsiteY4" fmla="*/ 2866045 h 2871886"/>
              <a:gd name="connsiteX5" fmla="*/ 3360291 w 4850843"/>
              <a:gd name="connsiteY5" fmla="*/ 2506730 h 2871886"/>
              <a:gd name="connsiteX6" fmla="*/ 4827559 w 4850843"/>
              <a:gd name="connsiteY6" fmla="*/ 1700143 h 2871886"/>
              <a:gd name="connsiteX7" fmla="*/ 4057487 w 4850843"/>
              <a:gd name="connsiteY7" fmla="*/ 125176 h 2871886"/>
              <a:gd name="connsiteX0" fmla="*/ 4039769 w 4849121"/>
              <a:gd name="connsiteY0" fmla="*/ 90148 h 3022492"/>
              <a:gd name="connsiteX1" fmla="*/ 1479969 w 4849121"/>
              <a:gd name="connsiteY1" fmla="*/ 336410 h 3022492"/>
              <a:gd name="connsiteX2" fmla="*/ 66269 w 4849121"/>
              <a:gd name="connsiteY2" fmla="*/ 1033838 h 3022492"/>
              <a:gd name="connsiteX3" fmla="*/ 355550 w 4849121"/>
              <a:gd name="connsiteY3" fmla="*/ 2395638 h 3022492"/>
              <a:gd name="connsiteX4" fmla="*/ 1448896 w 4849121"/>
              <a:gd name="connsiteY4" fmla="*/ 3016651 h 3022492"/>
              <a:gd name="connsiteX5" fmla="*/ 3360291 w 4849121"/>
              <a:gd name="connsiteY5" fmla="*/ 2657336 h 3022492"/>
              <a:gd name="connsiteX6" fmla="*/ 4827559 w 4849121"/>
              <a:gd name="connsiteY6" fmla="*/ 1850749 h 3022492"/>
              <a:gd name="connsiteX7" fmla="*/ 4039769 w 4849121"/>
              <a:gd name="connsiteY7" fmla="*/ 90148 h 3022492"/>
              <a:gd name="connsiteX0" fmla="*/ 4042376 w 4851464"/>
              <a:gd name="connsiteY0" fmla="*/ 107295 h 3039639"/>
              <a:gd name="connsiteX1" fmla="*/ 1519702 w 4851464"/>
              <a:gd name="connsiteY1" fmla="*/ 286526 h 3039639"/>
              <a:gd name="connsiteX2" fmla="*/ 68876 w 4851464"/>
              <a:gd name="connsiteY2" fmla="*/ 1050985 h 3039639"/>
              <a:gd name="connsiteX3" fmla="*/ 358157 w 4851464"/>
              <a:gd name="connsiteY3" fmla="*/ 2412785 h 3039639"/>
              <a:gd name="connsiteX4" fmla="*/ 1451503 w 4851464"/>
              <a:gd name="connsiteY4" fmla="*/ 3033798 h 3039639"/>
              <a:gd name="connsiteX5" fmla="*/ 3362898 w 4851464"/>
              <a:gd name="connsiteY5" fmla="*/ 2674483 h 3039639"/>
              <a:gd name="connsiteX6" fmla="*/ 4830166 w 4851464"/>
              <a:gd name="connsiteY6" fmla="*/ 1867896 h 3039639"/>
              <a:gd name="connsiteX7" fmla="*/ 4042376 w 4851464"/>
              <a:gd name="connsiteY7" fmla="*/ 107295 h 303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464" h="3039639">
                <a:moveTo>
                  <a:pt x="4042376" y="107295"/>
                </a:moveTo>
                <a:cubicBezTo>
                  <a:pt x="3490632" y="-156267"/>
                  <a:pt x="2181952" y="129244"/>
                  <a:pt x="1519702" y="286526"/>
                </a:cubicBezTo>
                <a:cubicBezTo>
                  <a:pt x="857452" y="443808"/>
                  <a:pt x="262467" y="696609"/>
                  <a:pt x="68876" y="1050985"/>
                </a:cubicBezTo>
                <a:cubicBezTo>
                  <a:pt x="-124715" y="1405362"/>
                  <a:pt x="127719" y="2082316"/>
                  <a:pt x="358157" y="2412785"/>
                </a:cubicBezTo>
                <a:cubicBezTo>
                  <a:pt x="588595" y="2743254"/>
                  <a:pt x="950713" y="2990182"/>
                  <a:pt x="1451503" y="3033798"/>
                </a:cubicBezTo>
                <a:cubicBezTo>
                  <a:pt x="1952293" y="3077414"/>
                  <a:pt x="2799788" y="2868800"/>
                  <a:pt x="3362898" y="2674483"/>
                </a:cubicBezTo>
                <a:cubicBezTo>
                  <a:pt x="3926008" y="2480166"/>
                  <a:pt x="4716920" y="2295761"/>
                  <a:pt x="4830166" y="1867896"/>
                </a:cubicBezTo>
                <a:cubicBezTo>
                  <a:pt x="4943412" y="1440031"/>
                  <a:pt x="4594120" y="370857"/>
                  <a:pt x="4042376" y="107295"/>
                </a:cubicBezTo>
                <a:close/>
              </a:path>
            </a:pathLst>
          </a:custGeom>
          <a:solidFill>
            <a:schemeClr val="bg1"/>
          </a:solidFill>
          <a:ln w="6386" cap="flat">
            <a:noFill/>
            <a:prstDash val="solid"/>
            <a:miter/>
          </a:ln>
        </p:spPr>
        <p:txBody>
          <a:bodyPr rtlCol="0" anchor="ctr"/>
          <a:lstStyle/>
          <a:p>
            <a:endParaRPr lang="fi-FI"/>
          </a:p>
        </p:txBody>
      </p:sp>
      <p:grpSp>
        <p:nvGrpSpPr>
          <p:cNvPr id="26" name="Ryhmä 25">
            <a:extLst>
              <a:ext uri="{FF2B5EF4-FFF2-40B4-BE49-F238E27FC236}">
                <a16:creationId xmlns:a16="http://schemas.microsoft.com/office/drawing/2014/main" id="{37FD606F-0F79-F909-ED15-4E23F366B00C}"/>
              </a:ext>
              <a:ext uri="{C183D7F6-B498-43B3-948B-1728B52AA6E4}">
                <adec:decorative xmlns:adec="http://schemas.microsoft.com/office/drawing/2017/decorative" val="1"/>
              </a:ext>
            </a:extLst>
          </p:cNvPr>
          <p:cNvGrpSpPr/>
          <p:nvPr/>
        </p:nvGrpSpPr>
        <p:grpSpPr>
          <a:xfrm>
            <a:off x="559545" y="2325071"/>
            <a:ext cx="2072195" cy="3479508"/>
            <a:chOff x="559545" y="2325071"/>
            <a:chExt cx="2072195" cy="3479508"/>
          </a:xfrm>
        </p:grpSpPr>
        <p:sp>
          <p:nvSpPr>
            <p:cNvPr id="27" name="Suorakulmio: Pyöristetyt kulmat 26">
              <a:extLst>
                <a:ext uri="{FF2B5EF4-FFF2-40B4-BE49-F238E27FC236}">
                  <a16:creationId xmlns:a16="http://schemas.microsoft.com/office/drawing/2014/main" id="{E15B3BBD-5573-FDA3-BBD5-9553663CA897}"/>
                </a:ext>
              </a:extLst>
            </p:cNvPr>
            <p:cNvSpPr/>
            <p:nvPr/>
          </p:nvSpPr>
          <p:spPr>
            <a:xfrm>
              <a:off x="559546" y="3540798"/>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pic>
          <p:nvPicPr>
            <p:cNvPr id="28" name="Kuva 27">
              <a:extLst>
                <a:ext uri="{FF2B5EF4-FFF2-40B4-BE49-F238E27FC236}">
                  <a16:creationId xmlns:a16="http://schemas.microsoft.com/office/drawing/2014/main" id="{E80C78E8-E2AE-6A7E-2B11-4184AC39EE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181" y="3666346"/>
              <a:ext cx="242949" cy="200076"/>
            </a:xfrm>
            <a:prstGeom prst="rect">
              <a:avLst/>
            </a:prstGeom>
          </p:spPr>
        </p:pic>
        <p:sp>
          <p:nvSpPr>
            <p:cNvPr id="29" name="Suorakulmio: Pyöristetyt kulmat 28">
              <a:extLst>
                <a:ext uri="{FF2B5EF4-FFF2-40B4-BE49-F238E27FC236}">
                  <a16:creationId xmlns:a16="http://schemas.microsoft.com/office/drawing/2014/main" id="{70A6CF86-9A8E-C75E-2E81-1C33EA575287}"/>
                </a:ext>
              </a:extLst>
            </p:cNvPr>
            <p:cNvSpPr/>
            <p:nvPr/>
          </p:nvSpPr>
          <p:spPr>
            <a:xfrm>
              <a:off x="559545" y="2934668"/>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0" name="Vapaamuotoinen: Muoto 29">
              <a:extLst>
                <a:ext uri="{FF2B5EF4-FFF2-40B4-BE49-F238E27FC236}">
                  <a16:creationId xmlns:a16="http://schemas.microsoft.com/office/drawing/2014/main" id="{DF7AAAE4-753E-A893-2C87-C84077F64B5C}"/>
                </a:ext>
              </a:extLst>
            </p:cNvPr>
            <p:cNvSpPr/>
            <p:nvPr/>
          </p:nvSpPr>
          <p:spPr>
            <a:xfrm>
              <a:off x="751247" y="3027546"/>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sp>
          <p:nvSpPr>
            <p:cNvPr id="31" name="Suorakulmio: Pyöristetyt kulmat 30">
              <a:extLst>
                <a:ext uri="{FF2B5EF4-FFF2-40B4-BE49-F238E27FC236}">
                  <a16:creationId xmlns:a16="http://schemas.microsoft.com/office/drawing/2014/main" id="{85FE56FE-F154-805A-682B-E70D5CE9E2C1}"/>
                </a:ext>
              </a:extLst>
            </p:cNvPr>
            <p:cNvSpPr/>
            <p:nvPr/>
          </p:nvSpPr>
          <p:spPr>
            <a:xfrm>
              <a:off x="559545" y="2325071"/>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2" name="Vapaamuotoinen: Muoto 31">
              <a:extLst>
                <a:ext uri="{FF2B5EF4-FFF2-40B4-BE49-F238E27FC236}">
                  <a16:creationId xmlns:a16="http://schemas.microsoft.com/office/drawing/2014/main" id="{45205107-176A-9F62-094F-1CB855247D98}"/>
                </a:ext>
              </a:extLst>
            </p:cNvPr>
            <p:cNvSpPr/>
            <p:nvPr/>
          </p:nvSpPr>
          <p:spPr>
            <a:xfrm>
              <a:off x="799517" y="2472128"/>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sp>
          <p:nvSpPr>
            <p:cNvPr id="38" name="Suorakulmio: Pyöristetyt kulmat 37">
              <a:extLst>
                <a:ext uri="{FF2B5EF4-FFF2-40B4-BE49-F238E27FC236}">
                  <a16:creationId xmlns:a16="http://schemas.microsoft.com/office/drawing/2014/main" id="{A6543AA2-70FC-5174-F1FA-D0DEAC219FA5}"/>
                </a:ext>
                <a:ext uri="{C183D7F6-B498-43B3-948B-1728B52AA6E4}">
                  <adec:decorative xmlns:adec="http://schemas.microsoft.com/office/drawing/2017/decorative" val="1"/>
                </a:ext>
              </a:extLst>
            </p:cNvPr>
            <p:cNvSpPr/>
            <p:nvPr/>
          </p:nvSpPr>
          <p:spPr>
            <a:xfrm>
              <a:off x="559546" y="4150296"/>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9" name="Vapaamuotoinen: Muoto 38">
              <a:extLst>
                <a:ext uri="{FF2B5EF4-FFF2-40B4-BE49-F238E27FC236}">
                  <a16:creationId xmlns:a16="http://schemas.microsoft.com/office/drawing/2014/main" id="{3D163733-FEB3-ED2C-FCF7-E24C4719D2D1}"/>
                </a:ext>
              </a:extLst>
            </p:cNvPr>
            <p:cNvSpPr/>
            <p:nvPr/>
          </p:nvSpPr>
          <p:spPr>
            <a:xfrm>
              <a:off x="763737" y="4258881"/>
              <a:ext cx="239491" cy="215427"/>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7CFD4F2A-44C7-8919-D365-5805C442E145}"/>
                </a:ext>
              </a:extLst>
            </p:cNvPr>
            <p:cNvSpPr/>
            <p:nvPr/>
          </p:nvSpPr>
          <p:spPr>
            <a:xfrm>
              <a:off x="763737" y="4258881"/>
              <a:ext cx="239491" cy="215427"/>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sp>
          <p:nvSpPr>
            <p:cNvPr id="41" name="Suorakulmio: Pyöristetyt kulmat 40">
              <a:extLst>
                <a:ext uri="{FF2B5EF4-FFF2-40B4-BE49-F238E27FC236}">
                  <a16:creationId xmlns:a16="http://schemas.microsoft.com/office/drawing/2014/main" id="{AF885803-0C90-0389-5B58-E52342D5FA52}"/>
                </a:ext>
              </a:extLst>
            </p:cNvPr>
            <p:cNvSpPr/>
            <p:nvPr/>
          </p:nvSpPr>
          <p:spPr>
            <a:xfrm>
              <a:off x="565264" y="4755989"/>
              <a:ext cx="206647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2" name="Vapaamuotoinen: Muoto 41">
              <a:extLst>
                <a:ext uri="{FF2B5EF4-FFF2-40B4-BE49-F238E27FC236}">
                  <a16:creationId xmlns:a16="http://schemas.microsoft.com/office/drawing/2014/main" id="{891DC1F1-1C40-FB63-5C8F-38EB287DA15B}"/>
                </a:ext>
              </a:extLst>
            </p:cNvPr>
            <p:cNvSpPr/>
            <p:nvPr/>
          </p:nvSpPr>
          <p:spPr>
            <a:xfrm>
              <a:off x="799562" y="4873130"/>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sp>
          <p:nvSpPr>
            <p:cNvPr id="43" name="Suorakulmio: Pyöristetyt kulmat 30">
              <a:extLst>
                <a:ext uri="{FF2B5EF4-FFF2-40B4-BE49-F238E27FC236}">
                  <a16:creationId xmlns:a16="http://schemas.microsoft.com/office/drawing/2014/main" id="{4589AAE8-C26B-4A65-B85C-2395907564F7}"/>
                </a:ext>
              </a:extLst>
            </p:cNvPr>
            <p:cNvSpPr/>
            <p:nvPr/>
          </p:nvSpPr>
          <p:spPr>
            <a:xfrm>
              <a:off x="559546" y="5353406"/>
              <a:ext cx="206647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pic>
          <p:nvPicPr>
            <p:cNvPr id="44" name="Kuva 43">
              <a:extLst>
                <a:ext uri="{FF2B5EF4-FFF2-40B4-BE49-F238E27FC236}">
                  <a16:creationId xmlns:a16="http://schemas.microsoft.com/office/drawing/2014/main" id="{7D18882D-ED1D-A1A1-C95D-50A699B924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3938" y="5454562"/>
              <a:ext cx="221385" cy="243524"/>
            </a:xfrm>
            <a:prstGeom prst="rect">
              <a:avLst/>
            </a:prstGeom>
          </p:spPr>
        </p:pic>
      </p:grpSp>
      <p:sp>
        <p:nvSpPr>
          <p:cNvPr id="904" name="Google Shape;904;p52">
            <a:extLst>
              <a:ext uri="{FF2B5EF4-FFF2-40B4-BE49-F238E27FC236}">
                <a16:creationId xmlns:a16="http://schemas.microsoft.com/office/drawing/2014/main" id="{1712777C-E6E2-D1EC-09EC-0DBE3BAA4684}"/>
              </a:ext>
            </a:extLst>
          </p:cNvPr>
          <p:cNvSpPr txBox="1">
            <a:spLocks noGrp="1"/>
          </p:cNvSpPr>
          <p:nvPr>
            <p:ph type="title" idx="4294967295"/>
          </p:nvPr>
        </p:nvSpPr>
        <p:spPr>
          <a:xfrm>
            <a:off x="457200" y="407988"/>
            <a:ext cx="112347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5400" b="0" i="0" u="none" strike="noStrike" kern="0" cap="none" spc="0" normalizeH="0" baseline="0" noProof="0">
                <a:ln>
                  <a:noFill/>
                </a:ln>
                <a:solidFill>
                  <a:schemeClr val="dk1"/>
                </a:solidFill>
                <a:effectLst/>
                <a:uLnTx/>
                <a:uFillTx/>
                <a:latin typeface="Arial Black"/>
                <a:ea typeface="Arial Black"/>
                <a:cs typeface="Arial Black"/>
                <a:sym typeface="Arial Black"/>
              </a:rPr>
              <a:t>2 Kokeilu</a:t>
            </a:r>
            <a:endParaRPr kumimoji="0" lang="fi-FI"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 name="Google Shape;734;p45">
            <a:extLst>
              <a:ext uri="{FF2B5EF4-FFF2-40B4-BE49-F238E27FC236}">
                <a16:creationId xmlns:a16="http://schemas.microsoft.com/office/drawing/2014/main" id="{E2B63CCA-9C15-87A9-5CFB-077430EA3D1D}"/>
              </a:ext>
            </a:extLst>
          </p:cNvPr>
          <p:cNvSpPr txBox="1"/>
          <p:nvPr/>
        </p:nvSpPr>
        <p:spPr>
          <a:xfrm>
            <a:off x="1195693" y="2484015"/>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Tavoite</a:t>
            </a:r>
            <a:endParaRPr sz="1600" dirty="0">
              <a:solidFill>
                <a:schemeClr val="lt1"/>
              </a:solidFill>
            </a:endParaRPr>
          </a:p>
        </p:txBody>
      </p:sp>
      <p:sp>
        <p:nvSpPr>
          <p:cNvPr id="33" name="Tekstiruutu 3">
            <a:extLst>
              <a:ext uri="{FF2B5EF4-FFF2-40B4-BE49-F238E27FC236}">
                <a16:creationId xmlns:a16="http://schemas.microsoft.com/office/drawing/2014/main" id="{9B7783D5-38C2-4204-7ED7-1CAAF2A63431}"/>
              </a:ext>
            </a:extLst>
          </p:cNvPr>
          <p:cNvSpPr txBox="1"/>
          <p:nvPr/>
        </p:nvSpPr>
        <p:spPr>
          <a:xfrm>
            <a:off x="2719391" y="2409720"/>
            <a:ext cx="4232737"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sym typeface="Arial Black"/>
              </a:rPr>
              <a:t>Kokeilun tavoitteiden määrittäminen </a:t>
            </a:r>
            <a:endParaRPr lang="en-US" sz="1600" b="1"/>
          </a:p>
        </p:txBody>
      </p:sp>
      <p:sp>
        <p:nvSpPr>
          <p:cNvPr id="46" name="Google Shape;734;p45">
            <a:extLst>
              <a:ext uri="{FF2B5EF4-FFF2-40B4-BE49-F238E27FC236}">
                <a16:creationId xmlns:a16="http://schemas.microsoft.com/office/drawing/2014/main" id="{E56BAB3C-9DEF-203E-CA31-B20D24FB6FF4}"/>
              </a:ext>
            </a:extLst>
          </p:cNvPr>
          <p:cNvSpPr txBox="1"/>
          <p:nvPr/>
        </p:nvSpPr>
        <p:spPr>
          <a:xfrm>
            <a:off x="1142940" y="3080912"/>
            <a:ext cx="1361629"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Käyttötapaus</a:t>
            </a:r>
            <a:endParaRPr sz="1600" dirty="0">
              <a:solidFill>
                <a:schemeClr val="lt1"/>
              </a:solidFill>
            </a:endParaRPr>
          </a:p>
        </p:txBody>
      </p:sp>
      <p:sp>
        <p:nvSpPr>
          <p:cNvPr id="34" name="Tekstiruutu 5">
            <a:extLst>
              <a:ext uri="{FF2B5EF4-FFF2-40B4-BE49-F238E27FC236}">
                <a16:creationId xmlns:a16="http://schemas.microsoft.com/office/drawing/2014/main" id="{E081F9C1-A1A7-D9EB-1F6D-581B597F5B7D}"/>
              </a:ext>
            </a:extLst>
          </p:cNvPr>
          <p:cNvSpPr txBox="1"/>
          <p:nvPr/>
        </p:nvSpPr>
        <p:spPr>
          <a:xfrm>
            <a:off x="2719392" y="3018772"/>
            <a:ext cx="4356094"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ea typeface="Arial Black"/>
                <a:sym typeface="Arial Black"/>
              </a:rPr>
              <a:t>Ketterä ja asiakaslähtöinen toteutus </a:t>
            </a:r>
            <a:endParaRPr lang="en-US" sz="1600" b="1"/>
          </a:p>
        </p:txBody>
      </p:sp>
      <p:sp>
        <p:nvSpPr>
          <p:cNvPr id="47" name="Google Shape;734;p45">
            <a:extLst>
              <a:ext uri="{FF2B5EF4-FFF2-40B4-BE49-F238E27FC236}">
                <a16:creationId xmlns:a16="http://schemas.microsoft.com/office/drawing/2014/main" id="{A8B75BF9-C636-AE3D-2BE9-B62CA3EA7397}"/>
              </a:ext>
            </a:extLst>
          </p:cNvPr>
          <p:cNvSpPr txBox="1"/>
          <p:nvPr/>
        </p:nvSpPr>
        <p:spPr>
          <a:xfrm>
            <a:off x="1142941" y="3687042"/>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Yhteistyö</a:t>
            </a:r>
            <a:endParaRPr sz="1600">
              <a:solidFill>
                <a:schemeClr val="lt1"/>
              </a:solidFill>
            </a:endParaRPr>
          </a:p>
        </p:txBody>
      </p:sp>
      <p:sp>
        <p:nvSpPr>
          <p:cNvPr id="35" name="Tekstiruutu 7">
            <a:extLst>
              <a:ext uri="{FF2B5EF4-FFF2-40B4-BE49-F238E27FC236}">
                <a16:creationId xmlns:a16="http://schemas.microsoft.com/office/drawing/2014/main" id="{A4279844-2302-20F5-FC7F-2886AF91363B}"/>
              </a:ext>
            </a:extLst>
          </p:cNvPr>
          <p:cNvSpPr txBox="1"/>
          <p:nvPr/>
        </p:nvSpPr>
        <p:spPr>
          <a:xfrm>
            <a:off x="2719392" y="3627824"/>
            <a:ext cx="4195199"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sym typeface="Arial Black"/>
              </a:rPr>
              <a:t>Yhteisten työtapojen määrittely </a:t>
            </a:r>
            <a:endParaRPr lang="en-US" sz="1600" b="1"/>
          </a:p>
        </p:txBody>
      </p:sp>
      <p:sp>
        <p:nvSpPr>
          <p:cNvPr id="48" name="Google Shape;734;p45">
            <a:extLst>
              <a:ext uri="{FF2B5EF4-FFF2-40B4-BE49-F238E27FC236}">
                <a16:creationId xmlns:a16="http://schemas.microsoft.com/office/drawing/2014/main" id="{61F9DDDF-41FD-BCF1-297F-2EE641A55BBE}"/>
              </a:ext>
            </a:extLst>
          </p:cNvPr>
          <p:cNvSpPr txBox="1">
            <a:spLocks/>
          </p:cNvSpPr>
          <p:nvPr/>
        </p:nvSpPr>
        <p:spPr>
          <a:xfrm>
            <a:off x="1142941" y="4296540"/>
            <a:ext cx="1045602" cy="21188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pPr>
              <a:buSzTx/>
              <a:defRPr/>
            </a:pPr>
            <a:r>
              <a:rPr lang="fi-FI" sz="1400" b="0" dirty="0">
                <a:solidFill>
                  <a:schemeClr val="lt1"/>
                </a:solidFill>
              </a:rPr>
              <a:t>Data</a:t>
            </a:r>
            <a:endParaRPr lang="fi-FI" sz="1600" b="0" dirty="0">
              <a:solidFill>
                <a:schemeClr val="lt1"/>
              </a:solidFill>
              <a:latin typeface="Arial"/>
              <a:ea typeface="Arial"/>
              <a:cs typeface="Arial"/>
              <a:sym typeface="Arial"/>
            </a:endParaRPr>
          </a:p>
        </p:txBody>
      </p:sp>
      <p:sp>
        <p:nvSpPr>
          <p:cNvPr id="36" name="Tekstiruutu 9">
            <a:extLst>
              <a:ext uri="{FF2B5EF4-FFF2-40B4-BE49-F238E27FC236}">
                <a16:creationId xmlns:a16="http://schemas.microsoft.com/office/drawing/2014/main" id="{55D2826A-8233-1399-E007-8A824EADE828}"/>
              </a:ext>
            </a:extLst>
          </p:cNvPr>
          <p:cNvSpPr txBox="1"/>
          <p:nvPr/>
        </p:nvSpPr>
        <p:spPr>
          <a:xfrm>
            <a:off x="2719392" y="4236876"/>
            <a:ext cx="4592552"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ea typeface="Arial Black"/>
                <a:sym typeface="Arial Black"/>
              </a:rPr>
              <a:t>Tarkoituksenmukaisen datan kokeilukäyttö </a:t>
            </a:r>
            <a:endParaRPr lang="en-US" sz="1600" b="1"/>
          </a:p>
        </p:txBody>
      </p:sp>
      <p:sp>
        <p:nvSpPr>
          <p:cNvPr id="49" name="Google Shape;734;p45">
            <a:extLst>
              <a:ext uri="{FF2B5EF4-FFF2-40B4-BE49-F238E27FC236}">
                <a16:creationId xmlns:a16="http://schemas.microsoft.com/office/drawing/2014/main" id="{0A2A52F4-28EF-A5D6-9F63-CA5A255E5C72}"/>
              </a:ext>
            </a:extLst>
          </p:cNvPr>
          <p:cNvSpPr txBox="1"/>
          <p:nvPr/>
        </p:nvSpPr>
        <p:spPr>
          <a:xfrm>
            <a:off x="1148660" y="4902233"/>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Teknologia</a:t>
            </a:r>
            <a:endParaRPr sz="1600">
              <a:solidFill>
                <a:schemeClr val="lt1"/>
              </a:solidFill>
            </a:endParaRPr>
          </a:p>
        </p:txBody>
      </p:sp>
      <p:sp>
        <p:nvSpPr>
          <p:cNvPr id="37" name="Tekstiruutu 11">
            <a:extLst>
              <a:ext uri="{FF2B5EF4-FFF2-40B4-BE49-F238E27FC236}">
                <a16:creationId xmlns:a16="http://schemas.microsoft.com/office/drawing/2014/main" id="{7C9ED7C7-FCE6-7440-E377-8A7CBDFFBD7E}"/>
              </a:ext>
            </a:extLst>
          </p:cNvPr>
          <p:cNvSpPr txBox="1"/>
          <p:nvPr/>
        </p:nvSpPr>
        <p:spPr>
          <a:xfrm>
            <a:off x="2746771" y="4845928"/>
            <a:ext cx="4466786"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sym typeface="Arial Black"/>
              </a:rPr>
              <a:t>Teknisen kokeiluympäristön rakentaminen </a:t>
            </a:r>
            <a:endParaRPr lang="en-US" sz="1600" b="1"/>
          </a:p>
        </p:txBody>
      </p:sp>
      <p:sp>
        <p:nvSpPr>
          <p:cNvPr id="50" name="Google Shape;734;p45">
            <a:extLst>
              <a:ext uri="{FF2B5EF4-FFF2-40B4-BE49-F238E27FC236}">
                <a16:creationId xmlns:a16="http://schemas.microsoft.com/office/drawing/2014/main" id="{D8D5A382-42EB-6B15-0C4A-F64509F39CDB}"/>
              </a:ext>
            </a:extLst>
          </p:cNvPr>
          <p:cNvSpPr txBox="1"/>
          <p:nvPr/>
        </p:nvSpPr>
        <p:spPr>
          <a:xfrm>
            <a:off x="1142941" y="5499650"/>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Sääntely</a:t>
            </a:r>
            <a:endParaRPr sz="1600">
              <a:solidFill>
                <a:schemeClr val="lt1"/>
              </a:solidFill>
            </a:endParaRPr>
          </a:p>
        </p:txBody>
      </p:sp>
      <p:sp>
        <p:nvSpPr>
          <p:cNvPr id="63" name="Tekstiruutu 11">
            <a:extLst>
              <a:ext uri="{FF2B5EF4-FFF2-40B4-BE49-F238E27FC236}">
                <a16:creationId xmlns:a16="http://schemas.microsoft.com/office/drawing/2014/main" id="{FC063571-ED94-FE89-7853-33165E1BB4B6}"/>
              </a:ext>
            </a:extLst>
          </p:cNvPr>
          <p:cNvSpPr txBox="1"/>
          <p:nvPr/>
        </p:nvSpPr>
        <p:spPr>
          <a:xfrm>
            <a:off x="2737807" y="5456312"/>
            <a:ext cx="6096000"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sym typeface="Arial Black"/>
              </a:rPr>
              <a:t>Sääntelyn tulkinnan testaaminen </a:t>
            </a:r>
            <a:endParaRPr lang="en-US" sz="1600" b="1"/>
          </a:p>
        </p:txBody>
      </p:sp>
      <p:pic>
        <p:nvPicPr>
          <p:cNvPr id="909" name="Google Shape;909;p52" descr="Kuva, kuvitus, piirros, joka sisältää kaksi iloista henkilöä istumassa puutarhapöydän vieressä. Toinen juo kahvia ja toinen rentoutuu. Pöydällä on kukkia.">
            <a:extLst>
              <a:ext uri="{FF2B5EF4-FFF2-40B4-BE49-F238E27FC236}">
                <a16:creationId xmlns:a16="http://schemas.microsoft.com/office/drawing/2014/main" id="{2F34D4DB-B25F-C6BA-1841-9E159ADEF47F}"/>
              </a:ext>
            </a:extLst>
          </p:cNvPr>
          <p:cNvPicPr preferRelativeResize="0"/>
          <p:nvPr/>
        </p:nvPicPr>
        <p:blipFill rotWithShape="1">
          <a:blip r:embed="rId9">
            <a:alphaModFix/>
          </a:blip>
          <a:srcRect/>
          <a:stretch/>
        </p:blipFill>
        <p:spPr>
          <a:xfrm>
            <a:off x="7818356" y="3147461"/>
            <a:ext cx="4195199" cy="3376195"/>
          </a:xfrm>
          <a:prstGeom prst="rect">
            <a:avLst/>
          </a:prstGeom>
          <a:noFill/>
          <a:ln>
            <a:noFill/>
          </a:ln>
        </p:spPr>
      </p:pic>
    </p:spTree>
    <p:extLst>
      <p:ext uri="{BB962C8B-B14F-4D97-AF65-F5344CB8AC3E}">
        <p14:creationId xmlns:p14="http://schemas.microsoft.com/office/powerpoint/2010/main" val="169833685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0">
          <a:extLst>
            <a:ext uri="{FF2B5EF4-FFF2-40B4-BE49-F238E27FC236}">
              <a16:creationId xmlns:a16="http://schemas.microsoft.com/office/drawing/2014/main" id="{3E59EF5B-66EF-2C6D-4B12-8E9F7C1692DD}"/>
            </a:ext>
          </a:extLst>
        </p:cNvPr>
        <p:cNvGrpSpPr/>
        <p:nvPr/>
      </p:nvGrpSpPr>
      <p:grpSpPr>
        <a:xfrm>
          <a:off x="0" y="0"/>
          <a:ext cx="0" cy="0"/>
          <a:chOff x="0" y="0"/>
          <a:chExt cx="0" cy="0"/>
        </a:xfrm>
      </p:grpSpPr>
      <p:sp>
        <p:nvSpPr>
          <p:cNvPr id="901" name="Google Shape;901;p52">
            <a:extLst>
              <a:ext uri="{FF2B5EF4-FFF2-40B4-BE49-F238E27FC236}">
                <a16:creationId xmlns:a16="http://schemas.microsoft.com/office/drawing/2014/main" id="{C1F92B99-8509-B203-7264-FF3D0C621F9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02" name="Google Shape;902;p52">
            <a:extLst>
              <a:ext uri="{FF2B5EF4-FFF2-40B4-BE49-F238E27FC236}">
                <a16:creationId xmlns:a16="http://schemas.microsoft.com/office/drawing/2014/main" id="{FD127407-4C93-58F6-1A5E-299C73B22DA8}"/>
              </a:ext>
              <a:ext uri="{C183D7F6-B498-43B3-948B-1728B52AA6E4}">
                <adec:decorative xmlns:adec="http://schemas.microsoft.com/office/drawing/2017/decorative" val="1"/>
              </a:ext>
            </a:extLst>
          </p:cNvPr>
          <p:cNvPicPr preferRelativeResize="0"/>
          <p:nvPr/>
        </p:nvPicPr>
        <p:blipFill rotWithShape="1">
          <a:blip r:embed="rId3">
            <a:alphaModFix/>
          </a:blip>
          <a:srcRect l="32206" t="34257" b="31813"/>
          <a:stretch>
            <a:fillRect/>
          </a:stretch>
        </p:blipFill>
        <p:spPr>
          <a:xfrm rot="60000" flipH="1">
            <a:off x="8849983" y="-94091"/>
            <a:ext cx="3436256" cy="7135521"/>
          </a:xfrm>
          <a:prstGeom prst="rect">
            <a:avLst/>
          </a:prstGeom>
          <a:noFill/>
          <a:ln>
            <a:noFill/>
          </a:ln>
        </p:spPr>
      </p:pic>
      <p:sp>
        <p:nvSpPr>
          <p:cNvPr id="2" name="Google Shape;695;p43">
            <a:extLst>
              <a:ext uri="{FF2B5EF4-FFF2-40B4-BE49-F238E27FC236}">
                <a16:creationId xmlns:a16="http://schemas.microsoft.com/office/drawing/2014/main" id="{57A4B32A-B151-76DC-0445-6A2D2DBBFF81}"/>
              </a:ext>
              <a:ext uri="{C183D7F6-B498-43B3-948B-1728B52AA6E4}">
                <adec:decorative xmlns:adec="http://schemas.microsoft.com/office/drawing/2017/decorative" val="1"/>
              </a:ext>
            </a:extLst>
          </p:cNvPr>
          <p:cNvSpPr/>
          <p:nvPr/>
        </p:nvSpPr>
        <p:spPr>
          <a:xfrm>
            <a:off x="457125" y="990060"/>
            <a:ext cx="6481096" cy="5380245"/>
          </a:xfrm>
          <a:prstGeom prst="roundRect">
            <a:avLst>
              <a:gd name="adj" fmla="val 509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695;p43">
            <a:extLst>
              <a:ext uri="{FF2B5EF4-FFF2-40B4-BE49-F238E27FC236}">
                <a16:creationId xmlns:a16="http://schemas.microsoft.com/office/drawing/2014/main" id="{F58D3C5D-550B-A4F8-09F5-E75A1D0DFD18}"/>
              </a:ext>
              <a:ext uri="{C183D7F6-B498-43B3-948B-1728B52AA6E4}">
                <adec:decorative xmlns:adec="http://schemas.microsoft.com/office/drawing/2017/decorative" val="1"/>
              </a:ext>
            </a:extLst>
          </p:cNvPr>
          <p:cNvSpPr/>
          <p:nvPr/>
        </p:nvSpPr>
        <p:spPr>
          <a:xfrm>
            <a:off x="7063552" y="990059"/>
            <a:ext cx="3452566" cy="5412710"/>
          </a:xfrm>
          <a:prstGeom prst="roundRect">
            <a:avLst>
              <a:gd name="adj" fmla="val 699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699;p43">
            <a:extLst>
              <a:ext uri="{FF2B5EF4-FFF2-40B4-BE49-F238E27FC236}">
                <a16:creationId xmlns:a16="http://schemas.microsoft.com/office/drawing/2014/main" id="{16DB0BDF-F01F-A60F-91D4-2EBA359D8A02}"/>
              </a:ext>
              <a:ext uri="{C183D7F6-B498-43B3-948B-1728B52AA6E4}">
                <adec:decorative xmlns:adec="http://schemas.microsoft.com/office/drawing/2017/decorative" val="1"/>
              </a:ext>
            </a:extLst>
          </p:cNvPr>
          <p:cNvSpPr/>
          <p:nvPr/>
        </p:nvSpPr>
        <p:spPr>
          <a:xfrm rot="5597638">
            <a:off x="9183122" y="53565"/>
            <a:ext cx="1018053" cy="1877362"/>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Google Shape;700;p43">
            <a:extLst>
              <a:ext uri="{FF2B5EF4-FFF2-40B4-BE49-F238E27FC236}">
                <a16:creationId xmlns:a16="http://schemas.microsoft.com/office/drawing/2014/main" id="{57CE0C58-7790-36A4-5A9A-CC972910AEA3}"/>
              </a:ext>
            </a:extLst>
          </p:cNvPr>
          <p:cNvSpPr txBox="1"/>
          <p:nvPr/>
        </p:nvSpPr>
        <p:spPr>
          <a:xfrm>
            <a:off x="9150286" y="908550"/>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Esimerkki</a:t>
            </a:r>
            <a:endParaRPr sz="1600" dirty="0"/>
          </a:p>
        </p:txBody>
      </p:sp>
      <p:sp>
        <p:nvSpPr>
          <p:cNvPr id="4" name="Google Shape;698;p43">
            <a:extLst>
              <a:ext uri="{FF2B5EF4-FFF2-40B4-BE49-F238E27FC236}">
                <a16:creationId xmlns:a16="http://schemas.microsoft.com/office/drawing/2014/main" id="{AB436839-2C44-B37E-FB9B-C4D30AD98EE2}"/>
              </a:ext>
            </a:extLst>
          </p:cNvPr>
          <p:cNvSpPr txBox="1">
            <a:spLocks noGrp="1"/>
          </p:cNvSpPr>
          <p:nvPr>
            <p:ph type="title" idx="4294967295"/>
          </p:nvPr>
        </p:nvSpPr>
        <p:spPr>
          <a:xfrm>
            <a:off x="887400" y="1356502"/>
            <a:ext cx="5788318" cy="70784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0" i="0" u="none" strike="noStrike" kern="0" cap="none" spc="0" normalizeH="0" baseline="0" noProof="0">
                <a:ln>
                  <a:noFill/>
                </a:ln>
                <a:solidFill>
                  <a:schemeClr val="dk1"/>
                </a:solidFill>
                <a:effectLst/>
                <a:uLnTx/>
                <a:uFillTx/>
                <a:latin typeface="Arial"/>
                <a:ea typeface="Arial"/>
                <a:cs typeface="Arial"/>
                <a:sym typeface="Arial"/>
              </a:rPr>
              <a:t>Kelan ja Helsingin kaupungin työllisyys- palvelujen kokeilu tuotti nopeasti tuloksia</a:t>
            </a:r>
            <a:endParaRPr kumimoji="0" lang="fi-FI"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 name="Google Shape;697;p43">
            <a:extLst>
              <a:ext uri="{FF2B5EF4-FFF2-40B4-BE49-F238E27FC236}">
                <a16:creationId xmlns:a16="http://schemas.microsoft.com/office/drawing/2014/main" id="{A4C50FB7-D05A-4F57-B5EC-E1167D374ECE}"/>
              </a:ext>
            </a:extLst>
          </p:cNvPr>
          <p:cNvSpPr txBox="1"/>
          <p:nvPr/>
        </p:nvSpPr>
        <p:spPr>
          <a:xfrm>
            <a:off x="1006512" y="2231678"/>
            <a:ext cx="5669206" cy="4172788"/>
          </a:xfrm>
          <a:prstGeom prst="rect">
            <a:avLst/>
          </a:prstGeom>
          <a:noFill/>
          <a:ln>
            <a:noFill/>
          </a:ln>
        </p:spPr>
        <p:txBody>
          <a:bodyPr spcFirstLastPara="1" wrap="square" lIns="0" tIns="0" rIns="0" bIns="0" anchor="t" anchorCtr="0">
            <a:noAutofit/>
          </a:bodyPr>
          <a:lstStyle/>
          <a:p>
            <a:pPr>
              <a:lnSpc>
                <a:spcPct val="150000"/>
              </a:lnSpc>
              <a:spcAft>
                <a:spcPts val="1200"/>
              </a:spcAft>
              <a:buClr>
                <a:schemeClr val="dk1"/>
              </a:buClr>
              <a:buSzPts val="1200"/>
            </a:pPr>
            <a:r>
              <a:rPr lang="fi-FI" sz="1200">
                <a:solidFill>
                  <a:schemeClr val="dk1"/>
                </a:solidFill>
                <a:latin typeface="Arial"/>
                <a:ea typeface="Arial"/>
                <a:cs typeface="Arial"/>
                <a:sym typeface="Arial"/>
              </a:rPr>
              <a:t>Keväällä 2024 Helsingin kaupunki ja Kela päättivät </a:t>
            </a:r>
            <a:r>
              <a:rPr lang="fi-FI" sz="1200">
                <a:solidFill>
                  <a:schemeClr val="dk1"/>
                </a:solidFill>
              </a:rPr>
              <a:t>kokeilun avulla selvittää</a:t>
            </a:r>
            <a:r>
              <a:rPr lang="fi-FI" sz="1200">
                <a:solidFill>
                  <a:schemeClr val="dk1"/>
                </a:solidFill>
                <a:latin typeface="Arial"/>
                <a:ea typeface="Arial"/>
                <a:cs typeface="Arial"/>
                <a:sym typeface="Arial"/>
              </a:rPr>
              <a:t>, miten </a:t>
            </a:r>
            <a:r>
              <a:rPr lang="fi-FI" sz="1200">
                <a:solidFill>
                  <a:schemeClr val="dk1"/>
                </a:solidFill>
              </a:rPr>
              <a:t>niiden asiakastietoja</a:t>
            </a:r>
            <a:r>
              <a:rPr lang="fi-FI" sz="1200">
                <a:solidFill>
                  <a:schemeClr val="dk1"/>
                </a:solidFill>
                <a:latin typeface="Arial"/>
                <a:ea typeface="Arial"/>
                <a:cs typeface="Arial"/>
                <a:sym typeface="Arial"/>
              </a:rPr>
              <a:t> </a:t>
            </a:r>
            <a:r>
              <a:rPr lang="fi-FI" sz="1200">
                <a:solidFill>
                  <a:schemeClr val="dk1"/>
                </a:solidFill>
              </a:rPr>
              <a:t>kannattaisi yhdistellä palvelujen</a:t>
            </a:r>
            <a:r>
              <a:rPr lang="fi-FI" sz="1200">
                <a:solidFill>
                  <a:schemeClr val="dk1"/>
                </a:solidFill>
                <a:latin typeface="Arial"/>
                <a:ea typeface="Arial"/>
                <a:cs typeface="Arial"/>
                <a:sym typeface="Arial"/>
              </a:rPr>
              <a:t> kehittämiseksi. </a:t>
            </a:r>
            <a:r>
              <a:rPr lang="fi-FI" sz="1200">
                <a:solidFill>
                  <a:schemeClr val="dk1"/>
                </a:solidFill>
              </a:rPr>
              <a:t>Kokeilu</a:t>
            </a:r>
            <a:r>
              <a:rPr lang="fi-FI" sz="1200">
                <a:solidFill>
                  <a:schemeClr val="dk1"/>
                </a:solidFill>
                <a:latin typeface="Arial"/>
                <a:ea typeface="Arial"/>
                <a:cs typeface="Arial"/>
                <a:sym typeface="Arial"/>
              </a:rPr>
              <a:t> toteutettiin syksyllä</a:t>
            </a:r>
            <a:r>
              <a:rPr lang="fi-FI" sz="1200">
                <a:solidFill>
                  <a:schemeClr val="dk1"/>
                </a:solidFill>
              </a:rPr>
              <a:t> 2024</a:t>
            </a:r>
            <a:r>
              <a:rPr lang="fi-FI" sz="1200">
                <a:solidFill>
                  <a:schemeClr val="dk1"/>
                </a:solidFill>
                <a:latin typeface="Arial"/>
                <a:ea typeface="Arial"/>
                <a:cs typeface="Arial"/>
                <a:sym typeface="Arial"/>
              </a:rPr>
              <a:t>. </a:t>
            </a:r>
            <a:endParaRPr lang="fi-FI" sz="1200">
              <a:solidFill>
                <a:schemeClr val="dk1"/>
              </a:solidFill>
            </a:endParaRPr>
          </a:p>
          <a:p>
            <a:pPr>
              <a:lnSpc>
                <a:spcPct val="150000"/>
              </a:lnSpc>
              <a:spcAft>
                <a:spcPts val="1200"/>
              </a:spcAft>
              <a:buClr>
                <a:schemeClr val="dk1"/>
              </a:buClr>
              <a:buSzPts val="1200"/>
            </a:pPr>
            <a:r>
              <a:rPr lang="fi-FI" sz="1200">
                <a:solidFill>
                  <a:schemeClr val="dk1"/>
                </a:solidFill>
                <a:latin typeface="Arial"/>
                <a:ea typeface="Arial"/>
                <a:cs typeface="Arial"/>
                <a:sym typeface="Arial"/>
              </a:rPr>
              <a:t>Kokeilussa </a:t>
            </a:r>
            <a:r>
              <a:rPr lang="fi-FI" sz="1200">
                <a:solidFill>
                  <a:schemeClr val="dk1"/>
                </a:solidFill>
              </a:rPr>
              <a:t>tehtiin samaan aikaan kahta käyttötapausta</a:t>
            </a:r>
            <a:r>
              <a:rPr lang="fi-FI" sz="1200">
                <a:solidFill>
                  <a:schemeClr val="dk1"/>
                </a:solidFill>
                <a:latin typeface="Arial"/>
                <a:ea typeface="Arial"/>
                <a:cs typeface="Arial"/>
                <a:sym typeface="Arial"/>
              </a:rPr>
              <a:t>:</a:t>
            </a:r>
            <a:r>
              <a:rPr lang="fi-FI" sz="1200">
                <a:solidFill>
                  <a:schemeClr val="dk1"/>
                </a:solidFill>
              </a:rPr>
              <a:t> prototyyppiä asiakkaiden tilannekuvasta </a:t>
            </a:r>
            <a:r>
              <a:rPr lang="fi-FI" sz="1200">
                <a:solidFill>
                  <a:schemeClr val="dk1"/>
                </a:solidFill>
                <a:latin typeface="Arial"/>
                <a:ea typeface="Arial"/>
                <a:cs typeface="Arial"/>
                <a:sym typeface="Arial"/>
              </a:rPr>
              <a:t>ja </a:t>
            </a:r>
            <a:r>
              <a:rPr lang="fi-FI" sz="1200">
                <a:solidFill>
                  <a:schemeClr val="dk1"/>
                </a:solidFill>
              </a:rPr>
              <a:t>sekä työkyvyn</a:t>
            </a:r>
            <a:r>
              <a:rPr lang="fi-FI" sz="1200">
                <a:solidFill>
                  <a:schemeClr val="dk1"/>
                </a:solidFill>
                <a:latin typeface="Arial"/>
                <a:ea typeface="Arial"/>
                <a:cs typeface="Arial"/>
                <a:sym typeface="Arial"/>
              </a:rPr>
              <a:t> </a:t>
            </a:r>
            <a:r>
              <a:rPr lang="fi-FI" sz="1200">
                <a:solidFill>
                  <a:schemeClr val="dk1"/>
                </a:solidFill>
              </a:rPr>
              <a:t>ennustemallia</a:t>
            </a:r>
            <a:r>
              <a:rPr lang="fi-FI" sz="1200">
                <a:solidFill>
                  <a:schemeClr val="dk1"/>
                </a:solidFill>
                <a:latin typeface="Arial"/>
                <a:ea typeface="Arial"/>
                <a:cs typeface="Arial"/>
                <a:sym typeface="Arial"/>
              </a:rPr>
              <a:t>. </a:t>
            </a:r>
            <a:r>
              <a:rPr lang="fi-FI" sz="1200">
                <a:solidFill>
                  <a:schemeClr val="dk1"/>
                </a:solidFill>
              </a:rPr>
              <a:t>Kelan kaksi kokeilufasilitaattoria vastasivat kokeilun läpiviennistä ja kehitystyö</a:t>
            </a:r>
            <a:r>
              <a:rPr lang="fi-FI" sz="1200">
                <a:solidFill>
                  <a:schemeClr val="dk1"/>
                </a:solidFill>
                <a:latin typeface="Arial"/>
                <a:ea typeface="Arial"/>
                <a:cs typeface="Arial"/>
                <a:sym typeface="Arial"/>
              </a:rPr>
              <a:t> </a:t>
            </a:r>
            <a:r>
              <a:rPr lang="fi-FI" sz="1200">
                <a:solidFill>
                  <a:schemeClr val="dk1"/>
                </a:solidFill>
              </a:rPr>
              <a:t>tapahtui kahden organisaation yhteisissä</a:t>
            </a:r>
            <a:r>
              <a:rPr lang="fi-FI" sz="1200">
                <a:solidFill>
                  <a:schemeClr val="dk1"/>
                </a:solidFill>
                <a:latin typeface="Arial"/>
                <a:ea typeface="Arial"/>
                <a:cs typeface="Arial"/>
                <a:sym typeface="Arial"/>
              </a:rPr>
              <a:t> työpajoissa. </a:t>
            </a:r>
            <a:r>
              <a:rPr lang="fi-FI" sz="1200">
                <a:solidFill>
                  <a:schemeClr val="dk1"/>
                </a:solidFill>
              </a:rPr>
              <a:t>Vaikutusta tutkittiin keräämällä laadullista asiantuntijapalautetta sekä arvioimalla ennustemallin tarkkuutta.  </a:t>
            </a:r>
          </a:p>
          <a:p>
            <a:pPr>
              <a:lnSpc>
                <a:spcPct val="150000"/>
              </a:lnSpc>
              <a:spcAft>
                <a:spcPts val="1200"/>
              </a:spcAft>
              <a:buSzPts val="1200"/>
            </a:pPr>
            <a:r>
              <a:rPr lang="fi-FI" sz="1200">
                <a:solidFill>
                  <a:schemeClr val="dk1"/>
                </a:solidFill>
              </a:rPr>
              <a:t>Kokeilussa tehdyt ratkaisut saivat</a:t>
            </a:r>
            <a:r>
              <a:rPr lang="fi-FI" sz="1200">
                <a:solidFill>
                  <a:schemeClr val="dk1"/>
                </a:solidFill>
                <a:latin typeface="Arial"/>
                <a:ea typeface="Arial"/>
                <a:cs typeface="Arial"/>
                <a:sym typeface="Arial"/>
              </a:rPr>
              <a:t> kiittävää palautetta</a:t>
            </a:r>
            <a:r>
              <a:rPr lang="fi-FI" sz="1200">
                <a:solidFill>
                  <a:schemeClr val="dk1"/>
                </a:solidFill>
              </a:rPr>
              <a:t> asiantuntijoilta: he kokivat, että </a:t>
            </a:r>
            <a:r>
              <a:rPr lang="fi-FI" sz="1200">
                <a:solidFill>
                  <a:schemeClr val="dk1"/>
                </a:solidFill>
                <a:latin typeface="Arial"/>
                <a:ea typeface="Arial"/>
                <a:cs typeface="Arial"/>
                <a:sym typeface="Arial"/>
              </a:rPr>
              <a:t>ne auttoivat hahmottamaan asiakkaiden kokonaistilannetta aiempaa nopeammin ja </a:t>
            </a:r>
            <a:r>
              <a:rPr lang="fi-FI" sz="1200">
                <a:solidFill>
                  <a:schemeClr val="dk1"/>
                </a:solidFill>
              </a:rPr>
              <a:t>laadukkaammin. Kokeiluun osallistuneet kehittäjät dokumentoivat kokeilun sekä julkaisivat loppuraportin ja järjestivät avoimen lopputilaisuuden, mikä mahdollisti oppien jaon myös muille toimijoille.</a:t>
            </a:r>
            <a:endParaRPr lang="fi-FI">
              <a:solidFill>
                <a:schemeClr val="dk1"/>
              </a:solidFill>
            </a:endParaRPr>
          </a:p>
        </p:txBody>
      </p:sp>
      <p:sp>
        <p:nvSpPr>
          <p:cNvPr id="9" name="Google Shape;1164;p64">
            <a:extLst>
              <a:ext uri="{FF2B5EF4-FFF2-40B4-BE49-F238E27FC236}">
                <a16:creationId xmlns:a16="http://schemas.microsoft.com/office/drawing/2014/main" id="{7EAFE0F7-C9A6-1FE7-5BEF-C0DC268D206F}"/>
              </a:ext>
            </a:extLst>
          </p:cNvPr>
          <p:cNvSpPr txBox="1"/>
          <p:nvPr/>
        </p:nvSpPr>
        <p:spPr>
          <a:xfrm>
            <a:off x="7302104" y="1552886"/>
            <a:ext cx="2979298" cy="4007018"/>
          </a:xfrm>
          <a:prstGeom prst="rect">
            <a:avLst/>
          </a:prstGeom>
          <a:noFill/>
          <a:ln>
            <a:noFill/>
          </a:ln>
        </p:spPr>
        <p:txBody>
          <a:bodyPr spcFirstLastPara="1" wrap="square" lIns="0" tIns="0" rIns="0" bIns="0" anchor="t" anchorCtr="0">
            <a:noAutofit/>
          </a:bodyPr>
          <a:lstStyle/>
          <a:p>
            <a:pPr marL="177800" indent="-177800">
              <a:lnSpc>
                <a:spcPct val="150000"/>
              </a:lnSpc>
              <a:spcAft>
                <a:spcPts val="1000"/>
              </a:spcAft>
              <a:buSzPts val="1200"/>
            </a:pPr>
            <a:r>
              <a:rPr lang="fi-FI" sz="1800">
                <a:solidFill>
                  <a:schemeClr val="dk1"/>
                </a:solidFill>
              </a:rPr>
              <a:t>Näin kokeilu dokumentoitiin</a:t>
            </a:r>
            <a:endParaRPr lang="fi-FI" sz="1800">
              <a:solidFill>
                <a:schemeClr val="dk1"/>
              </a:solidFill>
              <a:latin typeface="Arial"/>
              <a:ea typeface="Arial"/>
              <a:cs typeface="Arial"/>
            </a:endParaRPr>
          </a:p>
          <a:p>
            <a:pPr marR="0" lvl="0" algn="l" rtl="0">
              <a:lnSpc>
                <a:spcPts val="1500"/>
              </a:lnSpc>
              <a:spcBef>
                <a:spcPts val="0"/>
              </a:spcBef>
              <a:spcAft>
                <a:spcPts val="600"/>
              </a:spcAft>
              <a:buClr>
                <a:schemeClr val="dk1"/>
              </a:buClr>
              <a:buSzPts val="1200"/>
              <a:buFont typeface="Arial"/>
              <a:buNone/>
            </a:pPr>
            <a:r>
              <a:rPr lang="fi-FI" sz="1200" b="1">
                <a:solidFill>
                  <a:schemeClr val="dk1"/>
                </a:solidFill>
                <a:latin typeface="Arial"/>
                <a:ea typeface="Arial"/>
                <a:cs typeface="Arial"/>
                <a:sym typeface="Arial"/>
              </a:rPr>
              <a:t>Loppuraportti: </a:t>
            </a:r>
            <a:endParaRPr lang="fi-FI" sz="1200" b="1">
              <a:solidFill>
                <a:schemeClr val="dk1"/>
              </a:solidFill>
            </a:endParaRPr>
          </a:p>
          <a:p>
            <a:pPr marR="0" lvl="0" algn="l" rtl="0">
              <a:lnSpc>
                <a:spcPts val="1500"/>
              </a:lnSpc>
              <a:spcBef>
                <a:spcPts val="0"/>
              </a:spcBef>
              <a:spcAft>
                <a:spcPts val="1000"/>
              </a:spcAft>
              <a:buClr>
                <a:schemeClr val="dk1"/>
              </a:buClr>
              <a:buSzPts val="1200"/>
              <a:buFont typeface="Arial"/>
              <a:buNone/>
            </a:pPr>
            <a:r>
              <a:rPr lang="fi-FI" sz="1200">
                <a:solidFill>
                  <a:schemeClr val="dk1"/>
                </a:solidFill>
                <a:latin typeface="Arial"/>
                <a:ea typeface="Arial"/>
                <a:cs typeface="Arial"/>
                <a:sym typeface="Arial"/>
              </a:rPr>
              <a:t>Tiimi laati kattavan PowerPoint-esityksen, jossa kuvattiin haasteet, kahden kokeilun (tilannekuva ja ennustemalli) tarpeet, tavoitteet ja ratkaisut sekä opit ja tekninen ympäristö.</a:t>
            </a:r>
            <a:endParaRPr lang="fi-FI" sz="1200">
              <a:solidFill>
                <a:schemeClr val="dk1"/>
              </a:solidFill>
              <a:latin typeface="Arial"/>
              <a:ea typeface="Arial"/>
              <a:cs typeface="Arial"/>
            </a:endParaRPr>
          </a:p>
          <a:p>
            <a:pPr>
              <a:lnSpc>
                <a:spcPts val="1500"/>
              </a:lnSpc>
              <a:spcAft>
                <a:spcPts val="600"/>
              </a:spcAft>
              <a:buClr>
                <a:schemeClr val="dk1"/>
              </a:buClr>
              <a:buSzPts val="1200"/>
            </a:pPr>
            <a:r>
              <a:rPr lang="fi-FI" sz="1200" b="1">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Kooste Kokeilukiihdyttämön verkkosivuilla:</a:t>
            </a:r>
            <a:endParaRPr lang="fi-FI" sz="1200" b="1">
              <a:solidFill>
                <a:schemeClr val="dk1"/>
              </a:solidFill>
            </a:endParaRPr>
          </a:p>
          <a:p>
            <a:pPr>
              <a:lnSpc>
                <a:spcPts val="1500"/>
              </a:lnSpc>
              <a:spcAft>
                <a:spcPts val="1000"/>
              </a:spcAft>
              <a:buClr>
                <a:schemeClr val="dk1"/>
              </a:buClr>
              <a:buSzPts val="1200"/>
            </a:pPr>
            <a:r>
              <a:rPr lang="fi-FI" sz="1200">
                <a:solidFill>
                  <a:schemeClr val="dk1"/>
                </a:solidFill>
                <a:latin typeface="Arial"/>
                <a:ea typeface="Arial"/>
                <a:cs typeface="Arial"/>
                <a:sym typeface="Arial"/>
              </a:rPr>
              <a:t>Tiivistelmässä kuvataan kokeilun kulku, opit ja jatkot.​</a:t>
            </a:r>
            <a:endParaRPr lang="fi-FI" sz="1200">
              <a:solidFill>
                <a:schemeClr val="dk1"/>
              </a:solidFill>
              <a:latin typeface="Arial"/>
              <a:ea typeface="Arial"/>
              <a:cs typeface="Arial"/>
            </a:endParaRPr>
          </a:p>
          <a:p>
            <a:pPr marR="0" lvl="0" algn="l" rtl="0">
              <a:lnSpc>
                <a:spcPts val="1500"/>
              </a:lnSpc>
              <a:spcBef>
                <a:spcPts val="0"/>
              </a:spcBef>
              <a:spcAft>
                <a:spcPts val="600"/>
              </a:spcAft>
              <a:buClr>
                <a:schemeClr val="dk1"/>
              </a:buClr>
              <a:buSzPts val="1200"/>
              <a:buFont typeface="Arial"/>
              <a:buNone/>
            </a:pPr>
            <a:r>
              <a:rPr lang="fi-FI" sz="1200" b="1">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Kelan blogikirjoitukset:</a:t>
            </a:r>
            <a:r>
              <a:rPr lang="fi-FI" sz="1200">
                <a:solidFill>
                  <a:schemeClr val="dk1"/>
                </a:solidFill>
                <a:latin typeface="Arial"/>
                <a:ea typeface="Arial"/>
                <a:cs typeface="Arial"/>
                <a:sym typeface="Arial"/>
              </a:rPr>
              <a:t> </a:t>
            </a:r>
            <a:endParaRPr lang="fi-FI" sz="1200">
              <a:solidFill>
                <a:schemeClr val="dk1"/>
              </a:solidFill>
              <a:latin typeface="Arial"/>
              <a:ea typeface="Arial"/>
              <a:cs typeface="Arial"/>
            </a:endParaRPr>
          </a:p>
          <a:p>
            <a:pPr marR="0" lvl="0" algn="l" rtl="0">
              <a:lnSpc>
                <a:spcPts val="1500"/>
              </a:lnSpc>
              <a:spcBef>
                <a:spcPts val="0"/>
              </a:spcBef>
              <a:spcAft>
                <a:spcPts val="1000"/>
              </a:spcAft>
              <a:buClr>
                <a:schemeClr val="dk1"/>
              </a:buClr>
              <a:buSzPts val="1200"/>
              <a:buFont typeface="Arial"/>
              <a:buNone/>
            </a:pPr>
            <a:r>
              <a:rPr lang="fi-FI" sz="1200">
                <a:solidFill>
                  <a:schemeClr val="dk1"/>
                </a:solidFill>
                <a:latin typeface="Arial"/>
                <a:ea typeface="Arial"/>
                <a:cs typeface="Arial"/>
                <a:sym typeface="Arial"/>
              </a:rPr>
              <a:t>Kela julkaisi kokeilusta blogikirjoituksen Mediumissa.</a:t>
            </a:r>
            <a:endParaRPr lang="fi-FI" sz="1200">
              <a:solidFill>
                <a:schemeClr val="dk1"/>
              </a:solidFill>
              <a:latin typeface="Arial"/>
              <a:ea typeface="Arial"/>
              <a:cs typeface="Arial"/>
            </a:endParaRPr>
          </a:p>
          <a:p>
            <a:pPr marR="0" lvl="0" algn="l" rtl="0">
              <a:lnSpc>
                <a:spcPts val="1500"/>
              </a:lnSpc>
              <a:spcBef>
                <a:spcPts val="0"/>
              </a:spcBef>
              <a:spcAft>
                <a:spcPts val="600"/>
              </a:spcAft>
              <a:buClr>
                <a:schemeClr val="dk1"/>
              </a:buClr>
              <a:buSzPts val="1200"/>
              <a:buFont typeface="Arial"/>
              <a:buNone/>
            </a:pPr>
            <a:r>
              <a:rPr lang="fi-FI" sz="1200" b="1">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Webinaari</a:t>
            </a:r>
            <a:r>
              <a:rPr lang="fi-FI" sz="120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 </a:t>
            </a:r>
            <a:br>
              <a:rPr lang="fi-FI" sz="1200">
                <a:latin typeface="Arial"/>
                <a:ea typeface="Arial"/>
                <a:cs typeface="Arial"/>
              </a:rPr>
            </a:br>
            <a:r>
              <a:rPr lang="fi-FI" sz="1200">
                <a:solidFill>
                  <a:schemeClr val="dk1"/>
                </a:solidFill>
                <a:latin typeface="Arial"/>
                <a:ea typeface="Arial"/>
                <a:cs typeface="Arial"/>
                <a:sym typeface="Arial"/>
              </a:rPr>
              <a:t>Tiimi järjesti webinaarin, jossa esiteltiin </a:t>
            </a:r>
            <a:br>
              <a:rPr lang="fi-FI" sz="1200">
                <a:latin typeface="Arial"/>
                <a:ea typeface="Arial"/>
                <a:cs typeface="Arial"/>
              </a:rPr>
            </a:br>
            <a:r>
              <a:rPr lang="fi-FI" sz="1200">
                <a:solidFill>
                  <a:schemeClr val="dk1"/>
                </a:solidFill>
                <a:latin typeface="Arial"/>
                <a:ea typeface="Arial"/>
                <a:cs typeface="Arial"/>
                <a:sym typeface="Arial"/>
              </a:rPr>
              <a:t>kokeilun tuloksia ja keskusteltiin niiden </a:t>
            </a:r>
            <a:br>
              <a:rPr lang="fi-FI" sz="1200">
                <a:latin typeface="Arial"/>
                <a:ea typeface="Arial"/>
                <a:cs typeface="Arial"/>
              </a:rPr>
            </a:br>
            <a:r>
              <a:rPr lang="fi-FI" sz="1200">
                <a:solidFill>
                  <a:schemeClr val="dk1"/>
                </a:solidFill>
                <a:latin typeface="Arial"/>
                <a:ea typeface="Arial"/>
                <a:cs typeface="Arial"/>
                <a:sym typeface="Arial"/>
              </a:rPr>
              <a:t>soveltamisesta käytäntöön. </a:t>
            </a:r>
            <a:endParaRPr lang="en-US" sz="1200">
              <a:solidFill>
                <a:schemeClr val="dk1"/>
              </a:solidFill>
            </a:endParaRPr>
          </a:p>
        </p:txBody>
      </p:sp>
      <p:pic>
        <p:nvPicPr>
          <p:cNvPr id="7" name="Google Shape;923;p53" descr="Piirroskuva, jossa hauskan näköinen henkilö elehtii käsillään.">
            <a:extLst>
              <a:ext uri="{FF2B5EF4-FFF2-40B4-BE49-F238E27FC236}">
                <a16:creationId xmlns:a16="http://schemas.microsoft.com/office/drawing/2014/main" id="{698119D3-CA71-24A8-6408-44CE916B4F2F}"/>
              </a:ext>
            </a:extLst>
          </p:cNvPr>
          <p:cNvPicPr preferRelativeResize="0"/>
          <p:nvPr/>
        </p:nvPicPr>
        <p:blipFill rotWithShape="1">
          <a:blip r:embed="rId7">
            <a:alphaModFix/>
          </a:blip>
          <a:srcRect/>
          <a:stretch/>
        </p:blipFill>
        <p:spPr>
          <a:xfrm>
            <a:off x="9249805" y="4969400"/>
            <a:ext cx="2582828" cy="1755359"/>
          </a:xfrm>
          <a:prstGeom prst="rect">
            <a:avLst/>
          </a:prstGeom>
          <a:noFill/>
          <a:ln>
            <a:noFill/>
          </a:ln>
        </p:spPr>
      </p:pic>
    </p:spTree>
    <p:extLst>
      <p:ext uri="{BB962C8B-B14F-4D97-AF65-F5344CB8AC3E}">
        <p14:creationId xmlns:p14="http://schemas.microsoft.com/office/powerpoint/2010/main" val="85874423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54">
            <a:extLst>
              <a:ext uri="{C183D7F6-B498-43B3-948B-1728B52AA6E4}">
                <adec:decorative xmlns:adec="http://schemas.microsoft.com/office/drawing/2017/decorative" val="1"/>
              </a:ext>
            </a:extLst>
          </p:cNvPr>
          <p:cNvSpPr/>
          <p:nvPr/>
        </p:nvSpPr>
        <p:spPr>
          <a:xfrm>
            <a:off x="0" y="0"/>
            <a:ext cx="12191996"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 name="Google Shape;902;p52">
            <a:extLst>
              <a:ext uri="{FF2B5EF4-FFF2-40B4-BE49-F238E27FC236}">
                <a16:creationId xmlns:a16="http://schemas.microsoft.com/office/drawing/2014/main" id="{E9181942-8C8D-8749-F080-F7B20A9C7010}"/>
              </a:ext>
              <a:ext uri="{C183D7F6-B498-43B3-948B-1728B52AA6E4}">
                <adec:decorative xmlns:adec="http://schemas.microsoft.com/office/drawing/2017/decorative" val="1"/>
              </a:ext>
            </a:extLst>
          </p:cNvPr>
          <p:cNvPicPr preferRelativeResize="0"/>
          <p:nvPr/>
        </p:nvPicPr>
        <p:blipFill rotWithShape="1">
          <a:blip r:embed="rId3">
            <a:alphaModFix/>
          </a:blip>
          <a:srcRect l="32685" t="67287" r="-19003" b="23217"/>
          <a:stretch>
            <a:fillRect/>
          </a:stretch>
        </p:blipFill>
        <p:spPr>
          <a:xfrm rot="60000" flipH="1">
            <a:off x="7810479" y="-15043"/>
            <a:ext cx="4375218" cy="1996775"/>
          </a:xfrm>
          <a:prstGeom prst="rect">
            <a:avLst/>
          </a:prstGeom>
          <a:noFill/>
          <a:ln>
            <a:noFill/>
          </a:ln>
        </p:spPr>
      </p:pic>
      <p:pic>
        <p:nvPicPr>
          <p:cNvPr id="929" name="Google Shape;929;p54">
            <a:extLst>
              <a:ext uri="{C183D7F6-B498-43B3-948B-1728B52AA6E4}">
                <adec:decorative xmlns:adec="http://schemas.microsoft.com/office/drawing/2017/decorative" val="1"/>
              </a:ext>
            </a:extLst>
          </p:cNvPr>
          <p:cNvPicPr preferRelativeResize="0"/>
          <p:nvPr/>
        </p:nvPicPr>
        <p:blipFill rotWithShape="1">
          <a:blip r:embed="rId4">
            <a:alphaModFix/>
          </a:blip>
          <a:srcRect l="50104" t="24881" r="35658" b="-24881"/>
          <a:stretch>
            <a:fillRect/>
          </a:stretch>
        </p:blipFill>
        <p:spPr>
          <a:xfrm rot="-5681684">
            <a:off x="8355087" y="3169824"/>
            <a:ext cx="2963243" cy="4483082"/>
          </a:xfrm>
          <a:prstGeom prst="rect">
            <a:avLst/>
          </a:prstGeom>
          <a:noFill/>
          <a:ln>
            <a:noFill/>
          </a:ln>
        </p:spPr>
      </p:pic>
      <p:sp>
        <p:nvSpPr>
          <p:cNvPr id="6" name="Google Shape;708;p44">
            <a:extLst>
              <a:ext uri="{FF2B5EF4-FFF2-40B4-BE49-F238E27FC236}">
                <a16:creationId xmlns:a16="http://schemas.microsoft.com/office/drawing/2014/main" id="{E7C93328-E9C5-8B8C-92D3-B8DDF7109E55}"/>
              </a:ext>
              <a:ext uri="{C183D7F6-B498-43B3-948B-1728B52AA6E4}">
                <adec:decorative xmlns:adec="http://schemas.microsoft.com/office/drawing/2017/decorative" val="1"/>
              </a:ext>
            </a:extLst>
          </p:cNvPr>
          <p:cNvSpPr/>
          <p:nvPr/>
        </p:nvSpPr>
        <p:spPr>
          <a:xfrm>
            <a:off x="5969000" y="1016558"/>
            <a:ext cx="5706600" cy="54693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 name="Ryhmä 3">
            <a:extLst>
              <a:ext uri="{FF2B5EF4-FFF2-40B4-BE49-F238E27FC236}">
                <a16:creationId xmlns:a16="http://schemas.microsoft.com/office/drawing/2014/main" id="{A574D247-1B72-6136-D028-331F7A3E27A1}"/>
              </a:ext>
              <a:ext uri="{C183D7F6-B498-43B3-948B-1728B52AA6E4}">
                <adec:decorative xmlns:adec="http://schemas.microsoft.com/office/drawing/2017/decorative" val="1"/>
              </a:ext>
            </a:extLst>
          </p:cNvPr>
          <p:cNvGrpSpPr/>
          <p:nvPr/>
        </p:nvGrpSpPr>
        <p:grpSpPr>
          <a:xfrm>
            <a:off x="6532455" y="2035199"/>
            <a:ext cx="156700" cy="3488529"/>
            <a:chOff x="6532455" y="2035199"/>
            <a:chExt cx="156700" cy="3488529"/>
          </a:xfrm>
        </p:grpSpPr>
        <p:sp>
          <p:nvSpPr>
            <p:cNvPr id="8" name="Google Shape;711;p44">
              <a:extLst>
                <a:ext uri="{FF2B5EF4-FFF2-40B4-BE49-F238E27FC236}">
                  <a16:creationId xmlns:a16="http://schemas.microsoft.com/office/drawing/2014/main" id="{1CA5C563-9085-58E2-3AC1-56D51083D3A7}"/>
                </a:ext>
                <a:ext uri="{C183D7F6-B498-43B3-948B-1728B52AA6E4}">
                  <adec:decorative xmlns:adec="http://schemas.microsoft.com/office/drawing/2017/decorative" val="1"/>
                </a:ext>
              </a:extLst>
            </p:cNvPr>
            <p:cNvSpPr txBox="1"/>
            <p:nvPr/>
          </p:nvSpPr>
          <p:spPr>
            <a:xfrm>
              <a:off x="6532455" y="2035199"/>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9" name="Google Shape;712;p44">
              <a:extLst>
                <a:ext uri="{FF2B5EF4-FFF2-40B4-BE49-F238E27FC236}">
                  <a16:creationId xmlns:a16="http://schemas.microsoft.com/office/drawing/2014/main" id="{9C06B381-9BA2-EDC1-3C5F-E02CA674202D}"/>
                </a:ext>
                <a:ext uri="{C183D7F6-B498-43B3-948B-1728B52AA6E4}">
                  <adec:decorative xmlns:adec="http://schemas.microsoft.com/office/drawing/2017/decorative" val="1"/>
                </a:ext>
              </a:extLst>
            </p:cNvPr>
            <p:cNvSpPr txBox="1"/>
            <p:nvPr/>
          </p:nvSpPr>
          <p:spPr>
            <a:xfrm>
              <a:off x="6532455" y="3187125"/>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10" name="Google Shape;714;p44">
              <a:extLst>
                <a:ext uri="{FF2B5EF4-FFF2-40B4-BE49-F238E27FC236}">
                  <a16:creationId xmlns:a16="http://schemas.microsoft.com/office/drawing/2014/main" id="{3DEE5D45-593C-633A-07A7-94B9D7BCDFB9}"/>
                </a:ext>
                <a:ext uri="{C183D7F6-B498-43B3-948B-1728B52AA6E4}">
                  <adec:decorative xmlns:adec="http://schemas.microsoft.com/office/drawing/2017/decorative" val="1"/>
                </a:ext>
              </a:extLst>
            </p:cNvPr>
            <p:cNvSpPr txBox="1"/>
            <p:nvPr/>
          </p:nvSpPr>
          <p:spPr>
            <a:xfrm>
              <a:off x="6545155" y="4671572"/>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12" name="Google Shape;717;p44">
              <a:extLst>
                <a:ext uri="{FF2B5EF4-FFF2-40B4-BE49-F238E27FC236}">
                  <a16:creationId xmlns:a16="http://schemas.microsoft.com/office/drawing/2014/main" id="{D94F17EA-7B68-4EEA-7EC9-2B31F359C3C5}"/>
                </a:ext>
                <a:ext uri="{C183D7F6-B498-43B3-948B-1728B52AA6E4}">
                  <adec:decorative xmlns:adec="http://schemas.microsoft.com/office/drawing/2017/decorative" val="1"/>
                </a:ext>
              </a:extLst>
            </p:cNvPr>
            <p:cNvSpPr txBox="1"/>
            <p:nvPr/>
          </p:nvSpPr>
          <p:spPr>
            <a:xfrm>
              <a:off x="6532455" y="2622424"/>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13" name="Google Shape;714;p44">
              <a:extLst>
                <a:ext uri="{FF2B5EF4-FFF2-40B4-BE49-F238E27FC236}">
                  <a16:creationId xmlns:a16="http://schemas.microsoft.com/office/drawing/2014/main" id="{44DB3CF3-B5A4-EE4E-CA72-2D7EFA1D322D}"/>
                </a:ext>
                <a:ext uri="{C183D7F6-B498-43B3-948B-1728B52AA6E4}">
                  <adec:decorative xmlns:adec="http://schemas.microsoft.com/office/drawing/2017/decorative" val="1"/>
                </a:ext>
              </a:extLst>
            </p:cNvPr>
            <p:cNvSpPr txBox="1"/>
            <p:nvPr/>
          </p:nvSpPr>
          <p:spPr>
            <a:xfrm>
              <a:off x="6545155" y="3927003"/>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14" name="Google Shape;714;p44">
              <a:extLst>
                <a:ext uri="{FF2B5EF4-FFF2-40B4-BE49-F238E27FC236}">
                  <a16:creationId xmlns:a16="http://schemas.microsoft.com/office/drawing/2014/main" id="{09F991A9-F911-381B-8FA1-52404032DFA9}"/>
                </a:ext>
                <a:ext uri="{C183D7F6-B498-43B3-948B-1728B52AA6E4}">
                  <adec:decorative xmlns:adec="http://schemas.microsoft.com/office/drawing/2017/decorative" val="1"/>
                </a:ext>
              </a:extLst>
            </p:cNvPr>
            <p:cNvSpPr txBox="1"/>
            <p:nvPr/>
          </p:nvSpPr>
          <p:spPr>
            <a:xfrm>
              <a:off x="6537805" y="5379728"/>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grpSp>
      <p:sp>
        <p:nvSpPr>
          <p:cNvPr id="3" name="Google Shape;699;p43">
            <a:extLst>
              <a:ext uri="{FF2B5EF4-FFF2-40B4-BE49-F238E27FC236}">
                <a16:creationId xmlns:a16="http://schemas.microsoft.com/office/drawing/2014/main" id="{FEC423F0-6CC9-4CD8-ADDA-EA6E76434A1A}"/>
              </a:ext>
              <a:ext uri="{C183D7F6-B498-43B3-948B-1728B52AA6E4}">
                <adec:decorative xmlns:adec="http://schemas.microsoft.com/office/drawing/2017/decorative" val="1"/>
              </a:ext>
            </a:extLst>
          </p:cNvPr>
          <p:cNvSpPr/>
          <p:nvPr/>
        </p:nvSpPr>
        <p:spPr>
          <a:xfrm rot="16429773">
            <a:off x="1217896" y="-4917"/>
            <a:ext cx="1381875" cy="2548276"/>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 name="Google Shape;700;p43">
            <a:extLst>
              <a:ext uri="{FF2B5EF4-FFF2-40B4-BE49-F238E27FC236}">
                <a16:creationId xmlns:a16="http://schemas.microsoft.com/office/drawing/2014/main" id="{0D497643-A854-5901-4631-BE9D4F1B4447}"/>
              </a:ext>
            </a:extLst>
          </p:cNvPr>
          <p:cNvSpPr txBox="1"/>
          <p:nvPr/>
        </p:nvSpPr>
        <p:spPr>
          <a:xfrm>
            <a:off x="1227934" y="1101136"/>
            <a:ext cx="1335200"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Vaiheen ydinkysymys</a:t>
            </a:r>
            <a:endParaRPr sz="1600" dirty="0"/>
          </a:p>
        </p:txBody>
      </p:sp>
      <p:sp>
        <p:nvSpPr>
          <p:cNvPr id="942" name="Google Shape;942;p54"/>
          <p:cNvSpPr txBox="1">
            <a:spLocks noGrp="1"/>
          </p:cNvSpPr>
          <p:nvPr>
            <p:ph type="title" idx="4294967295"/>
          </p:nvPr>
        </p:nvSpPr>
        <p:spPr>
          <a:xfrm>
            <a:off x="1020650" y="2749068"/>
            <a:ext cx="4629900" cy="73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3500" b="0">
                <a:solidFill>
                  <a:srgbClr val="000000"/>
                </a:solidFill>
              </a:rPr>
              <a:t>Synnyttääkö yhteistyö konkreettista arvoa? </a:t>
            </a:r>
            <a:endParaRPr sz="3700" b="0"/>
          </a:p>
        </p:txBody>
      </p:sp>
      <p:sp>
        <p:nvSpPr>
          <p:cNvPr id="11" name="Google Shape;716;p44">
            <a:extLst>
              <a:ext uri="{FF2B5EF4-FFF2-40B4-BE49-F238E27FC236}">
                <a16:creationId xmlns:a16="http://schemas.microsoft.com/office/drawing/2014/main" id="{648B594B-A4AB-502B-B643-13574FEB2F5E}"/>
              </a:ext>
            </a:extLst>
          </p:cNvPr>
          <p:cNvSpPr txBox="1"/>
          <p:nvPr/>
        </p:nvSpPr>
        <p:spPr>
          <a:xfrm>
            <a:off x="6408019" y="1481875"/>
            <a:ext cx="60975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i-FI" sz="1600" b="1">
                <a:solidFill>
                  <a:schemeClr val="dk1"/>
                </a:solidFill>
                <a:latin typeface="Arial"/>
                <a:ea typeface="Arial"/>
                <a:cs typeface="Arial"/>
                <a:sym typeface="Arial"/>
              </a:rPr>
              <a:t>Tässä vaiheessa selvitettäviä asioita:</a:t>
            </a:r>
            <a:endParaRPr sz="1200" b="1"/>
          </a:p>
        </p:txBody>
      </p:sp>
      <p:sp>
        <p:nvSpPr>
          <p:cNvPr id="7" name="Google Shape;710;p44">
            <a:extLst>
              <a:ext uri="{FF2B5EF4-FFF2-40B4-BE49-F238E27FC236}">
                <a16:creationId xmlns:a16="http://schemas.microsoft.com/office/drawing/2014/main" id="{3480F4F2-B9C2-59CB-27E4-6FF53017D238}"/>
              </a:ext>
            </a:extLst>
          </p:cNvPr>
          <p:cNvSpPr txBox="1"/>
          <p:nvPr/>
        </p:nvSpPr>
        <p:spPr>
          <a:xfrm>
            <a:off x="6861994" y="2019760"/>
            <a:ext cx="3976800" cy="3835500"/>
          </a:xfrm>
          <a:prstGeom prst="rect">
            <a:avLst/>
          </a:prstGeom>
          <a:noFill/>
          <a:ln>
            <a:noFill/>
          </a:ln>
        </p:spPr>
        <p:txBody>
          <a:bodyPr spcFirstLastPara="1" wrap="square" lIns="0" tIns="0" rIns="0" bIns="0" anchor="t" anchorCtr="0">
            <a:noAutofit/>
          </a:bodyPr>
          <a:lstStyle/>
          <a:p>
            <a:r>
              <a:rPr lang="fi-FI" sz="1200" b="1">
                <a:solidFill>
                  <a:schemeClr val="dk1"/>
                </a:solidFill>
                <a:latin typeface="Arial"/>
                <a:ea typeface="Arial"/>
                <a:cs typeface="Arial"/>
                <a:sym typeface="Arial"/>
              </a:rPr>
              <a:t>Tavoite: </a:t>
            </a:r>
            <a:r>
              <a:rPr lang="fi-FI" sz="1200">
                <a:solidFill>
                  <a:schemeClr val="dk1"/>
                </a:solidFill>
                <a:latin typeface="Arial"/>
                <a:ea typeface="Arial"/>
                <a:cs typeface="Arial"/>
                <a:sym typeface="Arial"/>
              </a:rPr>
              <a:t>Mitkä ovat kokeilun konkreettiset tavoitteet? Miten määrittelemme</a:t>
            </a:r>
            <a:r>
              <a:rPr lang="fi-FI" sz="1200">
                <a:solidFill>
                  <a:schemeClr val="dk1"/>
                </a:solidFill>
              </a:rPr>
              <a:t> onnistuneen kokeilun</a:t>
            </a:r>
            <a:r>
              <a:rPr lang="fi-FI" sz="1200">
                <a:solidFill>
                  <a:schemeClr val="dk1"/>
                </a:solidFill>
                <a:latin typeface="Arial"/>
                <a:ea typeface="Arial"/>
                <a:cs typeface="Arial"/>
                <a:sym typeface="Arial"/>
              </a:rPr>
              <a:t>?</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a:solidFill>
                <a:schemeClr val="dk1"/>
              </a:solidFill>
              <a:latin typeface="Arial"/>
              <a:ea typeface="Arial"/>
              <a:cs typeface="Arial"/>
            </a:endParaRPr>
          </a:p>
          <a:p>
            <a:r>
              <a:rPr lang="fi-FI" sz="1200" b="1">
                <a:solidFill>
                  <a:schemeClr val="dk1"/>
                </a:solidFill>
              </a:rPr>
              <a:t>Käyttötapaus</a:t>
            </a:r>
            <a:r>
              <a:rPr lang="fi-FI" sz="1200" b="1">
                <a:solidFill>
                  <a:schemeClr val="dk1"/>
                </a:solidFill>
                <a:latin typeface="Arial"/>
                <a:ea typeface="Arial"/>
                <a:cs typeface="Arial"/>
                <a:sym typeface="Arial"/>
              </a:rPr>
              <a:t>: </a:t>
            </a:r>
            <a:r>
              <a:rPr lang="fi-FI" sz="1200">
                <a:solidFill>
                  <a:schemeClr val="dk1"/>
                </a:solidFill>
                <a:latin typeface="Arial"/>
                <a:ea typeface="Arial"/>
                <a:cs typeface="Arial"/>
                <a:sym typeface="Arial"/>
              </a:rPr>
              <a:t>Miten </a:t>
            </a:r>
            <a:r>
              <a:rPr lang="fi-FI" sz="1200">
                <a:solidFill>
                  <a:schemeClr val="dk1"/>
                </a:solidFill>
              </a:rPr>
              <a:t>kokeilun</a:t>
            </a:r>
            <a:r>
              <a:rPr lang="fi-FI" sz="1200">
                <a:solidFill>
                  <a:schemeClr val="dk1"/>
                </a:solidFill>
                <a:latin typeface="Arial"/>
                <a:ea typeface="Arial"/>
                <a:cs typeface="Arial"/>
                <a:sym typeface="Arial"/>
              </a:rPr>
              <a:t> </a:t>
            </a:r>
            <a:r>
              <a:rPr lang="fi-FI" sz="1200">
                <a:solidFill>
                  <a:schemeClr val="dk1"/>
                </a:solidFill>
              </a:rPr>
              <a:t>aikana toteutettava käyttötapaus rajataan</a:t>
            </a:r>
            <a:r>
              <a:rPr lang="fi-FI" sz="1200">
                <a:solidFill>
                  <a:schemeClr val="dk1"/>
                </a:solidFill>
                <a:latin typeface="Arial"/>
                <a:ea typeface="Arial"/>
                <a:cs typeface="Arial"/>
                <a:sym typeface="Arial"/>
              </a:rPr>
              <a:t>? </a:t>
            </a:r>
            <a:r>
              <a:rPr lang="fi-FI" sz="1200">
                <a:solidFill>
                  <a:schemeClr val="dk1"/>
                </a:solidFill>
              </a:rPr>
              <a:t>Mitä jätetään </a:t>
            </a:r>
            <a:r>
              <a:rPr lang="fi-FI" sz="1200">
                <a:solidFill>
                  <a:schemeClr val="dk1"/>
                </a:solidFill>
                <a:latin typeface="Arial"/>
                <a:ea typeface="Arial"/>
                <a:cs typeface="Arial"/>
                <a:sym typeface="Arial"/>
              </a:rPr>
              <a:t>ulkopuolelle?</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Yhteistyö: </a:t>
            </a:r>
            <a:r>
              <a:rPr lang="fi-FI" sz="1200">
                <a:solidFill>
                  <a:schemeClr val="dk1"/>
                </a:solidFill>
                <a:latin typeface="Arial"/>
                <a:ea typeface="Arial"/>
                <a:cs typeface="Arial"/>
                <a:sym typeface="Arial"/>
              </a:rPr>
              <a:t>Ketkä toimijat osallistuvat kokeiluun ja millä rooleilla? Miten varmistetaan avoin viestintä ja sujuva yhteiskehittäminen?</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a:solidFill>
                <a:schemeClr val="dk1"/>
              </a:solidFill>
              <a:latin typeface="Arial"/>
              <a:ea typeface="Arial"/>
              <a:cs typeface="Arial"/>
            </a:endParaRPr>
          </a:p>
          <a:p>
            <a:r>
              <a:rPr lang="fi-FI" sz="1200" b="1">
                <a:solidFill>
                  <a:schemeClr val="dk1"/>
                </a:solidFill>
                <a:latin typeface="Arial"/>
                <a:ea typeface="Arial"/>
                <a:cs typeface="Arial"/>
                <a:sym typeface="Arial"/>
              </a:rPr>
              <a:t>Data: </a:t>
            </a:r>
            <a:r>
              <a:rPr lang="fi-FI" sz="1200">
                <a:solidFill>
                  <a:schemeClr val="dk1"/>
                </a:solidFill>
                <a:latin typeface="Arial"/>
                <a:ea typeface="Arial"/>
                <a:cs typeface="Arial"/>
                <a:sym typeface="Arial"/>
              </a:rPr>
              <a:t>Miten </a:t>
            </a:r>
            <a:r>
              <a:rPr lang="fi-FI" sz="1200">
                <a:solidFill>
                  <a:schemeClr val="dk1"/>
                </a:solidFill>
              </a:rPr>
              <a:t>tarvittavan datan</a:t>
            </a:r>
            <a:r>
              <a:rPr lang="fi-FI" sz="1200">
                <a:solidFill>
                  <a:schemeClr val="dk1"/>
                </a:solidFill>
                <a:latin typeface="Arial"/>
                <a:ea typeface="Arial"/>
                <a:cs typeface="Arial"/>
                <a:sym typeface="Arial"/>
              </a:rPr>
              <a:t> </a:t>
            </a:r>
            <a:r>
              <a:rPr lang="fi-FI" sz="1200">
                <a:solidFill>
                  <a:schemeClr val="dk1"/>
                </a:solidFill>
              </a:rPr>
              <a:t>voi</a:t>
            </a:r>
            <a:r>
              <a:rPr lang="fi-FI" sz="1200">
                <a:solidFill>
                  <a:schemeClr val="dk1"/>
                </a:solidFill>
                <a:latin typeface="Arial"/>
                <a:ea typeface="Arial"/>
                <a:cs typeface="Arial"/>
                <a:sym typeface="Arial"/>
              </a:rPr>
              <a:t> saada käyttöön kokeilun aikana? Onko mahdollista käyttää demodataa tai muita kevyitä ratkaisuja?</a:t>
            </a:r>
            <a:r>
              <a:rPr lang="fi-FI" sz="1200">
                <a:solidFill>
                  <a:schemeClr val="dk1"/>
                </a:solidFill>
              </a:rPr>
              <a:t> Mitä uusia datatarpeita nousee? </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Teknologia: </a:t>
            </a:r>
            <a:r>
              <a:rPr lang="fi-FI" sz="1200">
                <a:solidFill>
                  <a:schemeClr val="dk1"/>
                </a:solidFill>
                <a:latin typeface="Arial"/>
                <a:ea typeface="Arial"/>
                <a:cs typeface="Arial"/>
                <a:sym typeface="Arial"/>
              </a:rPr>
              <a:t>Minkälaista teknistä ratkaisua kokeillaan? Miten varmistetaan ketterä eteneminen ja tekninen toteutettavuus kokeilussa?</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r>
              <a:rPr lang="fi-FI" sz="1200" b="1">
                <a:solidFill>
                  <a:schemeClr val="dk1"/>
                </a:solidFill>
                <a:latin typeface="Arial"/>
                <a:ea typeface="Arial"/>
                <a:cs typeface="Arial"/>
                <a:sym typeface="Arial"/>
              </a:rPr>
              <a:t>Sääntely: </a:t>
            </a:r>
            <a:r>
              <a:rPr lang="fi-FI" sz="1200">
                <a:solidFill>
                  <a:schemeClr val="dk1"/>
                </a:solidFill>
              </a:rPr>
              <a:t>Miten</a:t>
            </a:r>
            <a:r>
              <a:rPr lang="fi-FI" sz="1200">
                <a:solidFill>
                  <a:schemeClr val="dk1"/>
                </a:solidFill>
                <a:latin typeface="Arial"/>
                <a:ea typeface="Arial"/>
                <a:cs typeface="Arial"/>
                <a:sym typeface="Arial"/>
              </a:rPr>
              <a:t> varmistetaan, että kokeilun aikana noudatetaan soveltuvaa lainsäädäntöä?</a:t>
            </a:r>
            <a:r>
              <a:rPr lang="fi-FI" sz="1200">
                <a:solidFill>
                  <a:schemeClr val="dk1"/>
                </a:solidFill>
              </a:rPr>
              <a:t> Miten tietosuojavaatimuksia tulkitaan kokeilun yhteydessä? </a:t>
            </a:r>
            <a:endParaRPr lang="fi-FI" sz="1200">
              <a:solidFill>
                <a:schemeClr val="dk1"/>
              </a:solidFill>
              <a:latin typeface="Arial"/>
              <a:ea typeface="Arial"/>
              <a:cs typeface="Arial"/>
            </a:endParaRPr>
          </a:p>
        </p:txBody>
      </p:sp>
      <p:sp>
        <p:nvSpPr>
          <p:cNvPr id="937" name="Google Shape;937;p54"/>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tx1"/>
                </a:solidFill>
                <a:latin typeface="Arial Black"/>
                <a:ea typeface="Arial Black"/>
                <a:cs typeface="Arial Black"/>
                <a:sym typeface="Arial Black"/>
              </a:rPr>
              <a:pPr marL="0" marR="0" lvl="0" indent="0" algn="r" rtl="0">
                <a:spcBef>
                  <a:spcPts val="0"/>
                </a:spcBef>
                <a:spcAft>
                  <a:spcPts val="0"/>
                </a:spcAft>
                <a:buNone/>
              </a:pPr>
              <a:t>26</a:t>
            </a:fld>
            <a:endParaRPr lang="fi-FI" sz="1800">
              <a:solidFill>
                <a:schemeClr val="tx1"/>
              </a:solidFill>
              <a:latin typeface="Arial Black"/>
              <a:ea typeface="Arial Black"/>
              <a:cs typeface="Arial Black"/>
              <a:sym typeface="Arial Black"/>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951" name="Google Shape;951;p55">
            <a:extLst>
              <a:ext uri="{C183D7F6-B498-43B3-948B-1728B52AA6E4}">
                <adec:decorative xmlns:adec="http://schemas.microsoft.com/office/drawing/2017/decorative" val="1"/>
              </a:ext>
            </a:extLst>
          </p:cNvPr>
          <p:cNvPicPr preferRelativeResize="0"/>
          <p:nvPr/>
        </p:nvPicPr>
        <p:blipFill rotWithShape="1">
          <a:blip r:embed="rId3">
            <a:alphaModFix/>
          </a:blip>
          <a:srcRect l="17791" t="86" r="48355" b="-45"/>
          <a:stretch>
            <a:fillRect/>
          </a:stretch>
        </p:blipFill>
        <p:spPr>
          <a:xfrm rot="15918316">
            <a:off x="5601428" y="1079242"/>
            <a:ext cx="7045561" cy="4481231"/>
          </a:xfrm>
          <a:prstGeom prst="rect">
            <a:avLst/>
          </a:prstGeom>
          <a:noFill/>
          <a:ln>
            <a:noFill/>
          </a:ln>
        </p:spPr>
      </p:pic>
      <p:sp>
        <p:nvSpPr>
          <p:cNvPr id="6" name="Vapaamuotoinen: Muoto 5">
            <a:extLst>
              <a:ext uri="{FF2B5EF4-FFF2-40B4-BE49-F238E27FC236}">
                <a16:creationId xmlns:a16="http://schemas.microsoft.com/office/drawing/2014/main" id="{11AC1757-AAF2-15E7-5E4C-FE06D15E0B5B}"/>
              </a:ext>
              <a:ext uri="{C183D7F6-B498-43B3-948B-1728B52AA6E4}">
                <adec:decorative xmlns:adec="http://schemas.microsoft.com/office/drawing/2017/decorative" val="1"/>
              </a:ext>
            </a:extLst>
          </p:cNvPr>
          <p:cNvSpPr/>
          <p:nvPr/>
        </p:nvSpPr>
        <p:spPr>
          <a:xfrm rot="10054755">
            <a:off x="6980627" y="881420"/>
            <a:ext cx="5494133" cy="6395427"/>
          </a:xfrm>
          <a:custGeom>
            <a:avLst/>
            <a:gdLst>
              <a:gd name="connsiteX0" fmla="*/ 3147836 w 5494133"/>
              <a:gd name="connsiteY0" fmla="*/ 6340517 h 6395427"/>
              <a:gd name="connsiteX1" fmla="*/ 106063 w 5494133"/>
              <a:gd name="connsiteY1" fmla="*/ 4491614 h 6395427"/>
              <a:gd name="connsiteX2" fmla="*/ 29374 w 5494133"/>
              <a:gd name="connsiteY2" fmla="*/ 4313714 h 6395427"/>
              <a:gd name="connsiteX3" fmla="*/ 0 w 5494133"/>
              <a:gd name="connsiteY3" fmla="*/ 4210837 h 6395427"/>
              <a:gd name="connsiteX4" fmla="*/ 849644 w 5494133"/>
              <a:gd name="connsiteY4" fmla="*/ 353097 h 6395427"/>
              <a:gd name="connsiteX5" fmla="*/ 852966 w 5494133"/>
              <a:gd name="connsiteY5" fmla="*/ 348170 h 6395427"/>
              <a:gd name="connsiteX6" fmla="*/ 1070766 w 5494133"/>
              <a:gd name="connsiteY6" fmla="*/ 72703 h 6395427"/>
              <a:gd name="connsiteX7" fmla="*/ 1140354 w 5494133"/>
              <a:gd name="connsiteY7" fmla="*/ 0 h 6395427"/>
              <a:gd name="connsiteX8" fmla="*/ 5438390 w 5494133"/>
              <a:gd name="connsiteY8" fmla="*/ 946617 h 6395427"/>
              <a:gd name="connsiteX9" fmla="*/ 5459616 w 5494133"/>
              <a:gd name="connsiteY9" fmla="*/ 1068286 h 6395427"/>
              <a:gd name="connsiteX10" fmla="*/ 5480527 w 5494133"/>
              <a:gd name="connsiteY10" fmla="*/ 1253748 h 6395427"/>
              <a:gd name="connsiteX11" fmla="*/ 4872587 w 5494133"/>
              <a:gd name="connsiteY11" fmla="*/ 5537699 h 6395427"/>
              <a:gd name="connsiteX12" fmla="*/ 3312194 w 5494133"/>
              <a:gd name="connsiteY12" fmla="*/ 6366132 h 6395427"/>
              <a:gd name="connsiteX13" fmla="*/ 3147836 w 5494133"/>
              <a:gd name="connsiteY13" fmla="*/ 6340517 h 63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94133" h="6395427">
                <a:moveTo>
                  <a:pt x="3147836" y="6340517"/>
                </a:moveTo>
                <a:cubicBezTo>
                  <a:pt x="2266829" y="6167481"/>
                  <a:pt x="544760" y="5334458"/>
                  <a:pt x="106063" y="4491614"/>
                </a:cubicBezTo>
                <a:cubicBezTo>
                  <a:pt x="76817" y="4435424"/>
                  <a:pt x="51342" y="4375988"/>
                  <a:pt x="29374" y="4313714"/>
                </a:cubicBezTo>
                <a:lnTo>
                  <a:pt x="0" y="4210837"/>
                </a:lnTo>
                <a:lnTo>
                  <a:pt x="849644" y="353097"/>
                </a:lnTo>
                <a:lnTo>
                  <a:pt x="852966" y="348170"/>
                </a:lnTo>
                <a:cubicBezTo>
                  <a:pt x="921496" y="252054"/>
                  <a:pt x="994483" y="160108"/>
                  <a:pt x="1070766" y="72703"/>
                </a:cubicBezTo>
                <a:lnTo>
                  <a:pt x="1140354" y="0"/>
                </a:lnTo>
                <a:lnTo>
                  <a:pt x="5438390" y="946617"/>
                </a:lnTo>
                <a:lnTo>
                  <a:pt x="5459616" y="1068286"/>
                </a:lnTo>
                <a:cubicBezTo>
                  <a:pt x="5468173" y="1128048"/>
                  <a:pt x="5475176" y="1189835"/>
                  <a:pt x="5480527" y="1253748"/>
                </a:cubicBezTo>
                <a:cubicBezTo>
                  <a:pt x="5566130" y="2276360"/>
                  <a:pt x="5233976" y="4685636"/>
                  <a:pt x="4872587" y="5537699"/>
                </a:cubicBezTo>
                <a:cubicBezTo>
                  <a:pt x="4511198" y="6389762"/>
                  <a:pt x="4122248" y="6453758"/>
                  <a:pt x="3312194" y="6366132"/>
                </a:cubicBezTo>
                <a:cubicBezTo>
                  <a:pt x="3261566" y="6360656"/>
                  <a:pt x="3206571" y="6352053"/>
                  <a:pt x="3147836" y="6340517"/>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Google Shape;820;p49">
            <a:extLst>
              <a:ext uri="{FF2B5EF4-FFF2-40B4-BE49-F238E27FC236}">
                <a16:creationId xmlns:a16="http://schemas.microsoft.com/office/drawing/2014/main" id="{7C9C7CFD-D519-B1F0-CB83-E08DFC4D060D}"/>
              </a:ext>
              <a:ext uri="{C183D7F6-B498-43B3-948B-1728B52AA6E4}">
                <adec:decorative xmlns:adec="http://schemas.microsoft.com/office/drawing/2017/decorative" val="1"/>
              </a:ext>
            </a:extLst>
          </p:cNvPr>
          <p:cNvSpPr/>
          <p:nvPr/>
        </p:nvSpPr>
        <p:spPr>
          <a:xfrm>
            <a:off x="437274" y="4787274"/>
            <a:ext cx="2847943" cy="1157978"/>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 name="Ryhmä 21" descr="Sivun poikkileikkaava teema on tavoite">
            <a:extLst>
              <a:ext uri="{FF2B5EF4-FFF2-40B4-BE49-F238E27FC236}">
                <a16:creationId xmlns:a16="http://schemas.microsoft.com/office/drawing/2014/main" id="{C196E576-DABC-A40E-4722-B74BF8E99AAD}"/>
              </a:ext>
            </a:extLst>
          </p:cNvPr>
          <p:cNvGrpSpPr/>
          <p:nvPr/>
        </p:nvGrpSpPr>
        <p:grpSpPr>
          <a:xfrm>
            <a:off x="9902638" y="290683"/>
            <a:ext cx="2072195" cy="451173"/>
            <a:chOff x="9982652" y="281923"/>
            <a:chExt cx="2072195" cy="451173"/>
          </a:xfrm>
        </p:grpSpPr>
        <p:sp>
          <p:nvSpPr>
            <p:cNvPr id="15" name="Suorakulmio: Pyöristetyt kulmat 22">
              <a:extLst>
                <a:ext uri="{FF2B5EF4-FFF2-40B4-BE49-F238E27FC236}">
                  <a16:creationId xmlns:a16="http://schemas.microsoft.com/office/drawing/2014/main" id="{A7DDD01F-F296-E880-348A-F52351330D80}"/>
                </a:ext>
              </a:extLst>
            </p:cNvPr>
            <p:cNvSpPr/>
            <p:nvPr/>
          </p:nvSpPr>
          <p:spPr>
            <a:xfrm>
              <a:off x="9982652" y="281923"/>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6" name="Google Shape;734;p45">
              <a:extLst>
                <a:ext uri="{FF2B5EF4-FFF2-40B4-BE49-F238E27FC236}">
                  <a16:creationId xmlns:a16="http://schemas.microsoft.com/office/drawing/2014/main" id="{D78C19CC-D1AE-1390-13EA-043F5781D876}"/>
                </a:ext>
              </a:extLst>
            </p:cNvPr>
            <p:cNvSpPr txBox="1"/>
            <p:nvPr/>
          </p:nvSpPr>
          <p:spPr>
            <a:xfrm>
              <a:off x="10618800" y="428167"/>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Tavoite</a:t>
              </a:r>
              <a:endParaRPr sz="1600" dirty="0">
                <a:solidFill>
                  <a:schemeClr val="lt1"/>
                </a:solidFill>
              </a:endParaRPr>
            </a:p>
          </p:txBody>
        </p:sp>
        <p:sp>
          <p:nvSpPr>
            <p:cNvPr id="17" name="Vapaamuotoinen: Muoto 24">
              <a:extLst>
                <a:ext uri="{FF2B5EF4-FFF2-40B4-BE49-F238E27FC236}">
                  <a16:creationId xmlns:a16="http://schemas.microsoft.com/office/drawing/2014/main" id="{B27AD9BA-B186-D2B7-696A-6E9F6358F83B}"/>
                </a:ext>
              </a:extLst>
            </p:cNvPr>
            <p:cNvSpPr/>
            <p:nvPr/>
          </p:nvSpPr>
          <p:spPr>
            <a:xfrm>
              <a:off x="10222624" y="428980"/>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grpSp>
      <p:sp>
        <p:nvSpPr>
          <p:cNvPr id="954" name="Google Shape;954;p55"/>
          <p:cNvSpPr txBox="1">
            <a:spLocks noGrp="1"/>
          </p:cNvSpPr>
          <p:nvPr>
            <p:ph type="title" idx="4294967295"/>
          </p:nvPr>
        </p:nvSpPr>
        <p:spPr>
          <a:xfrm>
            <a:off x="457200" y="435150"/>
            <a:ext cx="69693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Kokeilun tavoitteiden määrittely</a:t>
            </a:r>
          </a:p>
        </p:txBody>
      </p:sp>
      <p:sp>
        <p:nvSpPr>
          <p:cNvPr id="953" name="Google Shape;953;p55"/>
          <p:cNvSpPr txBox="1">
            <a:spLocks noGrp="1"/>
          </p:cNvSpPr>
          <p:nvPr>
            <p:ph type="body" idx="4294967295"/>
          </p:nvPr>
        </p:nvSpPr>
        <p:spPr>
          <a:xfrm>
            <a:off x="456025" y="1841752"/>
            <a:ext cx="3041700" cy="2904000"/>
          </a:xfrm>
          <a:prstGeom prst="rect">
            <a:avLst/>
          </a:prstGeom>
          <a:noFill/>
          <a:ln>
            <a:noFill/>
          </a:ln>
        </p:spPr>
        <p:txBody>
          <a:bodyPr spcFirstLastPara="1" wrap="square" lIns="0" tIns="0" rIns="0" bIns="0" anchor="t" anchorCtr="0">
            <a:noAutofit/>
          </a:bodyPr>
          <a:lstStyle/>
          <a:p>
            <a:pPr marL="0" indent="0">
              <a:buSzPts val="1600"/>
              <a:buNone/>
            </a:pPr>
            <a:r>
              <a:rPr lang="fi-FI" sz="1600"/>
              <a:t>Kokeiluvaiheen tärkein tavoite on testata, voidaanko tunnistettu ongelma ratkaista hyödyntämällä usean organisaation dataa. Tämän lisäksi kokeilulle kannattaa asettaa tavoitteita, jotka tukevat sitä, että kokeilusta opitaan mahdollisimman paljon. </a:t>
            </a:r>
          </a:p>
          <a:p>
            <a:pPr marL="0" indent="0">
              <a:buSzPts val="1600"/>
              <a:buNone/>
            </a:pPr>
            <a:endParaRPr lang="en-US"/>
          </a:p>
        </p:txBody>
      </p:sp>
      <p:sp>
        <p:nvSpPr>
          <p:cNvPr id="955" name="Google Shape;955;p55"/>
          <p:cNvSpPr txBox="1"/>
          <p:nvPr/>
        </p:nvSpPr>
        <p:spPr>
          <a:xfrm>
            <a:off x="4118975" y="1841749"/>
            <a:ext cx="2792100" cy="2832900"/>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fi-FI" sz="1200">
                <a:solidFill>
                  <a:schemeClr val="dk1"/>
                </a:solidFill>
              </a:rPr>
              <a:t>Kokeiluvaiheessa tavoitteiden täytyy olla konkreettisia, ymmärrettäviä ja yhdessä sovittuja. Tavoitteiden asettaminen auttaa fokusoimaan kokeilua ja vähentää siihen liittyvää epävarmuutta. </a:t>
            </a:r>
            <a:endParaRPr lang="en-US">
              <a:solidFill>
                <a:schemeClr val="dk1"/>
              </a:solidFill>
            </a:endParaRPr>
          </a:p>
          <a:p>
            <a:pPr>
              <a:lnSpc>
                <a:spcPct val="114999"/>
              </a:lnSpc>
              <a:buSzPts val="1100"/>
            </a:pPr>
            <a:endParaRPr lang="fi-FI" sz="1200">
              <a:solidFill>
                <a:schemeClr val="dk1"/>
              </a:solidFill>
            </a:endParaRPr>
          </a:p>
          <a:p>
            <a:pPr>
              <a:lnSpc>
                <a:spcPct val="114999"/>
              </a:lnSpc>
              <a:buSzPts val="1100"/>
            </a:pPr>
            <a:r>
              <a:rPr lang="fi-FI" sz="1200">
                <a:solidFill>
                  <a:schemeClr val="dk1"/>
                </a:solidFill>
              </a:rPr>
              <a:t>Usein käy niin, että vain ratkaisun hyödyllisyyttä mitataan ja tätä tehdään pelkästään numeerisesti, mutta ekosysteemityössä on muitakin onnistumiseen vaikuttavia asioita. Ratkaisun lisäksi kannattaa mitata kokeilun etenemistä ja yhteistyön sujuvuutta. Monipuolinen mittaaminen mahdollistaa laajemman oppimisen ja päätöksenteon jatkosta.</a:t>
            </a:r>
            <a:endParaRPr lang="fi-FI">
              <a:solidFill>
                <a:schemeClr val="dk1"/>
              </a:solidFill>
            </a:endParaRPr>
          </a:p>
          <a:p>
            <a:pPr>
              <a:lnSpc>
                <a:spcPct val="114999"/>
              </a:lnSpc>
              <a:buSzPts val="1100"/>
            </a:pPr>
            <a:endParaRPr lang="fi-FI" sz="1200">
              <a:solidFill>
                <a:schemeClr val="dk1"/>
              </a:solidFill>
            </a:endParaRPr>
          </a:p>
          <a:p>
            <a:pPr>
              <a:lnSpc>
                <a:spcPct val="114999"/>
              </a:lnSpc>
              <a:buSzPts val="1100"/>
            </a:pPr>
            <a:r>
              <a:rPr lang="fi-FI" sz="1200">
                <a:solidFill>
                  <a:schemeClr val="dk1"/>
                </a:solidFill>
              </a:rPr>
              <a:t>Jos kokeilu laajenee syvemmäksi yhteistyöksi, mittaamistapaakin kannattaa syventää. Ehdotus laajemman ekosysteemisen yhteistyön mittaamiseen esitellään sivulla 38. </a:t>
            </a:r>
          </a:p>
        </p:txBody>
      </p:sp>
      <p:sp>
        <p:nvSpPr>
          <p:cNvPr id="957" name="Google Shape;957;p55"/>
          <p:cNvSpPr txBox="1"/>
          <p:nvPr/>
        </p:nvSpPr>
        <p:spPr>
          <a:xfrm>
            <a:off x="7660640" y="1803783"/>
            <a:ext cx="4235756" cy="4848959"/>
          </a:xfrm>
          <a:prstGeom prst="rect">
            <a:avLst/>
          </a:prstGeom>
          <a:noFill/>
          <a:ln>
            <a:noFill/>
          </a:ln>
        </p:spPr>
        <p:txBody>
          <a:bodyPr spcFirstLastPara="1" wrap="square" lIns="0" tIns="0" rIns="0" bIns="0" anchor="t" anchorCtr="0">
            <a:noAutofit/>
          </a:bodyPr>
          <a:lstStyle/>
          <a:p>
            <a:pPr marL="177800" marR="0" lvl="0" algn="l" rtl="0">
              <a:lnSpc>
                <a:spcPct val="130000"/>
              </a:lnSpc>
              <a:spcBef>
                <a:spcPts val="0"/>
              </a:spcBef>
              <a:spcAft>
                <a:spcPts val="1000"/>
              </a:spcAft>
              <a:buClr>
                <a:schemeClr val="dk1"/>
              </a:buClr>
              <a:buSzPts val="1100"/>
              <a:buFont typeface="Arial"/>
              <a:buNone/>
            </a:pPr>
            <a:r>
              <a:rPr lang="fi-FI" sz="1600" b="1">
                <a:solidFill>
                  <a:schemeClr val="dk1"/>
                </a:solidFill>
                <a:latin typeface="Arial"/>
                <a:ea typeface="Arial"/>
                <a:cs typeface="Arial"/>
                <a:sym typeface="Arial"/>
              </a:rPr>
              <a:t>Hyviä tavoitte</a:t>
            </a:r>
            <a:r>
              <a:rPr lang="fi-FI" sz="1600" b="1">
                <a:solidFill>
                  <a:schemeClr val="dk1"/>
                </a:solidFill>
              </a:rPr>
              <a:t>ita</a:t>
            </a:r>
            <a:r>
              <a:rPr lang="fi-FI" sz="1600" b="1">
                <a:solidFill>
                  <a:schemeClr val="dk1"/>
                </a:solidFill>
                <a:latin typeface="Arial"/>
                <a:ea typeface="Arial"/>
                <a:cs typeface="Arial"/>
                <a:sym typeface="Arial"/>
              </a:rPr>
              <a:t>:</a:t>
            </a:r>
            <a:endParaRPr lang="fi-FI" sz="1600" b="1">
              <a:solidFill>
                <a:schemeClr val="dk1"/>
              </a:solidFill>
            </a:endParaRPr>
          </a:p>
          <a:p>
            <a:pPr marL="177800">
              <a:lnSpc>
                <a:spcPct val="130000"/>
              </a:lnSpc>
              <a:buClr>
                <a:schemeClr val="dk1"/>
              </a:buClr>
              <a:buSzPts val="1100"/>
            </a:pPr>
            <a:r>
              <a:rPr lang="fi-FI" sz="1200" b="1">
                <a:solidFill>
                  <a:schemeClr val="dk1"/>
                </a:solidFill>
              </a:rPr>
              <a:t>Ratkaisun vaikuttavuus</a:t>
            </a:r>
            <a:endParaRPr lang="en-US" sz="1200">
              <a:solidFill>
                <a:schemeClr val="dk1"/>
              </a:solidFill>
            </a:endParaRPr>
          </a:p>
          <a:p>
            <a:pPr marL="177800" marR="0" lvl="0" indent="-177800" algn="l" rtl="0">
              <a:lnSpc>
                <a:spcPct val="130000"/>
              </a:lnSpc>
              <a:spcBef>
                <a:spcPts val="0"/>
              </a:spcBef>
              <a:spcAft>
                <a:spcPts val="0"/>
              </a:spcAft>
              <a:buClr>
                <a:schemeClr val="dk1"/>
              </a:buClr>
              <a:buSzPts val="1100"/>
              <a:buFont typeface="Arial"/>
              <a:buChar char="•"/>
            </a:pPr>
            <a:r>
              <a:rPr lang="fi-FI" sz="1200">
                <a:solidFill>
                  <a:schemeClr val="dk1"/>
                </a:solidFill>
                <a:latin typeface="Arial"/>
                <a:ea typeface="Arial"/>
                <a:cs typeface="Arial"/>
                <a:sym typeface="Arial"/>
              </a:rPr>
              <a:t>Datan avulla voidaan tunnistaa esimerkiksi palvelua tarvitseva asiakasryhmä</a:t>
            </a:r>
            <a:r>
              <a:rPr lang="fi-FI" sz="1200">
                <a:solidFill>
                  <a:schemeClr val="dk1"/>
                </a:solidFill>
              </a:rPr>
              <a:t>.</a:t>
            </a:r>
            <a:endParaRPr lang="en-US" sz="1200">
              <a:solidFill>
                <a:schemeClr val="dk1"/>
              </a:solidFill>
            </a:endParaRPr>
          </a:p>
          <a:p>
            <a:pPr marL="177800" marR="0" lvl="0" indent="-177800" algn="l" rtl="0">
              <a:lnSpc>
                <a:spcPct val="130000"/>
              </a:lnSpc>
              <a:spcBef>
                <a:spcPts val="0"/>
              </a:spcBef>
              <a:spcAft>
                <a:spcPts val="0"/>
              </a:spcAft>
              <a:buClr>
                <a:schemeClr val="dk1"/>
              </a:buClr>
              <a:buSzPts val="1100"/>
              <a:buFont typeface="Arial"/>
              <a:buChar char="•"/>
            </a:pPr>
            <a:r>
              <a:rPr lang="fi-FI" sz="1200">
                <a:solidFill>
                  <a:schemeClr val="dk1"/>
                </a:solidFill>
                <a:latin typeface="Arial"/>
                <a:ea typeface="Arial"/>
                <a:cs typeface="Arial"/>
                <a:sym typeface="Arial"/>
              </a:rPr>
              <a:t>Ratkaisu tuottaa näkyvän parannuksen </a:t>
            </a:r>
            <a:r>
              <a:rPr lang="fi-FI" sz="1200">
                <a:solidFill>
                  <a:schemeClr val="dk1"/>
                </a:solidFill>
              </a:rPr>
              <a:t>nykytilaan.</a:t>
            </a:r>
            <a:endParaRPr lang="en-US" sz="1200">
              <a:solidFill>
                <a:schemeClr val="dk1"/>
              </a:solidFill>
            </a:endParaRPr>
          </a:p>
          <a:p>
            <a:pPr marL="177800" marR="0" lvl="0" indent="-177800" algn="l" rtl="0">
              <a:lnSpc>
                <a:spcPct val="130000"/>
              </a:lnSpc>
              <a:spcBef>
                <a:spcPts val="0"/>
              </a:spcBef>
              <a:spcAft>
                <a:spcPts val="1000"/>
              </a:spcAft>
              <a:buClr>
                <a:schemeClr val="dk1"/>
              </a:buClr>
              <a:buSzPts val="1100"/>
              <a:buFont typeface="Arial"/>
              <a:buChar char="•"/>
            </a:pPr>
            <a:r>
              <a:rPr lang="fi-FI" sz="1200">
                <a:solidFill>
                  <a:schemeClr val="dk1"/>
                </a:solidFill>
                <a:latin typeface="Arial"/>
                <a:ea typeface="Arial"/>
                <a:cs typeface="Arial"/>
                <a:sym typeface="Arial"/>
              </a:rPr>
              <a:t>Palvelun tai prosessin pullonkaula tunnistetaan ja </a:t>
            </a:r>
            <a:br>
              <a:rPr lang="fi-FI" sz="1200">
                <a:latin typeface="Arial"/>
                <a:ea typeface="Arial"/>
                <a:cs typeface="Arial"/>
              </a:rPr>
            </a:br>
            <a:r>
              <a:rPr lang="fi-FI" sz="1200">
                <a:solidFill>
                  <a:schemeClr val="dk1"/>
                </a:solidFill>
                <a:latin typeface="Arial"/>
                <a:ea typeface="Arial"/>
                <a:cs typeface="Arial"/>
                <a:sym typeface="Arial"/>
              </a:rPr>
              <a:t>siihen esitetään toimiva ratkaisu</a:t>
            </a:r>
            <a:r>
              <a:rPr lang="fi-FI" sz="1200">
                <a:solidFill>
                  <a:schemeClr val="dk1"/>
                </a:solidFill>
              </a:rPr>
              <a:t>.</a:t>
            </a:r>
          </a:p>
          <a:p>
            <a:pPr marL="177800">
              <a:lnSpc>
                <a:spcPct val="130000"/>
              </a:lnSpc>
              <a:buSzPts val="1100"/>
              <a:tabLst>
                <a:tab pos="177800" algn="l"/>
              </a:tabLst>
            </a:pPr>
            <a:r>
              <a:rPr lang="fi-FI" sz="1200" b="1">
                <a:solidFill>
                  <a:schemeClr val="dk1"/>
                </a:solidFill>
              </a:rPr>
              <a:t>Kokeilun eteneminen</a:t>
            </a:r>
          </a:p>
          <a:p>
            <a:pPr marL="177800" indent="-177800">
              <a:lnSpc>
                <a:spcPct val="130000"/>
              </a:lnSpc>
              <a:buSzPts val="1100"/>
              <a:buFont typeface="Arial,Sans-Serif"/>
              <a:buChar char="•"/>
            </a:pPr>
            <a:r>
              <a:rPr lang="fi-FI" sz="1200">
                <a:solidFill>
                  <a:schemeClr val="dk1"/>
                </a:solidFill>
              </a:rPr>
              <a:t>Toimiva ratkaisu saadaan valmiiksi sovitussa aikataulussa.</a:t>
            </a:r>
            <a:endParaRPr lang="en-US" sz="1200">
              <a:solidFill>
                <a:schemeClr val="dk1"/>
              </a:solidFill>
            </a:endParaRPr>
          </a:p>
          <a:p>
            <a:pPr marL="177800" indent="-177800">
              <a:lnSpc>
                <a:spcPct val="130000"/>
              </a:lnSpc>
              <a:buSzPts val="1100"/>
              <a:buFont typeface="Arial,Sans-Serif"/>
              <a:buChar char="•"/>
            </a:pPr>
            <a:r>
              <a:rPr lang="fi-FI" sz="1200">
                <a:solidFill>
                  <a:schemeClr val="dk1"/>
                </a:solidFill>
              </a:rPr>
              <a:t>Tarvittavat datalähteet tunnistetaan ja niiden käyttömahdollisuudet saadaan selville.</a:t>
            </a:r>
            <a:endParaRPr lang="en-US" sz="1200">
              <a:solidFill>
                <a:schemeClr val="dk1"/>
              </a:solidFill>
            </a:endParaRPr>
          </a:p>
          <a:p>
            <a:pPr marL="177800" indent="-177800">
              <a:lnSpc>
                <a:spcPct val="130000"/>
              </a:lnSpc>
              <a:spcAft>
                <a:spcPts val="1000"/>
              </a:spcAft>
              <a:buSzPts val="1100"/>
              <a:buFont typeface="Arial,Sans-Serif"/>
              <a:buChar char="•"/>
            </a:pPr>
            <a:r>
              <a:rPr lang="fi-FI" sz="1200">
                <a:solidFill>
                  <a:schemeClr val="dk1"/>
                </a:solidFill>
              </a:rPr>
              <a:t>Datan yhdistämisen mahdollisuudet ja rajoitteet tunnistetaan.</a:t>
            </a:r>
          </a:p>
          <a:p>
            <a:pPr marL="177800">
              <a:lnSpc>
                <a:spcPct val="130000"/>
              </a:lnSpc>
            </a:pPr>
            <a:r>
              <a:rPr lang="fi-FI" sz="1200" b="1">
                <a:solidFill>
                  <a:schemeClr val="dk1"/>
                </a:solidFill>
              </a:rPr>
              <a:t>Yhteistyön sujuvuus</a:t>
            </a:r>
            <a:endParaRPr lang="en-US" sz="1200">
              <a:solidFill>
                <a:schemeClr val="dk1"/>
              </a:solidFill>
            </a:endParaRPr>
          </a:p>
          <a:p>
            <a:pPr marL="177800" indent="-177800">
              <a:lnSpc>
                <a:spcPct val="130000"/>
              </a:lnSpc>
              <a:buClr>
                <a:schemeClr val="dk1"/>
              </a:buClr>
              <a:buFont typeface="Arial,Sans-Serif"/>
              <a:buChar char="•"/>
            </a:pPr>
            <a:r>
              <a:rPr lang="fi-FI" sz="1200">
                <a:solidFill>
                  <a:schemeClr val="dk1"/>
                </a:solidFill>
              </a:rPr>
              <a:t>Osallistujien välillä vallitsee luottamuksen ilmapiiri.</a:t>
            </a:r>
            <a:endParaRPr lang="en-US" sz="1200">
              <a:solidFill>
                <a:schemeClr val="dk1"/>
              </a:solidFill>
            </a:endParaRPr>
          </a:p>
          <a:p>
            <a:pPr marL="177800" indent="-177800">
              <a:lnSpc>
                <a:spcPct val="130000"/>
              </a:lnSpc>
              <a:buClr>
                <a:schemeClr val="dk1"/>
              </a:buClr>
              <a:buFont typeface="Arial,Sans-Serif"/>
              <a:buChar char="•"/>
            </a:pPr>
            <a:r>
              <a:rPr lang="fi-FI" sz="1200">
                <a:solidFill>
                  <a:schemeClr val="dk1"/>
                </a:solidFill>
              </a:rPr>
              <a:t>Kokeiluun osallistuvat ymmärtävät paitsi toistensa roolit.</a:t>
            </a:r>
            <a:endParaRPr lang="en-US" sz="1200">
              <a:solidFill>
                <a:schemeClr val="dk1"/>
              </a:solidFill>
            </a:endParaRPr>
          </a:p>
          <a:p>
            <a:pPr marL="177800" indent="-177800">
              <a:lnSpc>
                <a:spcPct val="130000"/>
              </a:lnSpc>
              <a:buClr>
                <a:schemeClr val="dk1"/>
              </a:buClr>
              <a:buFont typeface="Arial,Sans-Serif"/>
              <a:buChar char="•"/>
            </a:pPr>
            <a:r>
              <a:rPr lang="fi-FI" sz="1200">
                <a:solidFill>
                  <a:schemeClr val="dk1"/>
                </a:solidFill>
              </a:rPr>
              <a:t>Keskinäinen työskentely sujuu yhteisesti sovituilla </a:t>
            </a:r>
            <a:br>
              <a:rPr lang="fi-FI" sz="1200"/>
            </a:br>
            <a:r>
              <a:rPr lang="fi-FI" sz="1200">
                <a:solidFill>
                  <a:schemeClr val="dk1"/>
                </a:solidFill>
              </a:rPr>
              <a:t>tavoilla ja sovitussa aikataulussa.</a:t>
            </a:r>
          </a:p>
        </p:txBody>
      </p:sp>
      <p:sp>
        <p:nvSpPr>
          <p:cNvPr id="5" name="Google Shape;828;p49">
            <a:extLst>
              <a:ext uri="{FF2B5EF4-FFF2-40B4-BE49-F238E27FC236}">
                <a16:creationId xmlns:a16="http://schemas.microsoft.com/office/drawing/2014/main" id="{BF738A2D-4C83-1066-21A6-1B52155F110F}"/>
              </a:ext>
            </a:extLst>
          </p:cNvPr>
          <p:cNvSpPr txBox="1"/>
          <p:nvPr/>
        </p:nvSpPr>
        <p:spPr>
          <a:xfrm>
            <a:off x="717962" y="5010725"/>
            <a:ext cx="2517825"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200"/>
            </a:pPr>
            <a:r>
              <a:rPr lang="fi-FI" sz="1200" b="1">
                <a:solidFill>
                  <a:schemeClr val="bg1"/>
                </a:solidFill>
              </a:rPr>
              <a:t>Vinkki:</a:t>
            </a:r>
            <a:br>
              <a:rPr lang="fi-FI" sz="1200" i="1">
                <a:solidFill>
                  <a:schemeClr val="bg1"/>
                </a:solidFill>
                <a:hlinkClick r:id="rId4" invalidUrl="http://">
                  <a:extLst>
                    <a:ext uri="{A12FA001-AC4F-418D-AE19-62706E023703}">
                      <ahyp:hlinkClr xmlns:ahyp="http://schemas.microsoft.com/office/drawing/2018/hyperlinkcolor" val="tx"/>
                    </a:ext>
                  </a:extLst>
                </a:hlinkClick>
              </a:rPr>
            </a:br>
            <a:r>
              <a:rPr lang="fi-FI" sz="1200" i="1">
                <a:solidFill>
                  <a:schemeClr val="bg1"/>
                </a:solidFill>
                <a:hlinkClick r:id="rId5">
                  <a:extLst>
                    <a:ext uri="{A12FA001-AC4F-418D-AE19-62706E023703}">
                      <ahyp:hlinkClr xmlns:ahyp="http://schemas.microsoft.com/office/drawing/2018/hyperlinkcolor" val="tx"/>
                    </a:ext>
                  </a:extLst>
                </a:hlinkClick>
              </a:rPr>
              <a:t>Hyödynnä Kokeilijan ABC -oppaan visiolakanaa.</a:t>
            </a:r>
            <a:endParaRPr lang="fi-FI" sz="1200" i="1">
              <a:solidFill>
                <a:schemeClr val="bg1"/>
              </a:solidFill>
            </a:endParaRPr>
          </a:p>
        </p:txBody>
      </p:sp>
      <p:sp>
        <p:nvSpPr>
          <p:cNvPr id="956" name="Google Shape;956;p55"/>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27</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pic>
        <p:nvPicPr>
          <p:cNvPr id="966" name="Google Shape;966;p56">
            <a:extLst>
              <a:ext uri="{C183D7F6-B498-43B3-948B-1728B52AA6E4}">
                <adec:decorative xmlns:adec="http://schemas.microsoft.com/office/drawing/2017/decorative" val="1"/>
              </a:ext>
            </a:extLst>
          </p:cNvPr>
          <p:cNvPicPr preferRelativeResize="0"/>
          <p:nvPr/>
        </p:nvPicPr>
        <p:blipFill rotWithShape="1">
          <a:blip r:embed="rId3">
            <a:alphaModFix/>
          </a:blip>
          <a:srcRect l="46897" t="-1411" r="-5998" b="1257"/>
          <a:stretch>
            <a:fillRect/>
          </a:stretch>
        </p:blipFill>
        <p:spPr>
          <a:xfrm rot="5400000" flipH="1">
            <a:off x="5178449" y="1220157"/>
            <a:ext cx="8804642" cy="3034122"/>
          </a:xfrm>
          <a:prstGeom prst="rect">
            <a:avLst/>
          </a:prstGeom>
          <a:noFill/>
          <a:ln>
            <a:noFill/>
          </a:ln>
        </p:spPr>
      </p:pic>
      <p:sp>
        <p:nvSpPr>
          <p:cNvPr id="9" name="Vapaamuotoinen: Muoto 8">
            <a:extLst>
              <a:ext uri="{FF2B5EF4-FFF2-40B4-BE49-F238E27FC236}">
                <a16:creationId xmlns:a16="http://schemas.microsoft.com/office/drawing/2014/main" id="{E6B2432E-E998-C504-9A3B-3B461621E505}"/>
              </a:ext>
              <a:ext uri="{C183D7F6-B498-43B3-948B-1728B52AA6E4}">
                <adec:decorative xmlns:adec="http://schemas.microsoft.com/office/drawing/2017/decorative" val="1"/>
              </a:ext>
            </a:extLst>
          </p:cNvPr>
          <p:cNvSpPr/>
          <p:nvPr/>
        </p:nvSpPr>
        <p:spPr>
          <a:xfrm rot="10054755">
            <a:off x="7739914" y="-484981"/>
            <a:ext cx="4299738" cy="1928391"/>
          </a:xfrm>
          <a:custGeom>
            <a:avLst/>
            <a:gdLst>
              <a:gd name="connsiteX0" fmla="*/ 4299738 w 4299738"/>
              <a:gd name="connsiteY0" fmla="*/ 1928391 h 1928391"/>
              <a:gd name="connsiteX1" fmla="*/ 0 w 4299738"/>
              <a:gd name="connsiteY1" fmla="*/ 981400 h 1928391"/>
              <a:gd name="connsiteX2" fmla="*/ 169381 w 4299738"/>
              <a:gd name="connsiteY2" fmla="*/ 804438 h 1928391"/>
              <a:gd name="connsiteX3" fmla="*/ 1178578 w 4299738"/>
              <a:gd name="connsiteY3" fmla="*/ 128613 h 1928391"/>
              <a:gd name="connsiteX4" fmla="*/ 3220004 w 4299738"/>
              <a:gd name="connsiteY4" fmla="*/ 381971 h 1928391"/>
              <a:gd name="connsiteX5" fmla="*/ 4290410 w 4299738"/>
              <a:gd name="connsiteY5" fmla="*/ 1874923 h 19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738" h="1928391">
                <a:moveTo>
                  <a:pt x="4299738" y="1928391"/>
                </a:moveTo>
                <a:lnTo>
                  <a:pt x="0" y="981400"/>
                </a:lnTo>
                <a:lnTo>
                  <a:pt x="169381" y="804438"/>
                </a:lnTo>
                <a:cubicBezTo>
                  <a:pt x="496263" y="492636"/>
                  <a:pt x="857374" y="259440"/>
                  <a:pt x="1178578" y="128613"/>
                </a:cubicBezTo>
                <a:cubicBezTo>
                  <a:pt x="1820986" y="-133041"/>
                  <a:pt x="2692839" y="31122"/>
                  <a:pt x="3220004" y="381971"/>
                </a:cubicBezTo>
                <a:cubicBezTo>
                  <a:pt x="3681273" y="688963"/>
                  <a:pt x="4128471" y="1093512"/>
                  <a:pt x="4290410" y="1874923"/>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2" name="Google Shape;972;p56">
            <a:extLst>
              <a:ext uri="{C183D7F6-B498-43B3-948B-1728B52AA6E4}">
                <adec:decorative xmlns:adec="http://schemas.microsoft.com/office/drawing/2017/decorative" val="1"/>
              </a:ext>
            </a:extLst>
          </p:cNvPr>
          <p:cNvSpPr/>
          <p:nvPr/>
        </p:nvSpPr>
        <p:spPr>
          <a:xfrm rot="-926823">
            <a:off x="7072379" y="1123412"/>
            <a:ext cx="5016782" cy="4870280"/>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Google Shape;820;p49">
            <a:extLst>
              <a:ext uri="{FF2B5EF4-FFF2-40B4-BE49-F238E27FC236}">
                <a16:creationId xmlns:a16="http://schemas.microsoft.com/office/drawing/2014/main" id="{11761D9E-9CD7-6A5F-F095-47451B8C889E}"/>
              </a:ext>
              <a:ext uri="{C183D7F6-B498-43B3-948B-1728B52AA6E4}">
                <adec:decorative xmlns:adec="http://schemas.microsoft.com/office/drawing/2017/decorative" val="1"/>
              </a:ext>
            </a:extLst>
          </p:cNvPr>
          <p:cNvSpPr/>
          <p:nvPr/>
        </p:nvSpPr>
        <p:spPr>
          <a:xfrm>
            <a:off x="437274" y="4787274"/>
            <a:ext cx="2847943" cy="1157978"/>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5" name="Ryhmä 17" descr="Sivun poikkileikkaava teema on käyttötapaus">
            <a:extLst>
              <a:ext uri="{FF2B5EF4-FFF2-40B4-BE49-F238E27FC236}">
                <a16:creationId xmlns:a16="http://schemas.microsoft.com/office/drawing/2014/main" id="{51DDA426-FEF1-C79E-84E9-93C39BC15114}"/>
              </a:ext>
            </a:extLst>
          </p:cNvPr>
          <p:cNvGrpSpPr/>
          <p:nvPr/>
        </p:nvGrpSpPr>
        <p:grpSpPr>
          <a:xfrm>
            <a:off x="9902638" y="284170"/>
            <a:ext cx="2072195" cy="451173"/>
            <a:chOff x="10035404" y="281923"/>
            <a:chExt cx="2072195" cy="451173"/>
          </a:xfrm>
        </p:grpSpPr>
        <p:sp>
          <p:nvSpPr>
            <p:cNvPr id="16" name="Suorakulmio: Pyöristetyt kulmat 18">
              <a:extLst>
                <a:ext uri="{FF2B5EF4-FFF2-40B4-BE49-F238E27FC236}">
                  <a16:creationId xmlns:a16="http://schemas.microsoft.com/office/drawing/2014/main" id="{3421A9E3-105A-55F2-62ED-7229CF0D2A96}"/>
                </a:ext>
              </a:extLst>
            </p:cNvPr>
            <p:cNvSpPr/>
            <p:nvPr/>
          </p:nvSpPr>
          <p:spPr>
            <a:xfrm>
              <a:off x="10035404" y="281923"/>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7" name="Google Shape;734;p45">
              <a:extLst>
                <a:ext uri="{FF2B5EF4-FFF2-40B4-BE49-F238E27FC236}">
                  <a16:creationId xmlns:a16="http://schemas.microsoft.com/office/drawing/2014/main" id="{3947B0B0-C0C8-0112-40C4-67BCCFBDF6BE}"/>
                </a:ext>
              </a:extLst>
            </p:cNvPr>
            <p:cNvSpPr txBox="1"/>
            <p:nvPr/>
          </p:nvSpPr>
          <p:spPr>
            <a:xfrm>
              <a:off x="10618799" y="428167"/>
              <a:ext cx="1361629"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Käyttötapaus</a:t>
              </a:r>
              <a:endParaRPr sz="1600" dirty="0">
                <a:solidFill>
                  <a:schemeClr val="lt1"/>
                </a:solidFill>
              </a:endParaRPr>
            </a:p>
          </p:txBody>
        </p:sp>
        <p:sp>
          <p:nvSpPr>
            <p:cNvPr id="18" name="Vapaamuotoinen: Muoto 20">
              <a:extLst>
                <a:ext uri="{FF2B5EF4-FFF2-40B4-BE49-F238E27FC236}">
                  <a16:creationId xmlns:a16="http://schemas.microsoft.com/office/drawing/2014/main" id="{FAB35648-ADCD-F647-B885-78722828690B}"/>
                </a:ext>
              </a:extLst>
            </p:cNvPr>
            <p:cNvSpPr/>
            <p:nvPr/>
          </p:nvSpPr>
          <p:spPr>
            <a:xfrm>
              <a:off x="10227106" y="374801"/>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grpSp>
      <p:sp>
        <p:nvSpPr>
          <p:cNvPr id="968" name="Google Shape;968;p56"/>
          <p:cNvSpPr txBox="1">
            <a:spLocks noGrp="1"/>
          </p:cNvSpPr>
          <p:nvPr>
            <p:ph type="title" idx="4294967295"/>
          </p:nvPr>
        </p:nvSpPr>
        <p:spPr>
          <a:xfrm>
            <a:off x="457200" y="435150"/>
            <a:ext cx="810635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Ketterä ja asiakaslähtöinen toteutus</a:t>
            </a:r>
          </a:p>
        </p:txBody>
      </p:sp>
      <p:sp>
        <p:nvSpPr>
          <p:cNvPr id="967" name="Google Shape;967;p56"/>
          <p:cNvSpPr txBox="1">
            <a:spLocks noGrp="1"/>
          </p:cNvSpPr>
          <p:nvPr>
            <p:ph type="body" idx="4294967295"/>
          </p:nvPr>
        </p:nvSpPr>
        <p:spPr>
          <a:xfrm>
            <a:off x="446789" y="1824236"/>
            <a:ext cx="3050936" cy="2860119"/>
          </a:xfrm>
          <a:prstGeom prst="rect">
            <a:avLst/>
          </a:prstGeom>
          <a:noFill/>
          <a:ln>
            <a:noFill/>
          </a:ln>
        </p:spPr>
        <p:txBody>
          <a:bodyPr spcFirstLastPara="1" wrap="square" lIns="0" tIns="0" rIns="0" bIns="0" anchor="t" anchorCtr="0">
            <a:noAutofit/>
          </a:bodyPr>
          <a:lstStyle/>
          <a:p>
            <a:pPr marL="0" indent="0">
              <a:buSzPts val="1600"/>
              <a:buNone/>
            </a:pPr>
            <a:r>
              <a:rPr lang="fi-FI" sz="1600"/>
              <a:t>Jo tunnusteluvaiheessa todettiin, että ensimmäinen käyttötapaus kannattaa pitää mahdollisimman pienenä. Kokeiluvaiheessa tätä lähdetään lunastamaan. Vaikka aikaa olisi vähän ja ratkaisu alkaisi jo hahmottua kehittäjätiimille, asiakas- ja tarvelähtöisestä työotteesta ei kuitenkaan kannata laistaa.</a:t>
            </a:r>
          </a:p>
        </p:txBody>
      </p:sp>
      <p:sp>
        <p:nvSpPr>
          <p:cNvPr id="969" name="Google Shape;969;p56"/>
          <p:cNvSpPr txBox="1"/>
          <p:nvPr/>
        </p:nvSpPr>
        <p:spPr>
          <a:xfrm>
            <a:off x="4118975" y="1832991"/>
            <a:ext cx="2972100" cy="4256700"/>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fi-FI" sz="1200">
                <a:solidFill>
                  <a:schemeClr val="dk1"/>
                </a:solidFill>
              </a:rPr>
              <a:t>Kokeilun alussa kannattaa vielä kirkastaa yhteisesti, mitä ongelmaa halutaan ratkaista, ketkä ovat palvelun käyttäjiä ja missä tilanteessa ratkaisua käytettäisiin. Samalla rajataan myös se, mitä jätetään kokeilun ulkopuolelle. Tämän pohjalta tunnistetaan tarvittava data ja sen lähteet.</a:t>
            </a:r>
          </a:p>
          <a:p>
            <a:pPr marL="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a:lnSpc>
                <a:spcPct val="115000"/>
              </a:lnSpc>
              <a:buClr>
                <a:schemeClr val="dk1"/>
              </a:buClr>
              <a:buSzPts val="1100"/>
            </a:pPr>
            <a:r>
              <a:rPr lang="fi-FI" sz="1200">
                <a:solidFill>
                  <a:schemeClr val="dk1"/>
                </a:solidFill>
              </a:rPr>
              <a:t>Kokeilun tavoitteena on muodostaa ymmärrys siitä, millainen ratkaisu voisi tuottaa käyttäjille todellista arvoa. Tässä vaiheessa ei tehdä tuotantovalmista toteutusta. Kokeilu kannattaakin toteuttaa mahdollisimman kevyesti, esimerkiksi hyödyntämällä demodataa ja käsittelemällä sitä manuaalisesti.</a:t>
            </a:r>
          </a:p>
          <a:p>
            <a:pPr>
              <a:lnSpc>
                <a:spcPct val="114999"/>
              </a:lnSpc>
              <a:buSzPts val="1100"/>
            </a:pPr>
            <a:endParaRPr lang="fi-FI" sz="1200">
              <a:solidFill>
                <a:schemeClr val="dk1"/>
              </a:solidFill>
            </a:endParaRPr>
          </a:p>
          <a:p>
            <a:pPr>
              <a:lnSpc>
                <a:spcPct val="114999"/>
              </a:lnSpc>
              <a:buSzPts val="1100"/>
            </a:pPr>
            <a:r>
              <a:rPr lang="fi-FI" sz="1200">
                <a:solidFill>
                  <a:schemeClr val="dk1"/>
                </a:solidFill>
              </a:rPr>
              <a:t>Asiakaslähtöiseen kehittämiseen kuuluu, että kehiteltävää ratkaisua testataan käyttäjillä pitkin kehitystyötä. Lopullinen ratkaisu tarkentuu vasta palautteen myötä.</a:t>
            </a:r>
          </a:p>
        </p:txBody>
      </p:sp>
      <p:sp>
        <p:nvSpPr>
          <p:cNvPr id="973" name="Google Shape;973;p56"/>
          <p:cNvSpPr txBox="1"/>
          <p:nvPr/>
        </p:nvSpPr>
        <p:spPr>
          <a:xfrm>
            <a:off x="7873118" y="1815057"/>
            <a:ext cx="3419100" cy="3405600"/>
          </a:xfrm>
          <a:prstGeom prst="rect">
            <a:avLst/>
          </a:prstGeom>
          <a:noFill/>
          <a:ln>
            <a:noFill/>
          </a:ln>
        </p:spPr>
        <p:txBody>
          <a:bodyPr spcFirstLastPara="1" wrap="square" lIns="0" tIns="0" rIns="0" bIns="0" anchor="t" anchorCtr="0">
            <a:noAutofit/>
          </a:bodyPr>
          <a:lstStyle/>
          <a:p>
            <a:pPr marL="168275" lvl="0" indent="0" algn="l" rtl="0">
              <a:lnSpc>
                <a:spcPct val="115000"/>
              </a:lnSpc>
              <a:spcBef>
                <a:spcPts val="0"/>
              </a:spcBef>
              <a:spcAft>
                <a:spcPts val="1000"/>
              </a:spcAft>
              <a:buClr>
                <a:schemeClr val="dk1"/>
              </a:buClr>
              <a:buSzPts val="1100"/>
              <a:buFont typeface="Arial"/>
              <a:buNone/>
            </a:pPr>
            <a:r>
              <a:rPr lang="fi-FI" sz="1600" b="1">
                <a:solidFill>
                  <a:schemeClr val="dk1"/>
                </a:solidFill>
              </a:rPr>
              <a:t>Hyvin jäsennetty käyttötapaus kokeilussa:</a:t>
            </a:r>
            <a:endParaRPr lang="fi-FI" sz="1600">
              <a:solidFill>
                <a:schemeClr val="dk1"/>
              </a:solidFill>
              <a:latin typeface="Arial"/>
              <a:ea typeface="Arial"/>
              <a:cs typeface="Arial"/>
            </a:endParaRPr>
          </a:p>
          <a:p>
            <a:pPr marL="177800" indent="-177800">
              <a:lnSpc>
                <a:spcPct val="115000"/>
              </a:lnSpc>
              <a:spcAft>
                <a:spcPts val="1000"/>
              </a:spcAft>
              <a:buClr>
                <a:schemeClr val="dk1"/>
              </a:buClr>
              <a:buSzPts val="1100"/>
              <a:buFont typeface="Arial" panose="020B0604020202020204" pitchFamily="34" charset="0"/>
              <a:buChar char="•"/>
            </a:pPr>
            <a:r>
              <a:rPr lang="fi-FI" sz="1200">
                <a:solidFill>
                  <a:schemeClr val="dk1"/>
                </a:solidFill>
              </a:rPr>
              <a:t>kohdistuu todelliseen asiakastilanteeseen, jossa esiintyy kitkaa tai viivettä</a:t>
            </a:r>
          </a:p>
          <a:p>
            <a:pPr marL="177800" lvl="0" indent="-177800" algn="l" rtl="0">
              <a:lnSpc>
                <a:spcPct val="115000"/>
              </a:lnSpc>
              <a:spcBef>
                <a:spcPts val="0"/>
              </a:spcBef>
              <a:spcAft>
                <a:spcPts val="1000"/>
              </a:spcAft>
              <a:buClr>
                <a:schemeClr val="dk1"/>
              </a:buClr>
              <a:buSzPts val="1100"/>
              <a:buFont typeface="Arial" panose="020B0604020202020204" pitchFamily="34" charset="0"/>
              <a:buChar char="•"/>
            </a:pPr>
            <a:r>
              <a:rPr lang="fi-FI" sz="1200">
                <a:solidFill>
                  <a:schemeClr val="dk1"/>
                </a:solidFill>
              </a:rPr>
              <a:t>määrittelee, kuka on käyttäjä ja mitä ongelmaa pyritään ratkaisemaan</a:t>
            </a:r>
          </a:p>
          <a:p>
            <a:pPr marL="177800" indent="-177800">
              <a:lnSpc>
                <a:spcPct val="115000"/>
              </a:lnSpc>
              <a:spcAft>
                <a:spcPts val="1000"/>
              </a:spcAft>
              <a:buClr>
                <a:schemeClr val="dk1"/>
              </a:buClr>
              <a:buSzPts val="1100"/>
              <a:buFont typeface="Arial" panose="020B0604020202020204" pitchFamily="34" charset="0"/>
              <a:buChar char="•"/>
            </a:pPr>
            <a:r>
              <a:rPr lang="fi-FI" sz="1200">
                <a:solidFill>
                  <a:schemeClr val="dk1"/>
                </a:solidFill>
              </a:rPr>
              <a:t>tuo näkyviin, miten ratkaisu muuttaa palvelua tai arjen tilannetta</a:t>
            </a:r>
          </a:p>
          <a:p>
            <a:pPr marL="177800" indent="-177800">
              <a:lnSpc>
                <a:spcPct val="115000"/>
              </a:lnSpc>
              <a:spcAft>
                <a:spcPts val="1000"/>
              </a:spcAft>
              <a:buClr>
                <a:schemeClr val="dk1"/>
              </a:buClr>
              <a:buSzPts val="1100"/>
              <a:buFont typeface="Arial" panose="020B0604020202020204" pitchFamily="34" charset="0"/>
              <a:buChar char="•"/>
            </a:pPr>
            <a:r>
              <a:rPr lang="fi-FI" sz="1200">
                <a:solidFill>
                  <a:schemeClr val="dk1"/>
                </a:solidFill>
              </a:rPr>
              <a:t>mahdollistaa tiedon, teknologian ja prosessin yhteiskehittämisen</a:t>
            </a:r>
          </a:p>
          <a:p>
            <a:pPr marL="177800" lvl="0" indent="-177800" algn="l" rtl="0">
              <a:lnSpc>
                <a:spcPct val="115000"/>
              </a:lnSpc>
              <a:spcBef>
                <a:spcPts val="0"/>
              </a:spcBef>
              <a:spcAft>
                <a:spcPts val="1000"/>
              </a:spcAft>
              <a:buClr>
                <a:schemeClr val="dk1"/>
              </a:buClr>
              <a:buSzPts val="1100"/>
              <a:buFont typeface="Arial" panose="020B0604020202020204" pitchFamily="34" charset="0"/>
              <a:buChar char="•"/>
            </a:pPr>
            <a:r>
              <a:rPr lang="fi-FI" sz="1200">
                <a:solidFill>
                  <a:schemeClr val="dk1"/>
                </a:solidFill>
              </a:rPr>
              <a:t>tuottaa oppia, jota voidaan hyödyntää sekä asiakaskokemuksen että ratkaisun </a:t>
            </a:r>
            <a:br>
              <a:rPr lang="fi-FI" sz="1200"/>
            </a:br>
            <a:r>
              <a:rPr lang="fi-FI" sz="1200">
                <a:solidFill>
                  <a:schemeClr val="dk1"/>
                </a:solidFill>
              </a:rPr>
              <a:t>kehittämisessä.</a:t>
            </a:r>
          </a:p>
        </p:txBody>
      </p:sp>
      <p:sp>
        <p:nvSpPr>
          <p:cNvPr id="8" name="Google Shape;828;p49">
            <a:extLst>
              <a:ext uri="{FF2B5EF4-FFF2-40B4-BE49-F238E27FC236}">
                <a16:creationId xmlns:a16="http://schemas.microsoft.com/office/drawing/2014/main" id="{C6ACD840-8645-F939-9625-60912BD3EE24}"/>
              </a:ext>
            </a:extLst>
          </p:cNvPr>
          <p:cNvSpPr txBox="1"/>
          <p:nvPr/>
        </p:nvSpPr>
        <p:spPr>
          <a:xfrm>
            <a:off x="717962" y="4917419"/>
            <a:ext cx="251782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200"/>
            </a:pPr>
            <a:r>
              <a:rPr lang="fi-FI" sz="1200" b="1">
                <a:solidFill>
                  <a:schemeClr val="bg1"/>
                </a:solidFill>
              </a:rPr>
              <a:t>Vinkki:</a:t>
            </a:r>
            <a:br>
              <a:rPr lang="fi-FI" sz="1200" i="1">
                <a:solidFill>
                  <a:schemeClr val="bg1"/>
                </a:solidFill>
                <a:hlinkClick r:id="rId4" invalidUrl="http://">
                  <a:extLst>
                    <a:ext uri="{A12FA001-AC4F-418D-AE19-62706E023703}">
                      <ahyp:hlinkClr xmlns:ahyp="http://schemas.microsoft.com/office/drawing/2018/hyperlinkcolor" val="tx"/>
                    </a:ext>
                  </a:extLst>
                </a:hlinkClick>
              </a:rPr>
            </a:br>
            <a:r>
              <a:rPr lang="fi-FI" sz="1200" i="1">
                <a:solidFill>
                  <a:schemeClr val="bg1"/>
                </a:solidFill>
                <a:hlinkClick r:id="rId5">
                  <a:extLst>
                    <a:ext uri="{A12FA001-AC4F-418D-AE19-62706E023703}">
                      <ahyp:hlinkClr xmlns:ahyp="http://schemas.microsoft.com/office/drawing/2018/hyperlinkcolor" val="tx"/>
                    </a:ext>
                  </a:extLst>
                </a:hlinkClick>
              </a:rPr>
              <a:t>Hyödynnä Kokeilijan ABC -oppaan kokeilukorttia ja kokeilusuunnitelmaa.</a:t>
            </a:r>
            <a:endParaRPr lang="fi-FI" sz="1200" i="1">
              <a:solidFill>
                <a:schemeClr val="bg1"/>
              </a:solidFill>
            </a:endParaRPr>
          </a:p>
        </p:txBody>
      </p:sp>
      <p:sp>
        <p:nvSpPr>
          <p:cNvPr id="970" name="Google Shape;970;p56"/>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28</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pic>
        <p:nvPicPr>
          <p:cNvPr id="9" name="Google Shape;1014;p58">
            <a:extLst>
              <a:ext uri="{FF2B5EF4-FFF2-40B4-BE49-F238E27FC236}">
                <a16:creationId xmlns:a16="http://schemas.microsoft.com/office/drawing/2014/main" id="{33F656AE-2FEF-CB19-842A-68B8FF664F44}"/>
              </a:ext>
              <a:ext uri="{C183D7F6-B498-43B3-948B-1728B52AA6E4}">
                <adec:decorative xmlns:adec="http://schemas.microsoft.com/office/drawing/2017/decorative" val="1"/>
              </a:ext>
            </a:extLst>
          </p:cNvPr>
          <p:cNvPicPr preferRelativeResize="0"/>
          <p:nvPr/>
        </p:nvPicPr>
        <p:blipFill rotWithShape="1">
          <a:blip r:embed="rId3">
            <a:alphaModFix/>
          </a:blip>
          <a:srcRect l="19270" b="74637"/>
          <a:stretch>
            <a:fillRect/>
          </a:stretch>
        </p:blipFill>
        <p:spPr>
          <a:xfrm rot="243387">
            <a:off x="10801149" y="3167704"/>
            <a:ext cx="1323010" cy="3774335"/>
          </a:xfrm>
          <a:prstGeom prst="rect">
            <a:avLst/>
          </a:prstGeom>
          <a:noFill/>
          <a:ln>
            <a:noFill/>
          </a:ln>
        </p:spPr>
      </p:pic>
      <p:pic>
        <p:nvPicPr>
          <p:cNvPr id="3" name="Google Shape;966;p56">
            <a:extLst>
              <a:ext uri="{FF2B5EF4-FFF2-40B4-BE49-F238E27FC236}">
                <a16:creationId xmlns:a16="http://schemas.microsoft.com/office/drawing/2014/main" id="{F45F3183-85DF-D8E2-D6A7-9B90A7DA0311}"/>
              </a:ext>
              <a:ext uri="{C183D7F6-B498-43B3-948B-1728B52AA6E4}">
                <adec:decorative xmlns:adec="http://schemas.microsoft.com/office/drawing/2017/decorative" val="1"/>
              </a:ext>
            </a:extLst>
          </p:cNvPr>
          <p:cNvPicPr preferRelativeResize="0"/>
          <p:nvPr/>
        </p:nvPicPr>
        <p:blipFill rotWithShape="1">
          <a:blip r:embed="rId4">
            <a:alphaModFix/>
          </a:blip>
          <a:srcRect l="34846" t="-153" r="50886"/>
          <a:stretch>
            <a:fillRect/>
          </a:stretch>
        </p:blipFill>
        <p:spPr>
          <a:xfrm rot="5400000" flipH="1">
            <a:off x="8479805" y="-454222"/>
            <a:ext cx="2125684" cy="3034122"/>
          </a:xfrm>
          <a:prstGeom prst="rect">
            <a:avLst/>
          </a:prstGeom>
          <a:noFill/>
          <a:ln>
            <a:noFill/>
          </a:ln>
        </p:spPr>
      </p:pic>
      <p:sp>
        <p:nvSpPr>
          <p:cNvPr id="16" name="Vapaamuotoinen: Muoto 15">
            <a:extLst>
              <a:ext uri="{FF2B5EF4-FFF2-40B4-BE49-F238E27FC236}">
                <a16:creationId xmlns:a16="http://schemas.microsoft.com/office/drawing/2014/main" id="{50990126-0825-ED9A-5317-59AFDE37D71A}"/>
              </a:ext>
              <a:ext uri="{C183D7F6-B498-43B3-948B-1728B52AA6E4}">
                <adec:decorative xmlns:adec="http://schemas.microsoft.com/office/drawing/2017/decorative" val="1"/>
              </a:ext>
            </a:extLst>
          </p:cNvPr>
          <p:cNvSpPr/>
          <p:nvPr/>
        </p:nvSpPr>
        <p:spPr>
          <a:xfrm rot="4009985">
            <a:off x="7431266" y="710382"/>
            <a:ext cx="4789958" cy="5476123"/>
          </a:xfrm>
          <a:custGeom>
            <a:avLst/>
            <a:gdLst>
              <a:gd name="connsiteX0" fmla="*/ 341237 w 4789958"/>
              <a:gd name="connsiteY0" fmla="*/ 1903052 h 5476123"/>
              <a:gd name="connsiteX1" fmla="*/ 1959650 w 4789958"/>
              <a:gd name="connsiteY1" fmla="*/ 20667 h 5476123"/>
              <a:gd name="connsiteX2" fmla="*/ 2009845 w 4789958"/>
              <a:gd name="connsiteY2" fmla="*/ 0 h 5476123"/>
              <a:gd name="connsiteX3" fmla="*/ 4524384 w 4789958"/>
              <a:gd name="connsiteY3" fmla="*/ 1076015 h 5476123"/>
              <a:gd name="connsiteX4" fmla="*/ 4533835 w 4789958"/>
              <a:gd name="connsiteY4" fmla="*/ 1092425 h 5476123"/>
              <a:gd name="connsiteX5" fmla="*/ 4737411 w 4789958"/>
              <a:gd name="connsiteY5" fmla="*/ 1677482 h 5476123"/>
              <a:gd name="connsiteX6" fmla="*/ 4176952 w 4789958"/>
              <a:gd name="connsiteY6" fmla="*/ 4466039 h 5476123"/>
              <a:gd name="connsiteX7" fmla="*/ 2615713 w 4789958"/>
              <a:gd name="connsiteY7" fmla="*/ 5469323 h 5476123"/>
              <a:gd name="connsiteX8" fmla="*/ 198940 w 4789958"/>
              <a:gd name="connsiteY8" fmla="*/ 4157344 h 5476123"/>
              <a:gd name="connsiteX9" fmla="*/ 341237 w 4789958"/>
              <a:gd name="connsiteY9" fmla="*/ 1903052 h 547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9958" h="5476123">
                <a:moveTo>
                  <a:pt x="341237" y="1903052"/>
                </a:moveTo>
                <a:cubicBezTo>
                  <a:pt x="634688" y="1213605"/>
                  <a:pt x="1423951" y="301992"/>
                  <a:pt x="1959650" y="20667"/>
                </a:cubicBezTo>
                <a:lnTo>
                  <a:pt x="2009845" y="0"/>
                </a:lnTo>
                <a:lnTo>
                  <a:pt x="4524384" y="1076015"/>
                </a:lnTo>
                <a:lnTo>
                  <a:pt x="4533835" y="1092425"/>
                </a:lnTo>
                <a:cubicBezTo>
                  <a:pt x="4617810" y="1251881"/>
                  <a:pt x="4687636" y="1443175"/>
                  <a:pt x="4737411" y="1677482"/>
                </a:cubicBezTo>
                <a:cubicBezTo>
                  <a:pt x="4936510" y="2614711"/>
                  <a:pt x="4530568" y="3834068"/>
                  <a:pt x="4176952" y="4466039"/>
                </a:cubicBezTo>
                <a:cubicBezTo>
                  <a:pt x="3823335" y="5098010"/>
                  <a:pt x="3248930" y="5536574"/>
                  <a:pt x="2615713" y="5469323"/>
                </a:cubicBezTo>
                <a:cubicBezTo>
                  <a:pt x="1982496" y="5402072"/>
                  <a:pt x="578019" y="4751723"/>
                  <a:pt x="198940" y="4157344"/>
                </a:cubicBezTo>
                <a:cubicBezTo>
                  <a:pt x="-180140" y="3562964"/>
                  <a:pt x="47786" y="2592500"/>
                  <a:pt x="341237" y="1903052"/>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 name="Ryhmä 1">
            <a:extLst>
              <a:ext uri="{FF2B5EF4-FFF2-40B4-BE49-F238E27FC236}">
                <a16:creationId xmlns:a16="http://schemas.microsoft.com/office/drawing/2014/main" id="{FEE5C974-14D6-3087-371F-DE18F2D2D904}"/>
              </a:ext>
              <a:ext uri="{C183D7F6-B498-43B3-948B-1728B52AA6E4}">
                <adec:decorative xmlns:adec="http://schemas.microsoft.com/office/drawing/2017/decorative" val="1"/>
              </a:ext>
            </a:extLst>
          </p:cNvPr>
          <p:cNvGrpSpPr/>
          <p:nvPr/>
        </p:nvGrpSpPr>
        <p:grpSpPr>
          <a:xfrm>
            <a:off x="7729413" y="2554844"/>
            <a:ext cx="241841" cy="2057374"/>
            <a:chOff x="7729413" y="2554844"/>
            <a:chExt cx="241841" cy="2057374"/>
          </a:xfrm>
        </p:grpSpPr>
        <p:grpSp>
          <p:nvGrpSpPr>
            <p:cNvPr id="988" name="Google Shape;988;p57">
              <a:extLst>
                <a:ext uri="{C183D7F6-B498-43B3-948B-1728B52AA6E4}">
                  <adec:decorative xmlns:adec="http://schemas.microsoft.com/office/drawing/2017/decorative" val="1"/>
                </a:ext>
              </a:extLst>
            </p:cNvPr>
            <p:cNvGrpSpPr/>
            <p:nvPr/>
          </p:nvGrpSpPr>
          <p:grpSpPr>
            <a:xfrm>
              <a:off x="7729413" y="2554844"/>
              <a:ext cx="204989" cy="196516"/>
              <a:chOff x="-52209" y="1537169"/>
              <a:chExt cx="591428" cy="566982"/>
            </a:xfrm>
          </p:grpSpPr>
          <p:sp>
            <p:nvSpPr>
              <p:cNvPr id="989" name="Google Shape;989;p57"/>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0" name="Google Shape;990;p57"/>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1" name="Google Shape;991;p57"/>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992" name="Google Shape;992;p57">
              <a:extLst>
                <a:ext uri="{C183D7F6-B498-43B3-948B-1728B52AA6E4}">
                  <adec:decorative xmlns:adec="http://schemas.microsoft.com/office/drawing/2017/decorative" val="1"/>
                </a:ext>
              </a:extLst>
            </p:cNvPr>
            <p:cNvGrpSpPr/>
            <p:nvPr/>
          </p:nvGrpSpPr>
          <p:grpSpPr>
            <a:xfrm>
              <a:off x="7729413" y="3014212"/>
              <a:ext cx="204989" cy="196516"/>
              <a:chOff x="-52209" y="1537169"/>
              <a:chExt cx="591428" cy="566982"/>
            </a:xfrm>
          </p:grpSpPr>
          <p:sp>
            <p:nvSpPr>
              <p:cNvPr id="993" name="Google Shape;993;p57"/>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4" name="Google Shape;994;p57"/>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5" name="Google Shape;995;p57"/>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996" name="Google Shape;996;p57">
              <a:extLst>
                <a:ext uri="{C183D7F6-B498-43B3-948B-1728B52AA6E4}">
                  <adec:decorative xmlns:adec="http://schemas.microsoft.com/office/drawing/2017/decorative" val="1"/>
                </a:ext>
              </a:extLst>
            </p:cNvPr>
            <p:cNvGrpSpPr/>
            <p:nvPr/>
          </p:nvGrpSpPr>
          <p:grpSpPr>
            <a:xfrm>
              <a:off x="7755292" y="3698870"/>
              <a:ext cx="215962" cy="162544"/>
              <a:chOff x="-52209" y="1504880"/>
              <a:chExt cx="623088" cy="468968"/>
            </a:xfrm>
          </p:grpSpPr>
          <p:sp>
            <p:nvSpPr>
              <p:cNvPr id="997" name="Google Shape;997;p57"/>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8" name="Google Shape;998;p57"/>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9" name="Google Shape;999;p57"/>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000" name="Google Shape;1000;p57">
              <a:extLst>
                <a:ext uri="{C183D7F6-B498-43B3-948B-1728B52AA6E4}">
                  <adec:decorative xmlns:adec="http://schemas.microsoft.com/office/drawing/2017/decorative" val="1"/>
                </a:ext>
              </a:extLst>
            </p:cNvPr>
            <p:cNvGrpSpPr/>
            <p:nvPr/>
          </p:nvGrpSpPr>
          <p:grpSpPr>
            <a:xfrm>
              <a:off x="7755292" y="4449674"/>
              <a:ext cx="215962" cy="162544"/>
              <a:chOff x="-52209" y="1504880"/>
              <a:chExt cx="623088" cy="468968"/>
            </a:xfrm>
          </p:grpSpPr>
          <p:sp>
            <p:nvSpPr>
              <p:cNvPr id="1001" name="Google Shape;1001;p57"/>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2" name="Google Shape;1002;p57"/>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3" name="Google Shape;1003;p57"/>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0" name="Ryhmä 13" descr="Sivun poikkileikkaava teema on Yhteistyö">
            <a:extLst>
              <a:ext uri="{FF2B5EF4-FFF2-40B4-BE49-F238E27FC236}">
                <a16:creationId xmlns:a16="http://schemas.microsoft.com/office/drawing/2014/main" id="{D4387F9F-1694-0185-BDF6-9CB4B97C2174}"/>
              </a:ext>
            </a:extLst>
          </p:cNvPr>
          <p:cNvGrpSpPr/>
          <p:nvPr/>
        </p:nvGrpSpPr>
        <p:grpSpPr>
          <a:xfrm>
            <a:off x="9908235" y="287047"/>
            <a:ext cx="2072194" cy="451173"/>
            <a:chOff x="10035405" y="281923"/>
            <a:chExt cx="2072194" cy="451173"/>
          </a:xfrm>
        </p:grpSpPr>
        <p:sp>
          <p:nvSpPr>
            <p:cNvPr id="11" name="Suorakulmio: Pyöristetyt kulmat 14">
              <a:extLst>
                <a:ext uri="{FF2B5EF4-FFF2-40B4-BE49-F238E27FC236}">
                  <a16:creationId xmlns:a16="http://schemas.microsoft.com/office/drawing/2014/main" id="{D9E0AB1A-CF73-31CF-D59F-7F0B8EDC19D0}"/>
                </a:ext>
              </a:extLst>
            </p:cNvPr>
            <p:cNvSpPr/>
            <p:nvPr/>
          </p:nvSpPr>
          <p:spPr>
            <a:xfrm>
              <a:off x="10035405" y="281923"/>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2" name="Google Shape;734;p45">
              <a:extLst>
                <a:ext uri="{FF2B5EF4-FFF2-40B4-BE49-F238E27FC236}">
                  <a16:creationId xmlns:a16="http://schemas.microsoft.com/office/drawing/2014/main" id="{0CDF69CC-2F07-5EB9-D445-3B4932B6C6EA}"/>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Yhteistyö</a:t>
              </a:r>
              <a:endParaRPr sz="1600" dirty="0">
                <a:solidFill>
                  <a:schemeClr val="lt1"/>
                </a:solidFill>
              </a:endParaRPr>
            </a:p>
          </p:txBody>
        </p:sp>
        <p:pic>
          <p:nvPicPr>
            <p:cNvPr id="13" name="Kuva 16">
              <a:extLst>
                <a:ext uri="{FF2B5EF4-FFF2-40B4-BE49-F238E27FC236}">
                  <a16:creationId xmlns:a16="http://schemas.microsoft.com/office/drawing/2014/main" id="{CBF1BEB7-18A8-6D7B-879A-A6C21BB18D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9040" y="407471"/>
              <a:ext cx="242949" cy="200076"/>
            </a:xfrm>
            <a:prstGeom prst="rect">
              <a:avLst/>
            </a:prstGeom>
          </p:spPr>
        </p:pic>
      </p:grpSp>
      <p:sp>
        <p:nvSpPr>
          <p:cNvPr id="983" name="Google Shape;983;p57"/>
          <p:cNvSpPr txBox="1">
            <a:spLocks noGrp="1"/>
          </p:cNvSpPr>
          <p:nvPr>
            <p:ph type="title" idx="4294967295"/>
          </p:nvPr>
        </p:nvSpPr>
        <p:spPr>
          <a:xfrm>
            <a:off x="457199" y="435138"/>
            <a:ext cx="6574476"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Yhteisten työtapojen määrittely</a:t>
            </a:r>
          </a:p>
        </p:txBody>
      </p:sp>
      <p:sp>
        <p:nvSpPr>
          <p:cNvPr id="985" name="Google Shape;985;p57"/>
          <p:cNvSpPr txBox="1"/>
          <p:nvPr/>
        </p:nvSpPr>
        <p:spPr>
          <a:xfrm>
            <a:off x="456025" y="1824230"/>
            <a:ext cx="3201600" cy="4372800"/>
          </a:xfrm>
          <a:prstGeom prst="rect">
            <a:avLst/>
          </a:prstGeom>
          <a:noFill/>
          <a:ln>
            <a:noFill/>
          </a:ln>
        </p:spPr>
        <p:txBody>
          <a:bodyPr spcFirstLastPara="1" wrap="square" lIns="0" tIns="0" rIns="0" bIns="0" anchor="t" anchorCtr="0">
            <a:noAutofit/>
          </a:bodyPr>
          <a:lstStyle/>
          <a:p>
            <a:pPr>
              <a:buClr>
                <a:schemeClr val="dk1"/>
              </a:buClr>
              <a:buSzPts val="1600"/>
            </a:pPr>
            <a:r>
              <a:rPr lang="fi-FI" sz="1600">
                <a:solidFill>
                  <a:schemeClr val="dk1"/>
                </a:solidFill>
              </a:rPr>
              <a:t>Kokeilussa paitsi kehitetään ratkaisua, myös harjoitellaan organisaatiorajat ylittävää yhteistyötä. Usein mukana on osallistujia, joille ekosysteeminen yhteistyö on uusi kokemus. Siksi kokeilun alussa on tärkeää sopia konkreettisista toimintatavoista.</a:t>
            </a:r>
            <a:endParaRPr lang="en-US" sz="1600">
              <a:solidFill>
                <a:schemeClr val="dk1"/>
              </a:solidFill>
            </a:endParaRPr>
          </a:p>
        </p:txBody>
      </p:sp>
      <p:sp>
        <p:nvSpPr>
          <p:cNvPr id="986" name="Google Shape;986;p57"/>
          <p:cNvSpPr txBox="1"/>
          <p:nvPr/>
        </p:nvSpPr>
        <p:spPr>
          <a:xfrm>
            <a:off x="4118975" y="1841749"/>
            <a:ext cx="2912700" cy="4709700"/>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fi-FI" sz="1200">
                <a:solidFill>
                  <a:schemeClr val="dk1"/>
                </a:solidFill>
              </a:rPr>
              <a:t>Kokeilun onnistuminen edellyttää, että tiimissä on kaikkea tarvittavaa osaamista ja että työhön osallistuvilla ihmisillä on siihen riittävästi aikaa.</a:t>
            </a:r>
          </a:p>
          <a:p>
            <a:pPr>
              <a:lnSpc>
                <a:spcPct val="114999"/>
              </a:lnSpc>
              <a:buSzPts val="1100"/>
            </a:pPr>
            <a:endParaRPr lang="fi-FI" sz="1200">
              <a:solidFill>
                <a:schemeClr val="dk1"/>
              </a:solidFill>
            </a:endParaRPr>
          </a:p>
          <a:p>
            <a:pPr>
              <a:lnSpc>
                <a:spcPct val="115000"/>
              </a:lnSpc>
              <a:buClr>
                <a:schemeClr val="dk1"/>
              </a:buClr>
              <a:buSzPts val="1100"/>
            </a:pPr>
            <a:r>
              <a:rPr lang="fi-FI" sz="1200">
                <a:solidFill>
                  <a:schemeClr val="dk1"/>
                </a:solidFill>
              </a:rPr>
              <a:t>Kokeilu tarvitsee vetäjän, joka vastaa yhteistyömallin luomisesta, kokeilun etenemisestä ja eri organisaatioiden välisestä koordinoinnista. Hän myös varmistaa, että kokeilun aikana saadaan tehtyä tarvittavia päätöksiä nopeasti.</a:t>
            </a:r>
          </a:p>
          <a:p>
            <a:pPr marL="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a:lnSpc>
                <a:spcPct val="115000"/>
              </a:lnSpc>
              <a:buClr>
                <a:schemeClr val="dk1"/>
              </a:buClr>
              <a:buSzPts val="1100"/>
            </a:pPr>
            <a:r>
              <a:rPr lang="fi-FI" sz="1200">
                <a:solidFill>
                  <a:schemeClr val="dk1"/>
                </a:solidFill>
              </a:rPr>
              <a:t>Kokeilutiimi kannattaa koota niin, että mukana on ainakin palvelun arkea tunteva asiantuntija, data-asiantuntija ja käyttäjän näkökulman edustaja, esimerkiksi palvelumuotoilija. Tarvittaessa mukaan otetaan myös tekninen kehittäjä ja käyttöliittymäsuunnittelija. Jokaisen rooli, vastuut ja työpanos määritellään ennen kokeilua ja näille haetaan hyväksyntä tiimiläisen omasta organisaatiosta. </a:t>
            </a:r>
          </a:p>
        </p:txBody>
      </p:sp>
      <p:sp>
        <p:nvSpPr>
          <p:cNvPr id="1005" name="Google Shape;1005;p57"/>
          <p:cNvSpPr txBox="1"/>
          <p:nvPr/>
        </p:nvSpPr>
        <p:spPr>
          <a:xfrm>
            <a:off x="7945425" y="1824230"/>
            <a:ext cx="3264442" cy="4140300"/>
          </a:xfrm>
          <a:prstGeom prst="rect">
            <a:avLst/>
          </a:prstGeom>
          <a:noFill/>
          <a:ln>
            <a:noFill/>
          </a:ln>
        </p:spPr>
        <p:txBody>
          <a:bodyPr spcFirstLastPara="1" wrap="square" lIns="0" tIns="0" rIns="0" bIns="0" anchor="t" anchorCtr="0">
            <a:noAutofit/>
          </a:bodyPr>
          <a:lstStyle/>
          <a:p>
            <a:pPr marL="168275" marR="0" lvl="0" indent="0" algn="l" rtl="0">
              <a:lnSpc>
                <a:spcPct val="115000"/>
              </a:lnSpc>
              <a:spcBef>
                <a:spcPts val="0"/>
              </a:spcBef>
              <a:spcAft>
                <a:spcPts val="0"/>
              </a:spcAft>
              <a:buClr>
                <a:schemeClr val="dk1"/>
              </a:buClr>
              <a:buSzPts val="950"/>
              <a:buFont typeface="Arial"/>
              <a:buNone/>
            </a:pPr>
            <a:r>
              <a:rPr lang="fi-FI" sz="1600" b="1">
                <a:solidFill>
                  <a:schemeClr val="dk1"/>
                </a:solidFill>
                <a:latin typeface="Arial"/>
                <a:ea typeface="Arial"/>
                <a:cs typeface="Arial"/>
                <a:sym typeface="Arial"/>
              </a:rPr>
              <a:t>Toimi näin: </a:t>
            </a:r>
            <a:endParaRPr lang="fi-FI" sz="1600" b="1">
              <a:solidFill>
                <a:schemeClr val="dk1"/>
              </a:solidFill>
            </a:endParaRPr>
          </a:p>
          <a:p>
            <a:pPr marL="457200" marR="0" lvl="0" indent="-228600" algn="l" rtl="0">
              <a:lnSpc>
                <a:spcPct val="115000"/>
              </a:lnSpc>
              <a:spcBef>
                <a:spcPts val="0"/>
              </a:spcBef>
              <a:spcAft>
                <a:spcPts val="0"/>
              </a:spcAft>
              <a:buClr>
                <a:schemeClr val="dk1"/>
              </a:buClr>
              <a:buSzPts val="950"/>
              <a:buFont typeface="Arial"/>
              <a:buNone/>
            </a:pPr>
            <a:endParaRPr lang="fi-FI" sz="1200">
              <a:solidFill>
                <a:schemeClr val="dk1"/>
              </a:solidFill>
              <a:latin typeface="Arial"/>
              <a:ea typeface="Arial"/>
              <a:cs typeface="Arial"/>
            </a:endParaRP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Huolehdi, että kokeiluun osallistuvilla on riittävästi aikaa yhteistyöhön (esim. noin 25–50 % ajasta)</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Varmista, että kokeiluun osallistuvien välillä on säännöllinen yhteys – viikoittaiset palaverit tai työskentelyhetket pitävät työn liikkeessä.</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Tee työskentely näkyväksi jaetussa dokumentissa, seurantalistassa tai digitaalisella alustalla (esim. </a:t>
            </a:r>
            <a:r>
              <a:rPr lang="fi-FI" sz="1200" err="1">
                <a:solidFill>
                  <a:schemeClr val="dk1"/>
                </a:solidFill>
              </a:rPr>
              <a:t>Mural</a:t>
            </a:r>
            <a:r>
              <a:rPr lang="fi-FI" sz="1200">
                <a:solidFill>
                  <a:schemeClr val="dk1"/>
                </a:solidFill>
              </a:rPr>
              <a:t>).</a:t>
            </a:r>
          </a:p>
          <a:p>
            <a:pPr marL="168275">
              <a:lnSpc>
                <a:spcPct val="115000"/>
              </a:lnSpc>
              <a:spcBef>
                <a:spcPts val="800"/>
              </a:spcBef>
              <a:buClr>
                <a:schemeClr val="dk1"/>
              </a:buClr>
              <a:buSzPts val="1100"/>
            </a:pPr>
            <a:r>
              <a:rPr lang="fi-FI" sz="1200">
                <a:solidFill>
                  <a:schemeClr val="dk1"/>
                </a:solidFill>
              </a:rPr>
              <a:t>Varmista, että jokaisella on säännöllisesti tilaa tuoda esiin huomionsa, kysymyksensä ja ideansa.</a:t>
            </a:r>
          </a:p>
        </p:txBody>
      </p:sp>
      <p:sp>
        <p:nvSpPr>
          <p:cNvPr id="984" name="Google Shape;984;p57"/>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29</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825A62F6-2705-3C9F-B083-7EAB5E02A22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B25938-F03C-CA73-1394-544853254670}"/>
              </a:ext>
              <a:ext uri="{C183D7F6-B498-43B3-948B-1728B52AA6E4}">
                <adec:decorative xmlns:adec="http://schemas.microsoft.com/office/drawing/2017/decorative" val="1"/>
              </a:ext>
            </a:extLst>
          </p:cNvPr>
          <p:cNvSpPr/>
          <p:nvPr/>
        </p:nvSpPr>
        <p:spPr>
          <a:xfrm>
            <a:off x="6110630" y="0"/>
            <a:ext cx="6076521" cy="6858000"/>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Ryhmä 5">
            <a:extLst>
              <a:ext uri="{FF2B5EF4-FFF2-40B4-BE49-F238E27FC236}">
                <a16:creationId xmlns:a16="http://schemas.microsoft.com/office/drawing/2014/main" id="{E40E4508-F8F0-3798-6377-C2D065D2FD5B}"/>
              </a:ext>
              <a:ext uri="{C183D7F6-B498-43B3-948B-1728B52AA6E4}">
                <adec:decorative xmlns:adec="http://schemas.microsoft.com/office/drawing/2017/decorative" val="1"/>
              </a:ext>
            </a:extLst>
          </p:cNvPr>
          <p:cNvGrpSpPr/>
          <p:nvPr/>
        </p:nvGrpSpPr>
        <p:grpSpPr>
          <a:xfrm>
            <a:off x="221064" y="1189746"/>
            <a:ext cx="1726437" cy="5382186"/>
            <a:chOff x="221064" y="1189746"/>
            <a:chExt cx="1726437" cy="5382186"/>
          </a:xfrm>
        </p:grpSpPr>
        <p:sp>
          <p:nvSpPr>
            <p:cNvPr id="63" name="Rectangle 62">
              <a:extLst>
                <a:ext uri="{FF2B5EF4-FFF2-40B4-BE49-F238E27FC236}">
                  <a16:creationId xmlns:a16="http://schemas.microsoft.com/office/drawing/2014/main" id="{3816E931-68B5-4715-1B0B-D7BFD7B8EFFC}"/>
                </a:ext>
                <a:ext uri="{C183D7F6-B498-43B3-948B-1728B52AA6E4}">
                  <adec:decorative xmlns:adec="http://schemas.microsoft.com/office/drawing/2017/decorative" val="1"/>
                </a:ext>
              </a:extLst>
            </p:cNvPr>
            <p:cNvSpPr/>
            <p:nvPr/>
          </p:nvSpPr>
          <p:spPr>
            <a:xfrm>
              <a:off x="221064" y="6179736"/>
              <a:ext cx="924448" cy="3921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holding a computer&#10;&#10;AI-generated content may be incorrect.">
              <a:extLst>
                <a:ext uri="{FF2B5EF4-FFF2-40B4-BE49-F238E27FC236}">
                  <a16:creationId xmlns:a16="http://schemas.microsoft.com/office/drawing/2014/main" id="{F3ECC796-29CA-D03D-F689-20D776AD75E7}"/>
                </a:ext>
              </a:extLst>
            </p:cNvPr>
            <p:cNvPicPr>
              <a:picLocks noChangeAspect="1"/>
            </p:cNvPicPr>
            <p:nvPr/>
          </p:nvPicPr>
          <p:blipFill>
            <a:blip r:embed="rId3"/>
            <a:stretch>
              <a:fillRect/>
            </a:stretch>
          </p:blipFill>
          <p:spPr>
            <a:xfrm>
              <a:off x="456461" y="2086047"/>
              <a:ext cx="1482133" cy="833093"/>
            </a:xfrm>
            <a:prstGeom prst="rect">
              <a:avLst/>
            </a:prstGeom>
          </p:spPr>
        </p:pic>
        <p:pic>
          <p:nvPicPr>
            <p:cNvPr id="5" name="Picture 4" descr="A person sitting on a chair with a yellow background&#10;&#10;AI-generated content may be incorrect.">
              <a:extLst>
                <a:ext uri="{FF2B5EF4-FFF2-40B4-BE49-F238E27FC236}">
                  <a16:creationId xmlns:a16="http://schemas.microsoft.com/office/drawing/2014/main" id="{D8455233-2C9C-B330-47ED-4BFC1CB0C977}"/>
                </a:ext>
              </a:extLst>
            </p:cNvPr>
            <p:cNvPicPr>
              <a:picLocks noChangeAspect="1"/>
            </p:cNvPicPr>
            <p:nvPr/>
          </p:nvPicPr>
          <p:blipFill>
            <a:blip r:embed="rId4"/>
            <a:stretch>
              <a:fillRect/>
            </a:stretch>
          </p:blipFill>
          <p:spPr>
            <a:xfrm>
              <a:off x="456461" y="2987981"/>
              <a:ext cx="1482132" cy="835876"/>
            </a:xfrm>
            <a:prstGeom prst="rect">
              <a:avLst/>
            </a:prstGeom>
          </p:spPr>
        </p:pic>
        <p:pic>
          <p:nvPicPr>
            <p:cNvPr id="7" name="Picture 6" descr="A pink and blue building with black text&#10;&#10;AI-generated content may be incorrect.">
              <a:extLst>
                <a:ext uri="{FF2B5EF4-FFF2-40B4-BE49-F238E27FC236}">
                  <a16:creationId xmlns:a16="http://schemas.microsoft.com/office/drawing/2014/main" id="{E6AE1F7A-C965-408A-85B9-2789748D6404}"/>
                </a:ext>
              </a:extLst>
            </p:cNvPr>
            <p:cNvPicPr>
              <a:picLocks noChangeAspect="1"/>
            </p:cNvPicPr>
            <p:nvPr/>
          </p:nvPicPr>
          <p:blipFill>
            <a:blip r:embed="rId5"/>
            <a:stretch>
              <a:fillRect/>
            </a:stretch>
          </p:blipFill>
          <p:spPr>
            <a:xfrm>
              <a:off x="456461" y="3887361"/>
              <a:ext cx="1482132" cy="835032"/>
            </a:xfrm>
            <a:prstGeom prst="rect">
              <a:avLst/>
            </a:prstGeom>
          </p:spPr>
        </p:pic>
        <p:pic>
          <p:nvPicPr>
            <p:cNvPr id="9" name="Picture 8" descr="A cartoon of a bird carrying a cart of flowers&#10;&#10;AI-generated content may be incorrect.">
              <a:extLst>
                <a:ext uri="{FF2B5EF4-FFF2-40B4-BE49-F238E27FC236}">
                  <a16:creationId xmlns:a16="http://schemas.microsoft.com/office/drawing/2014/main" id="{20B420CD-853B-C9C2-FC48-97AD1CCEED2E}"/>
                </a:ext>
              </a:extLst>
            </p:cNvPr>
            <p:cNvPicPr>
              <a:picLocks noChangeAspect="1"/>
            </p:cNvPicPr>
            <p:nvPr/>
          </p:nvPicPr>
          <p:blipFill>
            <a:blip r:embed="rId6"/>
            <a:stretch>
              <a:fillRect/>
            </a:stretch>
          </p:blipFill>
          <p:spPr>
            <a:xfrm>
              <a:off x="465369" y="4785897"/>
              <a:ext cx="1482132" cy="836125"/>
            </a:xfrm>
            <a:prstGeom prst="rect">
              <a:avLst/>
            </a:prstGeom>
          </p:spPr>
        </p:pic>
        <p:pic>
          <p:nvPicPr>
            <p:cNvPr id="11" name="Picture 10" descr="A black background with white lines&#10;&#10;AI-generated content may be incorrect.">
              <a:extLst>
                <a:ext uri="{FF2B5EF4-FFF2-40B4-BE49-F238E27FC236}">
                  <a16:creationId xmlns:a16="http://schemas.microsoft.com/office/drawing/2014/main" id="{30697434-874F-4DAA-9E5B-7A7B5AC78704}"/>
                </a:ext>
              </a:extLst>
            </p:cNvPr>
            <p:cNvPicPr>
              <a:picLocks noChangeAspect="1"/>
            </p:cNvPicPr>
            <p:nvPr/>
          </p:nvPicPr>
          <p:blipFill>
            <a:blip r:embed="rId7"/>
            <a:stretch>
              <a:fillRect/>
            </a:stretch>
          </p:blipFill>
          <p:spPr>
            <a:xfrm>
              <a:off x="456461" y="1189746"/>
              <a:ext cx="1482133" cy="827460"/>
            </a:xfrm>
            <a:prstGeom prst="rect">
              <a:avLst/>
            </a:prstGeom>
          </p:spPr>
        </p:pic>
        <p:pic>
          <p:nvPicPr>
            <p:cNvPr id="13" name="Picture 12" descr="A black background with lines&#10;&#10;AI-generated content may be incorrect.">
              <a:extLst>
                <a:ext uri="{FF2B5EF4-FFF2-40B4-BE49-F238E27FC236}">
                  <a16:creationId xmlns:a16="http://schemas.microsoft.com/office/drawing/2014/main" id="{37A4B1B3-9366-0C3C-F775-066A06A9942A}"/>
                </a:ext>
              </a:extLst>
            </p:cNvPr>
            <p:cNvPicPr>
              <a:picLocks noChangeAspect="1"/>
            </p:cNvPicPr>
            <p:nvPr/>
          </p:nvPicPr>
          <p:blipFill>
            <a:blip r:embed="rId8"/>
            <a:stretch>
              <a:fillRect/>
            </a:stretch>
          </p:blipFill>
          <p:spPr>
            <a:xfrm>
              <a:off x="456461" y="5695518"/>
              <a:ext cx="1482132" cy="821278"/>
            </a:xfrm>
            <a:prstGeom prst="rect">
              <a:avLst/>
            </a:prstGeom>
          </p:spPr>
        </p:pic>
      </p:grpSp>
      <p:sp>
        <p:nvSpPr>
          <p:cNvPr id="243" name="Google Shape;243;p28">
            <a:extLst>
              <a:ext uri="{FF2B5EF4-FFF2-40B4-BE49-F238E27FC236}">
                <a16:creationId xmlns:a16="http://schemas.microsoft.com/office/drawing/2014/main" id="{1D2F908D-DDF7-EF17-86C4-8051A635684D}"/>
              </a:ext>
            </a:extLst>
          </p:cNvPr>
          <p:cNvSpPr txBox="1">
            <a:spLocks noGrp="1"/>
          </p:cNvSpPr>
          <p:nvPr>
            <p:ph type="title" idx="4294967295"/>
          </p:nvPr>
        </p:nvSpPr>
        <p:spPr>
          <a:xfrm>
            <a:off x="457200" y="418438"/>
            <a:ext cx="5404368" cy="78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3500" b="0" dirty="0"/>
              <a:t>Neljä vaihetta</a:t>
            </a:r>
          </a:p>
        </p:txBody>
      </p:sp>
      <p:sp>
        <p:nvSpPr>
          <p:cNvPr id="244" name="Google Shape;244;p28">
            <a:extLst>
              <a:ext uri="{FF2B5EF4-FFF2-40B4-BE49-F238E27FC236}">
                <a16:creationId xmlns:a16="http://schemas.microsoft.com/office/drawing/2014/main" id="{954B2ECE-140C-37B9-FC56-CFE5BF529458}"/>
              </a:ext>
              <a:ext uri="{C183D7F6-B498-43B3-948B-1728B52AA6E4}">
                <adec:decorative xmlns:adec="http://schemas.microsoft.com/office/drawing/2017/decorative" val="0"/>
              </a:ext>
            </a:extLst>
          </p:cNvPr>
          <p:cNvSpPr txBox="1">
            <a:spLocks noGrp="1"/>
          </p:cNvSpPr>
          <p:nvPr>
            <p:ph type="body" idx="4294967295"/>
          </p:nvPr>
        </p:nvSpPr>
        <p:spPr>
          <a:xfrm>
            <a:off x="2083921" y="1203529"/>
            <a:ext cx="3632369" cy="78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fi-FI" sz="1500" b="1">
                <a:latin typeface="Arial"/>
                <a:ea typeface="Arial"/>
                <a:cs typeface="Arial"/>
                <a:sym typeface="Arial"/>
              </a:rPr>
              <a:t>Mitä ovat dataekosysteemit?</a:t>
            </a:r>
            <a:br>
              <a:rPr lang="fi-FI" sz="1500">
                <a:latin typeface="Arial"/>
                <a:ea typeface="Arial"/>
                <a:cs typeface="Arial"/>
                <a:sym typeface="Arial"/>
              </a:rPr>
            </a:br>
            <a:r>
              <a:rPr lang="fi-FI" sz="1300" i="1">
                <a:latin typeface="Arial"/>
                <a:ea typeface="Arial"/>
                <a:cs typeface="Arial"/>
                <a:sym typeface="Arial"/>
              </a:rPr>
              <a:t>Lue tämä saadaksesi kokonaiskäsitys dataekosysteemeistä</a:t>
            </a:r>
          </a:p>
        </p:txBody>
      </p:sp>
      <p:sp>
        <p:nvSpPr>
          <p:cNvPr id="57" name="Google Shape;244;p28">
            <a:extLst>
              <a:ext uri="{FF2B5EF4-FFF2-40B4-BE49-F238E27FC236}">
                <a16:creationId xmlns:a16="http://schemas.microsoft.com/office/drawing/2014/main" id="{2B029D8B-AC1B-BB37-D698-42B11173C0A0}"/>
              </a:ext>
            </a:extLst>
          </p:cNvPr>
          <p:cNvSpPr txBox="1">
            <a:spLocks/>
          </p:cNvSpPr>
          <p:nvPr/>
        </p:nvSpPr>
        <p:spPr>
          <a:xfrm>
            <a:off x="2083921" y="2167784"/>
            <a:ext cx="3632369" cy="6983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SzPts val="2000"/>
              <a:buFont typeface="Arial"/>
              <a:buNone/>
            </a:pPr>
            <a:r>
              <a:rPr lang="fi-FI" sz="1500" b="1"/>
              <a:t>Tunnustelu </a:t>
            </a:r>
          </a:p>
          <a:p>
            <a:pPr marL="0" indent="0">
              <a:buSzPts val="2000"/>
              <a:buFont typeface="Arial"/>
              <a:buNone/>
            </a:pPr>
            <a:r>
              <a:rPr lang="fi-FI" sz="1300" i="1"/>
              <a:t>Lue tämä, kun pohdit dataekosysteemityön käynnistämistä</a:t>
            </a:r>
          </a:p>
        </p:txBody>
      </p:sp>
      <p:sp>
        <p:nvSpPr>
          <p:cNvPr id="58" name="Google Shape;244;p28">
            <a:extLst>
              <a:ext uri="{FF2B5EF4-FFF2-40B4-BE49-F238E27FC236}">
                <a16:creationId xmlns:a16="http://schemas.microsoft.com/office/drawing/2014/main" id="{A7227A69-534F-CFAA-855A-E09EAC9C5C26}"/>
              </a:ext>
            </a:extLst>
          </p:cNvPr>
          <p:cNvSpPr txBox="1">
            <a:spLocks/>
          </p:cNvSpPr>
          <p:nvPr/>
        </p:nvSpPr>
        <p:spPr>
          <a:xfrm>
            <a:off x="2083921" y="3040729"/>
            <a:ext cx="3275220" cy="6619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SzPts val="2000"/>
              <a:buFont typeface="Arial"/>
              <a:buNone/>
            </a:pPr>
            <a:r>
              <a:rPr lang="fi-FI" sz="1500" b="1"/>
              <a:t>Kokeilu </a:t>
            </a:r>
          </a:p>
          <a:p>
            <a:pPr marL="0" indent="0">
              <a:buSzPts val="2000"/>
              <a:buFont typeface="Arial"/>
              <a:buNone/>
            </a:pPr>
            <a:r>
              <a:rPr lang="fi-FI" sz="1300" i="1"/>
              <a:t>Lue tämä, kun käynnistät ensimmäistä kokeilua</a:t>
            </a:r>
          </a:p>
        </p:txBody>
      </p:sp>
      <p:sp>
        <p:nvSpPr>
          <p:cNvPr id="59" name="Google Shape;244;p28">
            <a:extLst>
              <a:ext uri="{FF2B5EF4-FFF2-40B4-BE49-F238E27FC236}">
                <a16:creationId xmlns:a16="http://schemas.microsoft.com/office/drawing/2014/main" id="{70789382-4C87-70E1-4A6C-35C3ACCCC639}"/>
              </a:ext>
            </a:extLst>
          </p:cNvPr>
          <p:cNvSpPr txBox="1">
            <a:spLocks/>
          </p:cNvSpPr>
          <p:nvPr/>
        </p:nvSpPr>
        <p:spPr>
          <a:xfrm>
            <a:off x="2083921" y="3957955"/>
            <a:ext cx="3777647" cy="6573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SzPts val="2000"/>
              <a:buFont typeface="Arial"/>
              <a:buNone/>
            </a:pPr>
            <a:r>
              <a:rPr lang="fi-FI" sz="1500" b="1"/>
              <a:t>Kumppanuus syvenee</a:t>
            </a:r>
          </a:p>
          <a:p>
            <a:pPr marL="0" indent="0">
              <a:buSzPts val="2000"/>
              <a:buFont typeface="Arial"/>
              <a:buNone/>
            </a:pPr>
            <a:r>
              <a:rPr lang="fi-FI" sz="1300" i="1"/>
              <a:t>Lue tämä, kun pohdit yhteistyön tiivistämistä kokeilun jälkeen</a:t>
            </a:r>
          </a:p>
        </p:txBody>
      </p:sp>
      <p:sp>
        <p:nvSpPr>
          <p:cNvPr id="60" name="Google Shape;244;p28">
            <a:extLst>
              <a:ext uri="{FF2B5EF4-FFF2-40B4-BE49-F238E27FC236}">
                <a16:creationId xmlns:a16="http://schemas.microsoft.com/office/drawing/2014/main" id="{696DC394-9384-6C65-ACAF-BA8229235077}"/>
              </a:ext>
            </a:extLst>
          </p:cNvPr>
          <p:cNvSpPr txBox="1">
            <a:spLocks/>
          </p:cNvSpPr>
          <p:nvPr/>
        </p:nvSpPr>
        <p:spPr>
          <a:xfrm>
            <a:off x="2083921" y="4860089"/>
            <a:ext cx="3632369" cy="7965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SzPts val="2000"/>
              <a:buFont typeface="Arial"/>
              <a:buNone/>
            </a:pPr>
            <a:r>
              <a:rPr lang="fi-FI" sz="1500" b="1"/>
              <a:t>Yhteistyö laajenee </a:t>
            </a:r>
          </a:p>
          <a:p>
            <a:pPr marL="0" indent="0">
              <a:buSzPts val="2000"/>
              <a:buFont typeface="Arial"/>
              <a:buNone/>
            </a:pPr>
            <a:r>
              <a:rPr lang="fi-FI" sz="1300" i="1"/>
              <a:t>Lue tämä, kun olet osa laajenevaa monen toimijan välistä yhteistyötä</a:t>
            </a:r>
          </a:p>
        </p:txBody>
      </p:sp>
      <p:sp>
        <p:nvSpPr>
          <p:cNvPr id="61" name="Google Shape;244;p28">
            <a:extLst>
              <a:ext uri="{FF2B5EF4-FFF2-40B4-BE49-F238E27FC236}">
                <a16:creationId xmlns:a16="http://schemas.microsoft.com/office/drawing/2014/main" id="{176A6E83-644D-0341-F787-4CF677BF252A}"/>
              </a:ext>
            </a:extLst>
          </p:cNvPr>
          <p:cNvSpPr txBox="1">
            <a:spLocks/>
          </p:cNvSpPr>
          <p:nvPr/>
        </p:nvSpPr>
        <p:spPr>
          <a:xfrm>
            <a:off x="2083921" y="5775339"/>
            <a:ext cx="3496212" cy="7965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Clr>
                <a:srgbClr val="B0ADAD"/>
              </a:buClr>
              <a:buSzPts val="2000"/>
              <a:buFont typeface="Arial"/>
              <a:buNone/>
            </a:pPr>
            <a:r>
              <a:rPr lang="fi-FI" sz="1500" b="1">
                <a:solidFill>
                  <a:schemeClr val="tx1"/>
                </a:solidFill>
              </a:rPr>
              <a:t>Liitteet</a:t>
            </a:r>
          </a:p>
          <a:p>
            <a:pPr marL="0" indent="0">
              <a:buClr>
                <a:srgbClr val="B0ADAD"/>
              </a:buClr>
              <a:buSzPts val="2000"/>
              <a:buFont typeface="Arial"/>
              <a:buNone/>
            </a:pPr>
            <a:r>
              <a:rPr lang="fi-FI" sz="1300" i="1"/>
              <a:t>Lue tämä, kun tarvitset lisätietoja jostain käsikirjassa kerrotusta asiasta</a:t>
            </a:r>
          </a:p>
        </p:txBody>
      </p:sp>
      <p:sp>
        <p:nvSpPr>
          <p:cNvPr id="4" name="Google Shape;243;p28">
            <a:extLst>
              <a:ext uri="{FF2B5EF4-FFF2-40B4-BE49-F238E27FC236}">
                <a16:creationId xmlns:a16="http://schemas.microsoft.com/office/drawing/2014/main" id="{4DDCBB65-0718-9CC0-1C5B-2F047FFD8D4D}"/>
              </a:ext>
            </a:extLst>
          </p:cNvPr>
          <p:cNvSpPr txBox="1">
            <a:spLocks/>
          </p:cNvSpPr>
          <p:nvPr/>
        </p:nvSpPr>
        <p:spPr>
          <a:xfrm>
            <a:off x="6689971" y="407988"/>
            <a:ext cx="5404368" cy="78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r>
              <a:rPr lang="fi-FI" sz="3500" b="0" dirty="0"/>
              <a:t>Kuusi näkökulmaa</a:t>
            </a:r>
          </a:p>
        </p:txBody>
      </p:sp>
      <p:sp>
        <p:nvSpPr>
          <p:cNvPr id="41" name="Google Shape;657;p41">
            <a:extLst>
              <a:ext uri="{FF2B5EF4-FFF2-40B4-BE49-F238E27FC236}">
                <a16:creationId xmlns:a16="http://schemas.microsoft.com/office/drawing/2014/main" id="{4B1D23BF-0F7B-62FC-E23E-224ED6FBF6DB}"/>
              </a:ext>
            </a:extLst>
          </p:cNvPr>
          <p:cNvSpPr txBox="1">
            <a:spLocks/>
          </p:cNvSpPr>
          <p:nvPr/>
        </p:nvSpPr>
        <p:spPr>
          <a:xfrm>
            <a:off x="6675863" y="1203529"/>
            <a:ext cx="5059675" cy="544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Clr>
                <a:schemeClr val="lt1"/>
              </a:buClr>
              <a:buSzPts val="1200"/>
              <a:buFont typeface="Arial"/>
              <a:buNone/>
            </a:pPr>
            <a:r>
              <a:rPr lang="fi-FI" sz="1500">
                <a:solidFill>
                  <a:schemeClr val="tx1"/>
                </a:solidFill>
              </a:rPr>
              <a:t>Jokaisessa vaiheessa dataekosysteemistä toimintaa tarkastellaan </a:t>
            </a:r>
            <a:r>
              <a:rPr lang="fi-FI" sz="1500" b="1">
                <a:solidFill>
                  <a:schemeClr val="tx1"/>
                </a:solidFill>
              </a:rPr>
              <a:t>kuuden näkökulman </a:t>
            </a:r>
            <a:r>
              <a:rPr lang="fi-FI" sz="1500">
                <a:solidFill>
                  <a:schemeClr val="tx1"/>
                </a:solidFill>
              </a:rPr>
              <a:t>kautta. </a:t>
            </a:r>
          </a:p>
          <a:p>
            <a:pPr marL="0" indent="0">
              <a:buClr>
                <a:schemeClr val="lt1"/>
              </a:buClr>
              <a:buSzPts val="1200"/>
              <a:buFont typeface="Arial"/>
              <a:buNone/>
            </a:pPr>
            <a:r>
              <a:rPr lang="fi-FI" sz="1300" i="1">
                <a:solidFill>
                  <a:schemeClr val="tx1"/>
                </a:solidFill>
              </a:rPr>
              <a:t>Lue ne osa-alueet, jotka ovat oman työsi kannalta oleellisia.</a:t>
            </a:r>
          </a:p>
        </p:txBody>
      </p:sp>
      <p:grpSp>
        <p:nvGrpSpPr>
          <p:cNvPr id="17" name="Ryhmä 717" descr="Pokkileikkaava näkökulma: Tavoite">
            <a:extLst>
              <a:ext uri="{FF2B5EF4-FFF2-40B4-BE49-F238E27FC236}">
                <a16:creationId xmlns:a16="http://schemas.microsoft.com/office/drawing/2014/main" id="{02DB2F18-F17F-AE4D-FE37-BC234A8C9B2D}"/>
              </a:ext>
            </a:extLst>
          </p:cNvPr>
          <p:cNvGrpSpPr/>
          <p:nvPr/>
        </p:nvGrpSpPr>
        <p:grpSpPr>
          <a:xfrm>
            <a:off x="6675863" y="2129573"/>
            <a:ext cx="2306231" cy="534960"/>
            <a:chOff x="9970755" y="281923"/>
            <a:chExt cx="1945024" cy="451173"/>
          </a:xfrm>
        </p:grpSpPr>
        <p:sp>
          <p:nvSpPr>
            <p:cNvPr id="32" name="Suorakulmio: Pyöristetyt kulmat 718">
              <a:extLst>
                <a:ext uri="{FF2B5EF4-FFF2-40B4-BE49-F238E27FC236}">
                  <a16:creationId xmlns:a16="http://schemas.microsoft.com/office/drawing/2014/main" id="{25849495-38F9-29CB-9024-2401FDCD62FA}"/>
                </a:ext>
              </a:extLst>
            </p:cNvPr>
            <p:cNvSpPr/>
            <p:nvPr/>
          </p:nvSpPr>
          <p:spPr>
            <a:xfrm>
              <a:off x="9970755" y="281923"/>
              <a:ext cx="194502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3" name="Google Shape;734;p45">
              <a:extLst>
                <a:ext uri="{FF2B5EF4-FFF2-40B4-BE49-F238E27FC236}">
                  <a16:creationId xmlns:a16="http://schemas.microsoft.com/office/drawing/2014/main" id="{B3109A0A-899F-0E69-4B8B-1F2DBC9B327D}"/>
                </a:ext>
              </a:extLst>
            </p:cNvPr>
            <p:cNvSpPr txBox="1"/>
            <p:nvPr/>
          </p:nvSpPr>
          <p:spPr>
            <a:xfrm>
              <a:off x="10618800" y="428167"/>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Tavoite</a:t>
              </a:r>
              <a:endParaRPr sz="1600">
                <a:solidFill>
                  <a:schemeClr val="lt1"/>
                </a:solidFill>
              </a:endParaRPr>
            </a:p>
          </p:txBody>
        </p:sp>
        <p:sp>
          <p:nvSpPr>
            <p:cNvPr id="34" name="Vapaamuotoinen: Muoto 720">
              <a:extLst>
                <a:ext uri="{FF2B5EF4-FFF2-40B4-BE49-F238E27FC236}">
                  <a16:creationId xmlns:a16="http://schemas.microsoft.com/office/drawing/2014/main" id="{CE0547B2-3764-CC59-CB91-585E3F1BE493}"/>
                </a:ext>
              </a:extLst>
            </p:cNvPr>
            <p:cNvSpPr/>
            <p:nvPr/>
          </p:nvSpPr>
          <p:spPr>
            <a:xfrm>
              <a:off x="10246477" y="428980"/>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grpSp>
      <p:sp>
        <p:nvSpPr>
          <p:cNvPr id="42" name="Google Shape;657;p41">
            <a:extLst>
              <a:ext uri="{FF2B5EF4-FFF2-40B4-BE49-F238E27FC236}">
                <a16:creationId xmlns:a16="http://schemas.microsoft.com/office/drawing/2014/main" id="{E61D9270-1B41-74E8-9C8A-80636D84D05F}"/>
              </a:ext>
            </a:extLst>
          </p:cNvPr>
          <p:cNvSpPr txBox="1">
            <a:spLocks/>
          </p:cNvSpPr>
          <p:nvPr/>
        </p:nvSpPr>
        <p:spPr>
          <a:xfrm>
            <a:off x="9155609" y="2289174"/>
            <a:ext cx="1749141" cy="2497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Clr>
                <a:schemeClr val="lt1"/>
              </a:buClr>
              <a:buSzPts val="1200"/>
              <a:buFont typeface="Arial"/>
              <a:buNone/>
            </a:pPr>
            <a:r>
              <a:rPr lang="fi-FI" sz="1200" i="1">
                <a:solidFill>
                  <a:schemeClr val="tx1"/>
                </a:solidFill>
              </a:rPr>
              <a:t>Tärkeä koko tiimille</a:t>
            </a:r>
            <a:endParaRPr lang="fi-FI" sz="1800" i="1">
              <a:solidFill>
                <a:schemeClr val="tx1"/>
              </a:solidFill>
            </a:endParaRPr>
          </a:p>
        </p:txBody>
      </p:sp>
      <p:grpSp>
        <p:nvGrpSpPr>
          <p:cNvPr id="16" name="Ryhmä 713" descr="Poikkileikkaava näköulma: käyttötapaus">
            <a:extLst>
              <a:ext uri="{FF2B5EF4-FFF2-40B4-BE49-F238E27FC236}">
                <a16:creationId xmlns:a16="http://schemas.microsoft.com/office/drawing/2014/main" id="{4E0D200B-2B47-0B90-31AB-0ACA1FA2CCB1}"/>
              </a:ext>
            </a:extLst>
          </p:cNvPr>
          <p:cNvGrpSpPr/>
          <p:nvPr/>
        </p:nvGrpSpPr>
        <p:grpSpPr>
          <a:xfrm>
            <a:off x="6689971" y="2857195"/>
            <a:ext cx="2306231" cy="534960"/>
            <a:chOff x="10035405" y="281923"/>
            <a:chExt cx="1945024" cy="451173"/>
          </a:xfrm>
        </p:grpSpPr>
        <p:sp>
          <p:nvSpPr>
            <p:cNvPr id="35" name="Suorakulmio: Pyöristetyt kulmat 714">
              <a:extLst>
                <a:ext uri="{FF2B5EF4-FFF2-40B4-BE49-F238E27FC236}">
                  <a16:creationId xmlns:a16="http://schemas.microsoft.com/office/drawing/2014/main" id="{382647E4-6623-36F2-4137-13EECECF638D}"/>
                </a:ext>
              </a:extLst>
            </p:cNvPr>
            <p:cNvSpPr/>
            <p:nvPr/>
          </p:nvSpPr>
          <p:spPr>
            <a:xfrm>
              <a:off x="10035405" y="281923"/>
              <a:ext cx="194502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6" name="Google Shape;734;p45">
              <a:extLst>
                <a:ext uri="{FF2B5EF4-FFF2-40B4-BE49-F238E27FC236}">
                  <a16:creationId xmlns:a16="http://schemas.microsoft.com/office/drawing/2014/main" id="{3D4DC58B-030F-4801-C2A4-18769534207C}"/>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Käyttötapaus</a:t>
              </a:r>
              <a:endParaRPr sz="1600">
                <a:solidFill>
                  <a:schemeClr val="lt1"/>
                </a:solidFill>
              </a:endParaRPr>
            </a:p>
          </p:txBody>
        </p:sp>
        <p:sp>
          <p:nvSpPr>
            <p:cNvPr id="37" name="Vapaamuotoinen: Muoto 716">
              <a:extLst>
                <a:ext uri="{FF2B5EF4-FFF2-40B4-BE49-F238E27FC236}">
                  <a16:creationId xmlns:a16="http://schemas.microsoft.com/office/drawing/2014/main" id="{4045C24B-5A0C-4811-B066-8777A4E4C1A9}"/>
                </a:ext>
              </a:extLst>
            </p:cNvPr>
            <p:cNvSpPr/>
            <p:nvPr/>
          </p:nvSpPr>
          <p:spPr>
            <a:xfrm>
              <a:off x="10227106" y="374801"/>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grpSp>
      <p:sp>
        <p:nvSpPr>
          <p:cNvPr id="43" name="Google Shape;657;p41">
            <a:extLst>
              <a:ext uri="{FF2B5EF4-FFF2-40B4-BE49-F238E27FC236}">
                <a16:creationId xmlns:a16="http://schemas.microsoft.com/office/drawing/2014/main" id="{C7338187-FE65-6459-5E5A-7675EF2186E8}"/>
              </a:ext>
            </a:extLst>
          </p:cNvPr>
          <p:cNvSpPr txBox="1">
            <a:spLocks/>
          </p:cNvSpPr>
          <p:nvPr/>
        </p:nvSpPr>
        <p:spPr>
          <a:xfrm>
            <a:off x="9176087" y="3023271"/>
            <a:ext cx="1749141" cy="25855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Clr>
                <a:schemeClr val="lt1"/>
              </a:buClr>
              <a:buSzPts val="1200"/>
              <a:buFont typeface="Arial"/>
              <a:buNone/>
            </a:pPr>
            <a:r>
              <a:rPr lang="fi-FI" sz="1200" i="1">
                <a:solidFill>
                  <a:schemeClr val="tx1"/>
                </a:solidFill>
              </a:rPr>
              <a:t>Tärkeä koko tiimille</a:t>
            </a:r>
            <a:endParaRPr lang="fi-FI" sz="1800" i="1">
              <a:solidFill>
                <a:schemeClr val="tx1"/>
              </a:solidFill>
            </a:endParaRPr>
          </a:p>
        </p:txBody>
      </p:sp>
      <p:grpSp>
        <p:nvGrpSpPr>
          <p:cNvPr id="15" name="Ryhmä 709" descr="Poikkileikkaava näkökulma: yhteistyö">
            <a:extLst>
              <a:ext uri="{FF2B5EF4-FFF2-40B4-BE49-F238E27FC236}">
                <a16:creationId xmlns:a16="http://schemas.microsoft.com/office/drawing/2014/main" id="{C2A007AB-1DD5-3FAB-4A1B-92C7AA454566}"/>
              </a:ext>
            </a:extLst>
          </p:cNvPr>
          <p:cNvGrpSpPr/>
          <p:nvPr/>
        </p:nvGrpSpPr>
        <p:grpSpPr>
          <a:xfrm>
            <a:off x="6689971" y="3585150"/>
            <a:ext cx="2306231" cy="534960"/>
            <a:chOff x="10035405" y="281923"/>
            <a:chExt cx="1945024" cy="451173"/>
          </a:xfrm>
        </p:grpSpPr>
        <p:sp>
          <p:nvSpPr>
            <p:cNvPr id="38" name="Suorakulmio: Pyöristetyt kulmat 710">
              <a:extLst>
                <a:ext uri="{FF2B5EF4-FFF2-40B4-BE49-F238E27FC236}">
                  <a16:creationId xmlns:a16="http://schemas.microsoft.com/office/drawing/2014/main" id="{D6AD2529-3336-F898-E65E-BF00EE99BD01}"/>
                </a:ext>
              </a:extLst>
            </p:cNvPr>
            <p:cNvSpPr/>
            <p:nvPr/>
          </p:nvSpPr>
          <p:spPr>
            <a:xfrm>
              <a:off x="10035405" y="281923"/>
              <a:ext cx="194502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9" name="Google Shape;734;p45">
              <a:extLst>
                <a:ext uri="{FF2B5EF4-FFF2-40B4-BE49-F238E27FC236}">
                  <a16:creationId xmlns:a16="http://schemas.microsoft.com/office/drawing/2014/main" id="{1F7E0E61-A858-F237-D478-D89F73D2D110}"/>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Yhteistyö</a:t>
              </a:r>
              <a:endParaRPr sz="1600">
                <a:solidFill>
                  <a:schemeClr val="lt1"/>
                </a:solidFill>
              </a:endParaRPr>
            </a:p>
          </p:txBody>
        </p:sp>
        <p:pic>
          <p:nvPicPr>
            <p:cNvPr id="40" name="Kuva 712">
              <a:extLst>
                <a:ext uri="{FF2B5EF4-FFF2-40B4-BE49-F238E27FC236}">
                  <a16:creationId xmlns:a16="http://schemas.microsoft.com/office/drawing/2014/main" id="{8582DBCE-0C07-AB0B-F3BC-67503E3741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9040" y="407471"/>
              <a:ext cx="242949" cy="200076"/>
            </a:xfrm>
            <a:prstGeom prst="rect">
              <a:avLst/>
            </a:prstGeom>
          </p:spPr>
        </p:pic>
      </p:grpSp>
      <p:sp>
        <p:nvSpPr>
          <p:cNvPr id="44" name="Google Shape;657;p41">
            <a:extLst>
              <a:ext uri="{FF2B5EF4-FFF2-40B4-BE49-F238E27FC236}">
                <a16:creationId xmlns:a16="http://schemas.microsoft.com/office/drawing/2014/main" id="{14BBC39F-C4A2-7227-1B69-12C5511096DB}"/>
              </a:ext>
            </a:extLst>
          </p:cNvPr>
          <p:cNvSpPr txBox="1">
            <a:spLocks/>
          </p:cNvSpPr>
          <p:nvPr/>
        </p:nvSpPr>
        <p:spPr>
          <a:xfrm>
            <a:off x="9176088" y="3613737"/>
            <a:ext cx="2572450" cy="5882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Clr>
                <a:schemeClr val="lt1"/>
              </a:buClr>
              <a:buSzPts val="1200"/>
              <a:buNone/>
            </a:pPr>
            <a:r>
              <a:rPr lang="fi-FI" sz="1200" i="1">
                <a:solidFill>
                  <a:schemeClr val="tx1"/>
                </a:solidFill>
              </a:rPr>
              <a:t>Tärkeä projektipäällikölle / tuoteomistajalle ja palvelumuotoilijalle</a:t>
            </a:r>
            <a:endParaRPr lang="fi-FI" sz="1800" i="1">
              <a:solidFill>
                <a:schemeClr val="tx1"/>
              </a:solidFill>
            </a:endParaRPr>
          </a:p>
        </p:txBody>
      </p:sp>
      <p:grpSp>
        <p:nvGrpSpPr>
          <p:cNvPr id="18" name="Ryhmä 22" descr="Poikkileikkaava näkökulma: Data">
            <a:extLst>
              <a:ext uri="{FF2B5EF4-FFF2-40B4-BE49-F238E27FC236}">
                <a16:creationId xmlns:a16="http://schemas.microsoft.com/office/drawing/2014/main" id="{80BBB279-4066-A8B0-E96C-9CCD3970434C}"/>
              </a:ext>
            </a:extLst>
          </p:cNvPr>
          <p:cNvGrpSpPr/>
          <p:nvPr/>
        </p:nvGrpSpPr>
        <p:grpSpPr>
          <a:xfrm>
            <a:off x="6689971" y="4313105"/>
            <a:ext cx="2306231" cy="534960"/>
            <a:chOff x="19025345" y="9585521"/>
            <a:chExt cx="2306231" cy="534960"/>
          </a:xfrm>
        </p:grpSpPr>
        <p:sp>
          <p:nvSpPr>
            <p:cNvPr id="27" name="Suorakulmio: Pyöristetyt kulmat 721">
              <a:extLst>
                <a:ext uri="{FF2B5EF4-FFF2-40B4-BE49-F238E27FC236}">
                  <a16:creationId xmlns:a16="http://schemas.microsoft.com/office/drawing/2014/main" id="{CD62C1F0-BE81-A949-4380-C3AF818F270D}"/>
                </a:ext>
              </a:extLst>
            </p:cNvPr>
            <p:cNvSpPr/>
            <p:nvPr/>
          </p:nvSpPr>
          <p:spPr>
            <a:xfrm>
              <a:off x="19025345" y="9585521"/>
              <a:ext cx="2306231" cy="534960"/>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8" name="Google Shape;734;p45">
              <a:extLst>
                <a:ext uri="{FF2B5EF4-FFF2-40B4-BE49-F238E27FC236}">
                  <a16:creationId xmlns:a16="http://schemas.microsoft.com/office/drawing/2014/main" id="{7CD1C4EC-FA46-F835-B074-74816AA0B8F2}"/>
                </a:ext>
              </a:extLst>
            </p:cNvPr>
            <p:cNvSpPr txBox="1"/>
            <p:nvPr/>
          </p:nvSpPr>
          <p:spPr>
            <a:xfrm>
              <a:off x="19717081" y="9758924"/>
              <a:ext cx="1239779" cy="251231"/>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Data</a:t>
              </a:r>
              <a:endParaRPr sz="1600">
                <a:solidFill>
                  <a:schemeClr val="lt1"/>
                </a:solidFill>
              </a:endParaRPr>
            </a:p>
          </p:txBody>
        </p:sp>
        <p:grpSp>
          <p:nvGrpSpPr>
            <p:cNvPr id="29" name="Kuva 2">
              <a:extLst>
                <a:ext uri="{FF2B5EF4-FFF2-40B4-BE49-F238E27FC236}">
                  <a16:creationId xmlns:a16="http://schemas.microsoft.com/office/drawing/2014/main" id="{AFA8DECE-E712-4BE1-1E2E-2A301681A4D2}"/>
                </a:ext>
              </a:extLst>
            </p:cNvPr>
            <p:cNvGrpSpPr/>
            <p:nvPr/>
          </p:nvGrpSpPr>
          <p:grpSpPr>
            <a:xfrm>
              <a:off x="19267456" y="9714271"/>
              <a:ext cx="283967" cy="255434"/>
              <a:chOff x="13392704" y="2520537"/>
              <a:chExt cx="178212" cy="160305"/>
            </a:xfrm>
          </p:grpSpPr>
          <p:sp>
            <p:nvSpPr>
              <p:cNvPr id="30" name="Vapaamuotoinen: Muoto 724">
                <a:extLst>
                  <a:ext uri="{FF2B5EF4-FFF2-40B4-BE49-F238E27FC236}">
                    <a16:creationId xmlns:a16="http://schemas.microsoft.com/office/drawing/2014/main" id="{D1FBE51F-E66C-1A80-63B7-59A4D9207A68}"/>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solidFill>
                  <a:schemeClr val="tx1"/>
                </a:solidFill>
                <a:prstDash val="solid"/>
                <a:miter/>
              </a:ln>
            </p:spPr>
            <p:txBody>
              <a:bodyPr rtlCol="0" anchor="ctr"/>
              <a:lstStyle/>
              <a:p>
                <a:endParaRPr lang="fi-FI"/>
              </a:p>
            </p:txBody>
          </p:sp>
          <p:sp>
            <p:nvSpPr>
              <p:cNvPr id="31" name="Vapaamuotoinen: Muoto 725">
                <a:extLst>
                  <a:ext uri="{FF2B5EF4-FFF2-40B4-BE49-F238E27FC236}">
                    <a16:creationId xmlns:a16="http://schemas.microsoft.com/office/drawing/2014/main" id="{94D3431A-7B9D-49E2-937A-3E79FE19ED7F}"/>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grpSp>
      </p:grpSp>
      <p:sp>
        <p:nvSpPr>
          <p:cNvPr id="45" name="Google Shape;657;p41">
            <a:extLst>
              <a:ext uri="{FF2B5EF4-FFF2-40B4-BE49-F238E27FC236}">
                <a16:creationId xmlns:a16="http://schemas.microsoft.com/office/drawing/2014/main" id="{DF7F23F4-8584-0C10-5FA1-718AC03C8525}"/>
              </a:ext>
            </a:extLst>
          </p:cNvPr>
          <p:cNvSpPr txBox="1">
            <a:spLocks/>
          </p:cNvSpPr>
          <p:nvPr/>
        </p:nvSpPr>
        <p:spPr>
          <a:xfrm>
            <a:off x="9159312" y="4371358"/>
            <a:ext cx="1749141" cy="544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Clr>
                <a:schemeClr val="lt1"/>
              </a:buClr>
              <a:buSzPts val="1200"/>
              <a:buFont typeface="Arial"/>
              <a:buNone/>
            </a:pPr>
            <a:r>
              <a:rPr lang="fi-FI" sz="1200" i="1">
                <a:solidFill>
                  <a:schemeClr val="tx1"/>
                </a:solidFill>
              </a:rPr>
              <a:t>Tärkeä projektipäällikölle ja data-asiantuntijalle</a:t>
            </a:r>
            <a:endParaRPr lang="fi-FI" sz="1800" i="1">
              <a:solidFill>
                <a:schemeClr val="tx1"/>
              </a:solidFill>
            </a:endParaRPr>
          </a:p>
        </p:txBody>
      </p:sp>
      <p:grpSp>
        <p:nvGrpSpPr>
          <p:cNvPr id="19" name="Ryhmä 23" descr="Poikkileikkaava näkökulma: Teknologia">
            <a:extLst>
              <a:ext uri="{FF2B5EF4-FFF2-40B4-BE49-F238E27FC236}">
                <a16:creationId xmlns:a16="http://schemas.microsoft.com/office/drawing/2014/main" id="{13ACF723-6669-DFDE-FCEF-823F3096FEE5}"/>
              </a:ext>
              <a:ext uri="{C183D7F6-B498-43B3-948B-1728B52AA6E4}">
                <adec:decorative xmlns:adec="http://schemas.microsoft.com/office/drawing/2017/decorative" val="0"/>
              </a:ext>
            </a:extLst>
          </p:cNvPr>
          <p:cNvGrpSpPr/>
          <p:nvPr/>
        </p:nvGrpSpPr>
        <p:grpSpPr>
          <a:xfrm>
            <a:off x="6689971" y="5041060"/>
            <a:ext cx="2306231" cy="534960"/>
            <a:chOff x="19032126" y="10303696"/>
            <a:chExt cx="2306231" cy="534960"/>
          </a:xfrm>
        </p:grpSpPr>
        <p:sp>
          <p:nvSpPr>
            <p:cNvPr id="24" name="Suorakulmio: Pyöristetyt kulmat 726">
              <a:extLst>
                <a:ext uri="{FF2B5EF4-FFF2-40B4-BE49-F238E27FC236}">
                  <a16:creationId xmlns:a16="http://schemas.microsoft.com/office/drawing/2014/main" id="{210085F8-23FA-E730-63EA-CEA573E4C8A7}"/>
                </a:ext>
              </a:extLst>
            </p:cNvPr>
            <p:cNvSpPr/>
            <p:nvPr/>
          </p:nvSpPr>
          <p:spPr>
            <a:xfrm>
              <a:off x="19032126" y="10303696"/>
              <a:ext cx="2306231" cy="534960"/>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5" name="Google Shape;734;p45">
              <a:extLst>
                <a:ext uri="{FF2B5EF4-FFF2-40B4-BE49-F238E27FC236}">
                  <a16:creationId xmlns:a16="http://schemas.microsoft.com/office/drawing/2014/main" id="{26139EAC-0825-A108-11F3-AA719D38DA12}"/>
                </a:ext>
              </a:extLst>
            </p:cNvPr>
            <p:cNvSpPr txBox="1"/>
            <p:nvPr/>
          </p:nvSpPr>
          <p:spPr>
            <a:xfrm>
              <a:off x="19723862" y="10477099"/>
              <a:ext cx="1513763" cy="251231"/>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Teknologia</a:t>
              </a:r>
              <a:endParaRPr sz="1600">
                <a:solidFill>
                  <a:schemeClr val="lt1"/>
                </a:solidFill>
              </a:endParaRPr>
            </a:p>
          </p:txBody>
        </p:sp>
        <p:sp>
          <p:nvSpPr>
            <p:cNvPr id="26" name="Vapaamuotoinen: Muoto 728">
              <a:extLst>
                <a:ext uri="{FF2B5EF4-FFF2-40B4-BE49-F238E27FC236}">
                  <a16:creationId xmlns:a16="http://schemas.microsoft.com/office/drawing/2014/main" id="{2D2AA0B8-7150-B586-57A6-04D26E862A21}"/>
                </a:ext>
              </a:extLst>
            </p:cNvPr>
            <p:cNvSpPr/>
            <p:nvPr/>
          </p:nvSpPr>
          <p:spPr>
            <a:xfrm>
              <a:off x="19309934" y="10442591"/>
              <a:ext cx="251278" cy="251231"/>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grpSp>
      <p:sp>
        <p:nvSpPr>
          <p:cNvPr id="46" name="Google Shape;657;p41">
            <a:extLst>
              <a:ext uri="{FF2B5EF4-FFF2-40B4-BE49-F238E27FC236}">
                <a16:creationId xmlns:a16="http://schemas.microsoft.com/office/drawing/2014/main" id="{2B8F72D2-F5DF-1288-03A6-5925C317230F}"/>
              </a:ext>
            </a:extLst>
          </p:cNvPr>
          <p:cNvSpPr txBox="1">
            <a:spLocks/>
          </p:cNvSpPr>
          <p:nvPr/>
        </p:nvSpPr>
        <p:spPr>
          <a:xfrm>
            <a:off x="9159312" y="5151505"/>
            <a:ext cx="1817600" cy="2744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Clr>
                <a:schemeClr val="lt1"/>
              </a:buClr>
              <a:buSzPts val="1200"/>
              <a:buFont typeface="Arial"/>
              <a:buNone/>
            </a:pPr>
            <a:r>
              <a:rPr lang="fi-FI" sz="1200" i="1">
                <a:solidFill>
                  <a:schemeClr val="tx1"/>
                </a:solidFill>
              </a:rPr>
              <a:t>Tärkeä projektipäällikölle ja tekniselle asiantuntijalle</a:t>
            </a:r>
            <a:endParaRPr lang="fi-FI" sz="1800" i="1">
              <a:solidFill>
                <a:schemeClr val="tx1"/>
              </a:solidFill>
            </a:endParaRPr>
          </a:p>
        </p:txBody>
      </p:sp>
      <p:grpSp>
        <p:nvGrpSpPr>
          <p:cNvPr id="20" name="Ryhmä 18" descr="Poikkileikkaava näkökulma sääntely">
            <a:extLst>
              <a:ext uri="{FF2B5EF4-FFF2-40B4-BE49-F238E27FC236}">
                <a16:creationId xmlns:a16="http://schemas.microsoft.com/office/drawing/2014/main" id="{70A7BEF5-6FAA-DFBA-CD3C-C8B7B50288EF}"/>
              </a:ext>
            </a:extLst>
          </p:cNvPr>
          <p:cNvGrpSpPr/>
          <p:nvPr/>
        </p:nvGrpSpPr>
        <p:grpSpPr>
          <a:xfrm>
            <a:off x="6689971" y="5749423"/>
            <a:ext cx="2306231" cy="534960"/>
            <a:chOff x="21085151" y="5415423"/>
            <a:chExt cx="2306231" cy="534960"/>
          </a:xfrm>
        </p:grpSpPr>
        <p:sp>
          <p:nvSpPr>
            <p:cNvPr id="21" name="Suorakulmio: Pyöristetyt kulmat 9">
              <a:extLst>
                <a:ext uri="{FF2B5EF4-FFF2-40B4-BE49-F238E27FC236}">
                  <a16:creationId xmlns:a16="http://schemas.microsoft.com/office/drawing/2014/main" id="{97E97567-30CC-0BF6-8811-60FFEC26FF7F}"/>
                </a:ext>
              </a:extLst>
            </p:cNvPr>
            <p:cNvSpPr/>
            <p:nvPr/>
          </p:nvSpPr>
          <p:spPr>
            <a:xfrm>
              <a:off x="21085151" y="5415423"/>
              <a:ext cx="2306231" cy="534960"/>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2" name="Google Shape;734;p45">
              <a:extLst>
                <a:ext uri="{FF2B5EF4-FFF2-40B4-BE49-F238E27FC236}">
                  <a16:creationId xmlns:a16="http://schemas.microsoft.com/office/drawing/2014/main" id="{D4B51644-5B04-51CF-05C7-67BF6C249690}"/>
                </a:ext>
              </a:extLst>
            </p:cNvPr>
            <p:cNvSpPr txBox="1"/>
            <p:nvPr/>
          </p:nvSpPr>
          <p:spPr>
            <a:xfrm>
              <a:off x="21776887" y="5588826"/>
              <a:ext cx="1513763" cy="251231"/>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Sääntely</a:t>
              </a:r>
              <a:endParaRPr sz="1600">
                <a:solidFill>
                  <a:schemeClr val="lt1"/>
                </a:solidFill>
              </a:endParaRPr>
            </a:p>
          </p:txBody>
        </p:sp>
        <p:pic>
          <p:nvPicPr>
            <p:cNvPr id="23" name="Kuva 17">
              <a:extLst>
                <a:ext uri="{FF2B5EF4-FFF2-40B4-BE49-F238E27FC236}">
                  <a16:creationId xmlns:a16="http://schemas.microsoft.com/office/drawing/2014/main" id="{E910FF38-E247-AAEF-5841-DBB7617DD2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81428" y="5533654"/>
              <a:ext cx="221385" cy="243524"/>
            </a:xfrm>
            <a:prstGeom prst="rect">
              <a:avLst/>
            </a:prstGeom>
          </p:spPr>
        </p:pic>
      </p:grpSp>
      <p:sp>
        <p:nvSpPr>
          <p:cNvPr id="47" name="Google Shape;657;p41">
            <a:extLst>
              <a:ext uri="{FF2B5EF4-FFF2-40B4-BE49-F238E27FC236}">
                <a16:creationId xmlns:a16="http://schemas.microsoft.com/office/drawing/2014/main" id="{3E862806-68C6-17B6-E1FB-98CF1E1A748D}"/>
              </a:ext>
            </a:extLst>
          </p:cNvPr>
          <p:cNvSpPr txBox="1">
            <a:spLocks/>
          </p:cNvSpPr>
          <p:nvPr/>
        </p:nvSpPr>
        <p:spPr>
          <a:xfrm>
            <a:off x="9162841" y="5919502"/>
            <a:ext cx="1749141" cy="2744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Clr>
                <a:schemeClr val="lt1"/>
              </a:buClr>
              <a:buSzPts val="1200"/>
              <a:buFont typeface="Arial"/>
              <a:buNone/>
            </a:pPr>
            <a:r>
              <a:rPr lang="fi-FI" sz="1200" i="1">
                <a:solidFill>
                  <a:schemeClr val="tx1"/>
                </a:solidFill>
              </a:rPr>
              <a:t>Tärkeä projektipäällikölle</a:t>
            </a:r>
            <a:endParaRPr lang="fi-FI" sz="1800" i="1">
              <a:solidFill>
                <a:schemeClr val="tx1"/>
              </a:solidFill>
            </a:endParaRPr>
          </a:p>
        </p:txBody>
      </p:sp>
      <p:sp>
        <p:nvSpPr>
          <p:cNvPr id="257" name="Google Shape;257;p28">
            <a:extLst>
              <a:ext uri="{FF2B5EF4-FFF2-40B4-BE49-F238E27FC236}">
                <a16:creationId xmlns:a16="http://schemas.microsoft.com/office/drawing/2014/main" id="{EC29AF0E-AF5B-974D-2390-B0C5F5660BD3}"/>
              </a:ext>
            </a:extLst>
          </p:cNvPr>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tx1"/>
                </a:solidFill>
                <a:latin typeface="Arial Black"/>
                <a:ea typeface="Arial Black"/>
                <a:cs typeface="Arial Black"/>
                <a:sym typeface="Arial Black"/>
              </a:rPr>
              <a:t>3</a:t>
            </a:fld>
            <a:endParaRPr sz="1800">
              <a:solidFill>
                <a:schemeClr val="tx1"/>
              </a:solidFill>
              <a:latin typeface="Arial Black"/>
              <a:ea typeface="Arial Black"/>
              <a:cs typeface="Arial Black"/>
              <a:sym typeface="Arial Black"/>
            </a:endParaRPr>
          </a:p>
        </p:txBody>
      </p:sp>
    </p:spTree>
    <p:extLst>
      <p:ext uri="{BB962C8B-B14F-4D97-AF65-F5344CB8AC3E}">
        <p14:creationId xmlns:p14="http://schemas.microsoft.com/office/powerpoint/2010/main" val="386790400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pic>
        <p:nvPicPr>
          <p:cNvPr id="1014" name="Google Shape;1014;p58">
            <a:extLst>
              <a:ext uri="{C183D7F6-B498-43B3-948B-1728B52AA6E4}">
                <adec:decorative xmlns:adec="http://schemas.microsoft.com/office/drawing/2017/decorative" val="1"/>
              </a:ext>
            </a:extLst>
          </p:cNvPr>
          <p:cNvPicPr preferRelativeResize="0"/>
          <p:nvPr/>
        </p:nvPicPr>
        <p:blipFill rotWithShape="1">
          <a:blip r:embed="rId3">
            <a:alphaModFix/>
          </a:blip>
          <a:srcRect t="23671" b="27818"/>
          <a:stretch>
            <a:fillRect/>
          </a:stretch>
        </p:blipFill>
        <p:spPr>
          <a:xfrm rot="243387">
            <a:off x="10114701" y="-192119"/>
            <a:ext cx="1638838" cy="7219040"/>
          </a:xfrm>
          <a:prstGeom prst="rect">
            <a:avLst/>
          </a:prstGeom>
          <a:noFill/>
          <a:ln>
            <a:noFill/>
          </a:ln>
        </p:spPr>
      </p:pic>
      <p:sp>
        <p:nvSpPr>
          <p:cNvPr id="1019" name="Google Shape;1019;p58">
            <a:extLst>
              <a:ext uri="{C183D7F6-B498-43B3-948B-1728B52AA6E4}">
                <adec:decorative xmlns:adec="http://schemas.microsoft.com/office/drawing/2017/decorative" val="1"/>
              </a:ext>
            </a:extLst>
          </p:cNvPr>
          <p:cNvSpPr/>
          <p:nvPr/>
        </p:nvSpPr>
        <p:spPr>
          <a:xfrm rot="21181301">
            <a:off x="7383829" y="1480391"/>
            <a:ext cx="4463992" cy="3626209"/>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Google Shape;820;p49">
            <a:extLst>
              <a:ext uri="{FF2B5EF4-FFF2-40B4-BE49-F238E27FC236}">
                <a16:creationId xmlns:a16="http://schemas.microsoft.com/office/drawing/2014/main" id="{03F617AE-7202-506E-79C4-47A2D244E7CE}"/>
              </a:ext>
              <a:ext uri="{C183D7F6-B498-43B3-948B-1728B52AA6E4}">
                <adec:decorative xmlns:adec="http://schemas.microsoft.com/office/drawing/2017/decorative" val="1"/>
              </a:ext>
            </a:extLst>
          </p:cNvPr>
          <p:cNvSpPr/>
          <p:nvPr/>
        </p:nvSpPr>
        <p:spPr>
          <a:xfrm>
            <a:off x="379622" y="4664467"/>
            <a:ext cx="2984700" cy="1325367"/>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 name="Group 6" descr="Sivun poikkileikkaava teema on Data">
            <a:extLst>
              <a:ext uri="{FF2B5EF4-FFF2-40B4-BE49-F238E27FC236}">
                <a16:creationId xmlns:a16="http://schemas.microsoft.com/office/drawing/2014/main" id="{98B55A21-FED1-1020-2876-08B4AF802B8E}"/>
              </a:ext>
            </a:extLst>
          </p:cNvPr>
          <p:cNvGrpSpPr/>
          <p:nvPr/>
        </p:nvGrpSpPr>
        <p:grpSpPr>
          <a:xfrm>
            <a:off x="9908235" y="291417"/>
            <a:ext cx="2072194" cy="451173"/>
            <a:chOff x="559546" y="4150296"/>
            <a:chExt cx="2072194" cy="451173"/>
          </a:xfrm>
        </p:grpSpPr>
        <p:sp>
          <p:nvSpPr>
            <p:cNvPr id="8" name="Suorakulmio: Pyöristetyt kulmat 25">
              <a:extLst>
                <a:ext uri="{FF2B5EF4-FFF2-40B4-BE49-F238E27FC236}">
                  <a16:creationId xmlns:a16="http://schemas.microsoft.com/office/drawing/2014/main" id="{23DF4BE0-056C-34EB-4556-A37639E5BA22}"/>
                </a:ext>
              </a:extLst>
            </p:cNvPr>
            <p:cNvSpPr/>
            <p:nvPr/>
          </p:nvSpPr>
          <p:spPr>
            <a:xfrm>
              <a:off x="559546" y="4150296"/>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9" name="Google Shape;734;p45">
              <a:extLst>
                <a:ext uri="{FF2B5EF4-FFF2-40B4-BE49-F238E27FC236}">
                  <a16:creationId xmlns:a16="http://schemas.microsoft.com/office/drawing/2014/main" id="{7BDB9AF8-3CF1-AB7B-A62A-B9AE72EC607C}"/>
                </a:ext>
              </a:extLst>
            </p:cNvPr>
            <p:cNvSpPr txBox="1"/>
            <p:nvPr/>
          </p:nvSpPr>
          <p:spPr>
            <a:xfrm>
              <a:off x="1142941" y="4296540"/>
              <a:ext cx="1045602"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Data</a:t>
              </a:r>
              <a:endParaRPr sz="1600" dirty="0">
                <a:solidFill>
                  <a:schemeClr val="lt1"/>
                </a:solidFill>
              </a:endParaRPr>
            </a:p>
          </p:txBody>
        </p:sp>
        <p:grpSp>
          <p:nvGrpSpPr>
            <p:cNvPr id="10" name="Kuva 2">
              <a:extLst>
                <a:ext uri="{FF2B5EF4-FFF2-40B4-BE49-F238E27FC236}">
                  <a16:creationId xmlns:a16="http://schemas.microsoft.com/office/drawing/2014/main" id="{B1FC5E2D-DFB4-1E6F-A32E-C24A8DBE1F3C}"/>
                </a:ext>
              </a:extLst>
            </p:cNvPr>
            <p:cNvGrpSpPr/>
            <p:nvPr/>
          </p:nvGrpSpPr>
          <p:grpSpPr>
            <a:xfrm>
              <a:off x="763737" y="4258881"/>
              <a:ext cx="239491" cy="215427"/>
              <a:chOff x="13392704" y="2520537"/>
              <a:chExt cx="178212" cy="160305"/>
            </a:xfrm>
          </p:grpSpPr>
          <p:sp>
            <p:nvSpPr>
              <p:cNvPr id="11" name="Vapaamuotoinen: Muoto 28">
                <a:extLst>
                  <a:ext uri="{FF2B5EF4-FFF2-40B4-BE49-F238E27FC236}">
                    <a16:creationId xmlns:a16="http://schemas.microsoft.com/office/drawing/2014/main" id="{71E2858A-0BF6-F26A-FCF0-74CD3A95846D}"/>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noFill/>
                <a:prstDash val="solid"/>
                <a:miter/>
              </a:ln>
            </p:spPr>
            <p:txBody>
              <a:bodyPr rtlCol="0" anchor="ctr"/>
              <a:lstStyle/>
              <a:p>
                <a:endParaRPr lang="fi-FI"/>
              </a:p>
            </p:txBody>
          </p:sp>
          <p:sp>
            <p:nvSpPr>
              <p:cNvPr id="12" name="Vapaamuotoinen: Muoto 29">
                <a:extLst>
                  <a:ext uri="{FF2B5EF4-FFF2-40B4-BE49-F238E27FC236}">
                    <a16:creationId xmlns:a16="http://schemas.microsoft.com/office/drawing/2014/main" id="{28467D94-36D6-DF47-F928-ED254F167AC2}"/>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grpSp>
      </p:grpSp>
      <p:sp>
        <p:nvSpPr>
          <p:cNvPr id="1015" name="Google Shape;1015;p58"/>
          <p:cNvSpPr txBox="1">
            <a:spLocks noGrp="1"/>
          </p:cNvSpPr>
          <p:nvPr>
            <p:ph type="title" idx="4294967295"/>
          </p:nvPr>
        </p:nvSpPr>
        <p:spPr>
          <a:xfrm>
            <a:off x="457200" y="435150"/>
            <a:ext cx="8579224"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Tarkoituksenmukaisen datan kokeilukäyttö</a:t>
            </a:r>
          </a:p>
        </p:txBody>
      </p:sp>
      <p:sp>
        <p:nvSpPr>
          <p:cNvPr id="1017" name="Google Shape;1017;p58"/>
          <p:cNvSpPr txBox="1"/>
          <p:nvPr/>
        </p:nvSpPr>
        <p:spPr>
          <a:xfrm>
            <a:off x="456028" y="1824230"/>
            <a:ext cx="3321600" cy="3033363"/>
          </a:xfrm>
          <a:prstGeom prst="rect">
            <a:avLst/>
          </a:prstGeom>
          <a:noFill/>
          <a:ln>
            <a:noFill/>
          </a:ln>
        </p:spPr>
        <p:txBody>
          <a:bodyPr spcFirstLastPara="1" wrap="square" lIns="0" tIns="0" rIns="0" bIns="0" anchor="t" anchorCtr="0">
            <a:noAutofit/>
          </a:bodyPr>
          <a:lstStyle/>
          <a:p>
            <a:r>
              <a:rPr lang="fi-FI" sz="1600">
                <a:solidFill>
                  <a:schemeClr val="dk1"/>
                </a:solidFill>
              </a:rPr>
              <a:t>Kokeiluvaiheessa tarvitaan tapa saada käyttöön sellaista dataa, jonka avulla voidaan arvioida ratkaisun arvoa. Usein valmiita käytäntöjä ei ole, joten organisaatioiden täytyy nopeasti selvittää, mitä dataa on saatavilla ja missä muodossa sitä voidaan hyödyntää kokeilussa.</a:t>
            </a:r>
            <a:endParaRPr lang="en-US">
              <a:solidFill>
                <a:schemeClr val="dk1"/>
              </a:solidFill>
            </a:endParaRPr>
          </a:p>
        </p:txBody>
      </p:sp>
      <p:sp>
        <p:nvSpPr>
          <p:cNvPr id="1018" name="Google Shape;1018;p58"/>
          <p:cNvSpPr txBox="1"/>
          <p:nvPr/>
        </p:nvSpPr>
        <p:spPr>
          <a:xfrm>
            <a:off x="4118975" y="1841749"/>
            <a:ext cx="2984700" cy="4314300"/>
          </a:xfrm>
          <a:prstGeom prst="rect">
            <a:avLst/>
          </a:prstGeom>
          <a:noFill/>
          <a:ln>
            <a:noFill/>
          </a:ln>
        </p:spPr>
        <p:txBody>
          <a:bodyPr spcFirstLastPara="1" wrap="square" lIns="0" tIns="0" rIns="0" bIns="0" anchor="t" anchorCtr="0">
            <a:noAutofit/>
          </a:bodyPr>
          <a:lstStyle/>
          <a:p>
            <a:pPr>
              <a:lnSpc>
                <a:spcPct val="114999"/>
              </a:lnSpc>
            </a:pPr>
            <a:r>
              <a:rPr lang="fi-FI" sz="1200">
                <a:solidFill>
                  <a:schemeClr val="dk1"/>
                </a:solidFill>
              </a:rPr>
              <a:t>Kokeilu on hyvä aloittaa mahdollisimman kevyesti. Jos oikean datan hyödyntäminen on hidasta tai raskasta, voidaan kokeilussa käyttää synteettistä dataa, demodataa tai rajattua otosta. Tämä kuitenkin edellyttää, että kokeilukelpoista ja riittävällä tavalla todellisuutta vastaavaa testiaineistoa on olemassa tai se voidaan tuottaa nopeasti. Jos tällaista ei ole, kokeilu voidaan aloittaa nopealla käsintehdyllä varmistuksella. </a:t>
            </a:r>
          </a:p>
          <a:p>
            <a:pPr>
              <a:lnSpc>
                <a:spcPct val="114999"/>
              </a:lnSpc>
            </a:pPr>
            <a:endParaRPr lang="fi-FI" sz="1200">
              <a:solidFill>
                <a:schemeClr val="dk1"/>
              </a:solidFill>
            </a:endParaRPr>
          </a:p>
          <a:p>
            <a:pPr>
              <a:lnSpc>
                <a:spcPct val="114999"/>
              </a:lnSpc>
            </a:pPr>
            <a:r>
              <a:rPr lang="fi-FI" sz="1200">
                <a:solidFill>
                  <a:schemeClr val="dk1"/>
                </a:solidFill>
              </a:rPr>
              <a:t>Esimerkiksi Helsingin kaupungin ja Kelan yhteistyössä ratkaisua testattiin pseudo- </a:t>
            </a:r>
            <a:r>
              <a:rPr lang="fi-FI" sz="1200" err="1">
                <a:solidFill>
                  <a:schemeClr val="dk1"/>
                </a:solidFill>
              </a:rPr>
              <a:t>nymisoidulla</a:t>
            </a:r>
            <a:r>
              <a:rPr lang="fi-FI" sz="1200">
                <a:solidFill>
                  <a:schemeClr val="dk1"/>
                </a:solidFill>
              </a:rPr>
              <a:t> datalla. Se riitti siihen, että ratkaisun hyödyllisyyttä voitiin testata. Samalla tunnistettiin oikeaan dataan liittyvät ongelmat.</a:t>
            </a:r>
          </a:p>
          <a:p>
            <a:pPr>
              <a:lnSpc>
                <a:spcPct val="114999"/>
              </a:lnSpc>
            </a:pPr>
            <a:endParaRPr lang="fi-FI" sz="1200">
              <a:solidFill>
                <a:schemeClr val="dk1"/>
              </a:solidFill>
            </a:endParaRPr>
          </a:p>
          <a:p>
            <a:pPr>
              <a:lnSpc>
                <a:spcPct val="114999"/>
              </a:lnSpc>
            </a:pPr>
            <a:r>
              <a:rPr lang="fi-FI" sz="1200">
                <a:solidFill>
                  <a:schemeClr val="dk1"/>
                </a:solidFill>
              </a:rPr>
              <a:t>Jo kokeilun aikana kannattaa alkaa luonnostella ajatusta siitä, miten dataa voitaisiin hallita, jos kokeilu johtaisi pysyvän ratkaisun kehittämiseen. </a:t>
            </a:r>
          </a:p>
        </p:txBody>
      </p:sp>
      <p:sp>
        <p:nvSpPr>
          <p:cNvPr id="1020" name="Google Shape;1020;p58"/>
          <p:cNvSpPr txBox="1"/>
          <p:nvPr/>
        </p:nvSpPr>
        <p:spPr>
          <a:xfrm>
            <a:off x="7898322" y="1946537"/>
            <a:ext cx="3451184" cy="2127048"/>
          </a:xfrm>
          <a:prstGeom prst="rect">
            <a:avLst/>
          </a:prstGeom>
          <a:noFill/>
          <a:ln>
            <a:noFill/>
          </a:ln>
        </p:spPr>
        <p:txBody>
          <a:bodyPr spcFirstLastPara="1" wrap="square" lIns="0" tIns="0" rIns="0" bIns="0" anchor="t" anchorCtr="0">
            <a:noAutofit/>
          </a:bodyPr>
          <a:lstStyle/>
          <a:p>
            <a:pPr marL="168275" lvl="0" indent="0" algn="l" rtl="0">
              <a:lnSpc>
                <a:spcPct val="115000"/>
              </a:lnSpc>
              <a:spcBef>
                <a:spcPts val="0"/>
              </a:spcBef>
              <a:spcAft>
                <a:spcPts val="0"/>
              </a:spcAft>
              <a:buClr>
                <a:schemeClr val="dk1"/>
              </a:buClr>
              <a:buSzPts val="950"/>
              <a:buFont typeface="Arial"/>
              <a:buNone/>
            </a:pPr>
            <a:r>
              <a:rPr lang="fi-FI" sz="1600" b="1">
                <a:solidFill>
                  <a:schemeClr val="tx1"/>
                </a:solidFill>
              </a:rPr>
              <a:t>Vinkki: </a:t>
            </a:r>
            <a:endParaRPr lang="en-US" sz="1600" b="1">
              <a:solidFill>
                <a:schemeClr val="tx1"/>
              </a:solidFill>
            </a:endParaRPr>
          </a:p>
          <a:p>
            <a:pPr marL="457200" lvl="0" indent="-228600" algn="l" rtl="0">
              <a:lnSpc>
                <a:spcPct val="115000"/>
              </a:lnSpc>
              <a:spcBef>
                <a:spcPts val="0"/>
              </a:spcBef>
              <a:spcAft>
                <a:spcPts val="0"/>
              </a:spcAft>
              <a:buClr>
                <a:schemeClr val="dk1"/>
              </a:buClr>
              <a:buSzPts val="950"/>
              <a:buFont typeface="Arial"/>
              <a:buNone/>
            </a:pPr>
            <a:endParaRPr lang="en-US" sz="1200">
              <a:solidFill>
                <a:schemeClr val="tx1"/>
              </a:solidFill>
            </a:endParaRPr>
          </a:p>
          <a:p>
            <a:pPr marL="168275">
              <a:lnSpc>
                <a:spcPct val="115000"/>
              </a:lnSpc>
              <a:buClr>
                <a:schemeClr val="dk1"/>
              </a:buClr>
              <a:buSzPts val="950"/>
            </a:pPr>
            <a:r>
              <a:rPr lang="fi-FI" sz="1200">
                <a:solidFill>
                  <a:schemeClr val="tx1"/>
                </a:solidFill>
              </a:rPr>
              <a:t>Datasopimus (Data </a:t>
            </a:r>
            <a:r>
              <a:rPr lang="fi-FI" sz="1200" err="1">
                <a:solidFill>
                  <a:schemeClr val="tx1"/>
                </a:solidFill>
              </a:rPr>
              <a:t>Contract</a:t>
            </a:r>
            <a:r>
              <a:rPr lang="fi-FI" sz="1200">
                <a:solidFill>
                  <a:schemeClr val="tx1"/>
                </a:solidFill>
              </a:rPr>
              <a:t>) auttaa varmistamaan, että datan tuottajat, käsittelijät ja hyödyntäjät toimivat yhteisten pelisääntöjen mukaan. Se määrittää mm. datan sisällön, laadun ja vastuut. </a:t>
            </a:r>
          </a:p>
          <a:p>
            <a:pPr marL="168275">
              <a:lnSpc>
                <a:spcPct val="114999"/>
              </a:lnSpc>
              <a:buSzPts val="950"/>
            </a:pPr>
            <a:endParaRPr lang="fi-FI" sz="1200">
              <a:solidFill>
                <a:schemeClr val="tx1"/>
              </a:solidFill>
            </a:endParaRPr>
          </a:p>
          <a:p>
            <a:pPr marL="168275">
              <a:lnSpc>
                <a:spcPct val="114999"/>
              </a:lnSpc>
              <a:buSzPts val="950"/>
            </a:pPr>
            <a:r>
              <a:rPr lang="fi-FI" sz="1200">
                <a:solidFill>
                  <a:schemeClr val="tx1"/>
                </a:solidFill>
              </a:rPr>
              <a:t>Datasopimus on erityisen hyödyllinen usean organisaation vakiintuneessa yhteistyössä. Koska se toimii datayhteistyön selkärankana, sen luonnos on kuitenkin hyvä luoda jo kokeiluvaiheessa.</a:t>
            </a:r>
          </a:p>
          <a:p>
            <a:pPr marL="168275" lvl="0" indent="0" algn="l" rtl="0">
              <a:lnSpc>
                <a:spcPct val="115000"/>
              </a:lnSpc>
              <a:spcBef>
                <a:spcPts val="0"/>
              </a:spcBef>
              <a:spcAft>
                <a:spcPts val="0"/>
              </a:spcAft>
              <a:buClr>
                <a:schemeClr val="dk1"/>
              </a:buClr>
              <a:buSzPts val="950"/>
              <a:buFont typeface="Arial"/>
              <a:buNone/>
            </a:pPr>
            <a:endParaRPr lang="fi-FI" sz="1600">
              <a:solidFill>
                <a:schemeClr val="tx1"/>
              </a:solidFill>
            </a:endParaRPr>
          </a:p>
          <a:p>
            <a:pPr marL="168275" lvl="0" indent="0" algn="l" rtl="0">
              <a:lnSpc>
                <a:spcPct val="115000"/>
              </a:lnSpc>
              <a:spcBef>
                <a:spcPts val="0"/>
              </a:spcBef>
              <a:spcAft>
                <a:spcPts val="0"/>
              </a:spcAft>
              <a:buClr>
                <a:schemeClr val="dk1"/>
              </a:buClr>
              <a:buSzPts val="950"/>
              <a:buFont typeface="Arial"/>
              <a:buNone/>
            </a:pPr>
            <a:endParaRPr lang="fi-FI" sz="1600">
              <a:solidFill>
                <a:schemeClr val="tx1"/>
              </a:solidFill>
            </a:endParaRPr>
          </a:p>
        </p:txBody>
      </p:sp>
      <p:sp>
        <p:nvSpPr>
          <p:cNvPr id="5" name="Google Shape;828;p49">
            <a:extLst>
              <a:ext uri="{FF2B5EF4-FFF2-40B4-BE49-F238E27FC236}">
                <a16:creationId xmlns:a16="http://schemas.microsoft.com/office/drawing/2014/main" id="{AA1D5EA4-60F5-566A-E3FA-4BD653DD665E}"/>
              </a:ext>
            </a:extLst>
          </p:cNvPr>
          <p:cNvSpPr txBox="1"/>
          <p:nvPr/>
        </p:nvSpPr>
        <p:spPr>
          <a:xfrm>
            <a:off x="597889" y="5029009"/>
            <a:ext cx="2517825"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200"/>
            </a:pPr>
            <a:r>
              <a:rPr lang="fi-FI" sz="1200" b="1">
                <a:solidFill>
                  <a:schemeClr val="bg1"/>
                </a:solidFill>
              </a:rPr>
              <a:t>Tulossa Helsingin kaupungin sisäiseen käyttöön 2026: </a:t>
            </a:r>
            <a:endParaRPr lang="en-US" b="1">
              <a:solidFill>
                <a:schemeClr val="bg1"/>
              </a:solidFill>
            </a:endParaRPr>
          </a:p>
          <a:p>
            <a:pPr>
              <a:buSzPts val="1200"/>
            </a:pPr>
            <a:r>
              <a:rPr lang="fi-FI" sz="1200" i="1">
                <a:solidFill>
                  <a:schemeClr val="bg1"/>
                </a:solidFill>
                <a:hlinkClick r:id="rId4">
                  <a:extLst>
                    <a:ext uri="{A12FA001-AC4F-418D-AE19-62706E023703}">
                      <ahyp:hlinkClr xmlns:ahyp="http://schemas.microsoft.com/office/drawing/2018/hyperlinkcolor" val="tx"/>
                    </a:ext>
                  </a:extLst>
                </a:hlinkClick>
              </a:rPr>
              <a:t>Helsingin kaupungin datakatalogi</a:t>
            </a:r>
            <a:endParaRPr lang="fi-FI">
              <a:solidFill>
                <a:schemeClr val="bg1"/>
              </a:solidFill>
            </a:endParaRPr>
          </a:p>
        </p:txBody>
      </p:sp>
      <p:sp>
        <p:nvSpPr>
          <p:cNvPr id="1016" name="Google Shape;1016;p58"/>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30</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pic>
        <p:nvPicPr>
          <p:cNvPr id="1090" name="Google Shape;1090;p62">
            <a:extLst>
              <a:ext uri="{C183D7F6-B498-43B3-948B-1728B52AA6E4}">
                <adec:decorative xmlns:adec="http://schemas.microsoft.com/office/drawing/2017/decorative" val="1"/>
              </a:ext>
            </a:extLst>
          </p:cNvPr>
          <p:cNvPicPr preferRelativeResize="0"/>
          <p:nvPr/>
        </p:nvPicPr>
        <p:blipFill rotWithShape="1">
          <a:blip r:embed="rId3">
            <a:alphaModFix/>
          </a:blip>
          <a:srcRect l="-4734" t="55448" r="-3463" b="16967"/>
          <a:stretch>
            <a:fillRect/>
          </a:stretch>
        </p:blipFill>
        <p:spPr>
          <a:xfrm rot="243387" flipH="1">
            <a:off x="9725527" y="-169829"/>
            <a:ext cx="1880850" cy="4105127"/>
          </a:xfrm>
          <a:prstGeom prst="rect">
            <a:avLst/>
          </a:prstGeom>
          <a:noFill/>
          <a:ln>
            <a:noFill/>
          </a:ln>
        </p:spPr>
      </p:pic>
      <p:sp>
        <p:nvSpPr>
          <p:cNvPr id="11" name="Vapaamuotoinen: Muoto 10">
            <a:extLst>
              <a:ext uri="{FF2B5EF4-FFF2-40B4-BE49-F238E27FC236}">
                <a16:creationId xmlns:a16="http://schemas.microsoft.com/office/drawing/2014/main" id="{4EBAEE50-B981-E942-2A57-CE8552709705}"/>
              </a:ext>
              <a:ext uri="{C183D7F6-B498-43B3-948B-1728B52AA6E4}">
                <adec:decorative xmlns:adec="http://schemas.microsoft.com/office/drawing/2017/decorative" val="1"/>
              </a:ext>
            </a:extLst>
          </p:cNvPr>
          <p:cNvSpPr/>
          <p:nvPr/>
        </p:nvSpPr>
        <p:spPr>
          <a:xfrm rot="4477886">
            <a:off x="6596900" y="1488158"/>
            <a:ext cx="6054505" cy="5168603"/>
          </a:xfrm>
          <a:custGeom>
            <a:avLst/>
            <a:gdLst>
              <a:gd name="connsiteX0" fmla="*/ 88350 w 6054505"/>
              <a:gd name="connsiteY0" fmla="*/ 2604854 h 5168603"/>
              <a:gd name="connsiteX1" fmla="*/ 687080 w 6054505"/>
              <a:gd name="connsiteY1" fmla="*/ 1372600 h 5168603"/>
              <a:gd name="connsiteX2" fmla="*/ 2803386 w 6054505"/>
              <a:gd name="connsiteY2" fmla="*/ 93598 h 5168603"/>
              <a:gd name="connsiteX3" fmla="*/ 3098245 w 6054505"/>
              <a:gd name="connsiteY3" fmla="*/ 31582 h 5168603"/>
              <a:gd name="connsiteX4" fmla="*/ 3315943 w 6054505"/>
              <a:gd name="connsiteY4" fmla="*/ 0 h 5168603"/>
              <a:gd name="connsiteX5" fmla="*/ 5487390 w 6054505"/>
              <a:gd name="connsiteY5" fmla="*/ 596835 h 5168603"/>
              <a:gd name="connsiteX6" fmla="*/ 5557435 w 6054505"/>
              <a:gd name="connsiteY6" fmla="*/ 703667 h 5168603"/>
              <a:gd name="connsiteX7" fmla="*/ 6032220 w 6054505"/>
              <a:gd name="connsiteY7" fmla="*/ 1966743 h 5168603"/>
              <a:gd name="connsiteX8" fmla="*/ 6054505 w 6054505"/>
              <a:gd name="connsiteY8" fmla="*/ 2074756 h 5168603"/>
              <a:gd name="connsiteX9" fmla="*/ 5250479 w 6054505"/>
              <a:gd name="connsiteY9" fmla="*/ 5000023 h 5168603"/>
              <a:gd name="connsiteX10" fmla="*/ 5073089 w 6054505"/>
              <a:gd name="connsiteY10" fmla="*/ 5070283 h 5168603"/>
              <a:gd name="connsiteX11" fmla="*/ 3964419 w 6054505"/>
              <a:gd name="connsiteY11" fmla="*/ 5156545 h 5168603"/>
              <a:gd name="connsiteX12" fmla="*/ 221963 w 6054505"/>
              <a:gd name="connsiteY12" fmla="*/ 3841599 h 5168603"/>
              <a:gd name="connsiteX13" fmla="*/ 88350 w 6054505"/>
              <a:gd name="connsiteY13" fmla="*/ 2604854 h 516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4505" h="5168603">
                <a:moveTo>
                  <a:pt x="88350" y="2604854"/>
                </a:moveTo>
                <a:cubicBezTo>
                  <a:pt x="219127" y="2144519"/>
                  <a:pt x="471962" y="1684934"/>
                  <a:pt x="687080" y="1372600"/>
                </a:cubicBezTo>
                <a:cubicBezTo>
                  <a:pt x="1117317" y="747932"/>
                  <a:pt x="2053515" y="277144"/>
                  <a:pt x="2803386" y="93598"/>
                </a:cubicBezTo>
                <a:cubicBezTo>
                  <a:pt x="2897120" y="70654"/>
                  <a:pt x="2995957" y="49765"/>
                  <a:pt x="3098245" y="31582"/>
                </a:cubicBezTo>
                <a:lnTo>
                  <a:pt x="3315943" y="0"/>
                </a:lnTo>
                <a:lnTo>
                  <a:pt x="5487390" y="596835"/>
                </a:lnTo>
                <a:lnTo>
                  <a:pt x="5557435" y="703667"/>
                </a:lnTo>
                <a:cubicBezTo>
                  <a:pt x="5774383" y="1061015"/>
                  <a:pt x="5931136" y="1531746"/>
                  <a:pt x="6032220" y="1966743"/>
                </a:cubicBezTo>
                <a:lnTo>
                  <a:pt x="6054505" y="2074756"/>
                </a:lnTo>
                <a:lnTo>
                  <a:pt x="5250479" y="5000023"/>
                </a:lnTo>
                <a:lnTo>
                  <a:pt x="5073089" y="5070283"/>
                </a:lnTo>
                <a:cubicBezTo>
                  <a:pt x="4791551" y="5159527"/>
                  <a:pt x="4437198" y="5187279"/>
                  <a:pt x="3964419" y="5156545"/>
                </a:cubicBezTo>
                <a:cubicBezTo>
                  <a:pt x="3018859" y="5095077"/>
                  <a:pt x="768185" y="4472257"/>
                  <a:pt x="221963" y="3841599"/>
                </a:cubicBezTo>
                <a:cubicBezTo>
                  <a:pt x="-51148" y="3526270"/>
                  <a:pt x="-42428" y="3065187"/>
                  <a:pt x="88350" y="2604854"/>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 name="Ryhmä 1">
            <a:extLst>
              <a:ext uri="{FF2B5EF4-FFF2-40B4-BE49-F238E27FC236}">
                <a16:creationId xmlns:a16="http://schemas.microsoft.com/office/drawing/2014/main" id="{608232F8-9A85-69BA-C144-0CCF563A7773}"/>
              </a:ext>
              <a:ext uri="{C183D7F6-B498-43B3-948B-1728B52AA6E4}">
                <adec:decorative xmlns:adec="http://schemas.microsoft.com/office/drawing/2017/decorative" val="1"/>
              </a:ext>
            </a:extLst>
          </p:cNvPr>
          <p:cNvGrpSpPr/>
          <p:nvPr/>
        </p:nvGrpSpPr>
        <p:grpSpPr>
          <a:xfrm>
            <a:off x="7726438" y="2437022"/>
            <a:ext cx="227403" cy="3376405"/>
            <a:chOff x="7726438" y="2437022"/>
            <a:chExt cx="227403" cy="3376405"/>
          </a:xfrm>
        </p:grpSpPr>
        <p:grpSp>
          <p:nvGrpSpPr>
            <p:cNvPr id="1097" name="Google Shape;1097;p62"/>
            <p:cNvGrpSpPr/>
            <p:nvPr/>
          </p:nvGrpSpPr>
          <p:grpSpPr>
            <a:xfrm>
              <a:off x="7729413" y="2437022"/>
              <a:ext cx="215962" cy="162544"/>
              <a:chOff x="-52209" y="1504880"/>
              <a:chExt cx="623088" cy="468968"/>
            </a:xfrm>
            <a:solidFill>
              <a:schemeClr val="tx1"/>
            </a:solidFill>
          </p:grpSpPr>
          <p:sp>
            <p:nvSpPr>
              <p:cNvPr id="1098" name="Google Shape;1098;p62"/>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099" name="Google Shape;1099;p62"/>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100" name="Google Shape;1100;p62"/>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1101" name="Google Shape;1101;p62"/>
            <p:cNvGrpSpPr/>
            <p:nvPr/>
          </p:nvGrpSpPr>
          <p:grpSpPr>
            <a:xfrm>
              <a:off x="7729413" y="4913664"/>
              <a:ext cx="215962" cy="162544"/>
              <a:chOff x="-52209" y="1504880"/>
              <a:chExt cx="623088" cy="468968"/>
            </a:xfrm>
            <a:solidFill>
              <a:schemeClr val="tx1"/>
            </a:solidFill>
          </p:grpSpPr>
          <p:sp>
            <p:nvSpPr>
              <p:cNvPr id="1102" name="Google Shape;1102;p62"/>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103" name="Google Shape;1103;p62"/>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104" name="Google Shape;1104;p62"/>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1105" name="Google Shape;1105;p62"/>
            <p:cNvGrpSpPr/>
            <p:nvPr/>
          </p:nvGrpSpPr>
          <p:grpSpPr>
            <a:xfrm>
              <a:off x="7726438" y="3328625"/>
              <a:ext cx="215962" cy="162544"/>
              <a:chOff x="-52209" y="1504880"/>
              <a:chExt cx="623088" cy="468968"/>
            </a:xfrm>
            <a:solidFill>
              <a:schemeClr val="tx1"/>
            </a:solidFill>
          </p:grpSpPr>
          <p:sp>
            <p:nvSpPr>
              <p:cNvPr id="1106" name="Google Shape;1106;p62"/>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107" name="Google Shape;1107;p62"/>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108" name="Google Shape;1108;p62"/>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1109" name="Google Shape;1109;p62"/>
            <p:cNvGrpSpPr/>
            <p:nvPr/>
          </p:nvGrpSpPr>
          <p:grpSpPr>
            <a:xfrm>
              <a:off x="7729413" y="3868325"/>
              <a:ext cx="215962" cy="162544"/>
              <a:chOff x="-52209" y="1504880"/>
              <a:chExt cx="623088" cy="468968"/>
            </a:xfrm>
            <a:solidFill>
              <a:schemeClr val="tx1"/>
            </a:solidFill>
          </p:grpSpPr>
          <p:sp>
            <p:nvSpPr>
              <p:cNvPr id="1110" name="Google Shape;1110;p62"/>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111" name="Google Shape;1111;p62"/>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112" name="Google Shape;1112;p62"/>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1113" name="Google Shape;1113;p62"/>
            <p:cNvGrpSpPr/>
            <p:nvPr/>
          </p:nvGrpSpPr>
          <p:grpSpPr>
            <a:xfrm>
              <a:off x="7729413" y="4397665"/>
              <a:ext cx="215962" cy="162544"/>
              <a:chOff x="-52209" y="1504880"/>
              <a:chExt cx="623088" cy="468968"/>
            </a:xfrm>
            <a:solidFill>
              <a:schemeClr val="tx1"/>
            </a:solidFill>
          </p:grpSpPr>
          <p:sp>
            <p:nvSpPr>
              <p:cNvPr id="1114" name="Google Shape;1114;p62"/>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115" name="Google Shape;1115;p62"/>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116" name="Google Shape;1116;p62"/>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3" name="Google Shape;1101;p62">
              <a:extLst>
                <a:ext uri="{FF2B5EF4-FFF2-40B4-BE49-F238E27FC236}">
                  <a16:creationId xmlns:a16="http://schemas.microsoft.com/office/drawing/2014/main" id="{4C49C61A-B010-CD13-5292-C0D1ABC4D10C}"/>
                </a:ext>
              </a:extLst>
            </p:cNvPr>
            <p:cNvGrpSpPr/>
            <p:nvPr/>
          </p:nvGrpSpPr>
          <p:grpSpPr>
            <a:xfrm>
              <a:off x="7737879" y="5650883"/>
              <a:ext cx="215962" cy="162544"/>
              <a:chOff x="-52209" y="1504880"/>
              <a:chExt cx="623088" cy="468968"/>
            </a:xfrm>
            <a:solidFill>
              <a:schemeClr val="tx1"/>
            </a:solidFill>
          </p:grpSpPr>
          <p:sp>
            <p:nvSpPr>
              <p:cNvPr id="4" name="Google Shape;1102;p62">
                <a:extLst>
                  <a:ext uri="{FF2B5EF4-FFF2-40B4-BE49-F238E27FC236}">
                    <a16:creationId xmlns:a16="http://schemas.microsoft.com/office/drawing/2014/main" id="{72F0FA42-2DB9-E7C5-2E61-397981024CB5}"/>
                  </a:ext>
                </a:extLst>
              </p:cNvPr>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9" name="Google Shape;1103;p62">
                <a:extLst>
                  <a:ext uri="{FF2B5EF4-FFF2-40B4-BE49-F238E27FC236}">
                    <a16:creationId xmlns:a16="http://schemas.microsoft.com/office/drawing/2014/main" id="{0EB9842E-9FDA-ED30-7A54-B4E5CE5AB053}"/>
                  </a:ext>
                </a:extLst>
              </p:cNvPr>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0" name="Google Shape;1104;p62">
                <a:extLst>
                  <a:ext uri="{FF2B5EF4-FFF2-40B4-BE49-F238E27FC236}">
                    <a16:creationId xmlns:a16="http://schemas.microsoft.com/office/drawing/2014/main" id="{93C97FCF-D1FA-4301-392A-51B59A70D5F7}"/>
                  </a:ext>
                </a:extLst>
              </p:cNvPr>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grpSp>
        <p:nvGrpSpPr>
          <p:cNvPr id="5" name="Group 4" descr="Sivun poikkileikkaava teema on Teknologia">
            <a:extLst>
              <a:ext uri="{FF2B5EF4-FFF2-40B4-BE49-F238E27FC236}">
                <a16:creationId xmlns:a16="http://schemas.microsoft.com/office/drawing/2014/main" id="{08C7C842-D6E6-D2A0-4E62-F57EA0251D4A}"/>
              </a:ext>
            </a:extLst>
          </p:cNvPr>
          <p:cNvGrpSpPr/>
          <p:nvPr/>
        </p:nvGrpSpPr>
        <p:grpSpPr>
          <a:xfrm>
            <a:off x="9919395" y="288675"/>
            <a:ext cx="2066475" cy="451173"/>
            <a:chOff x="565264" y="4755989"/>
            <a:chExt cx="2066475" cy="451173"/>
          </a:xfrm>
        </p:grpSpPr>
        <p:sp>
          <p:nvSpPr>
            <p:cNvPr id="6" name="Suorakulmio: Pyöristetyt kulmat 30">
              <a:extLst>
                <a:ext uri="{FF2B5EF4-FFF2-40B4-BE49-F238E27FC236}">
                  <a16:creationId xmlns:a16="http://schemas.microsoft.com/office/drawing/2014/main" id="{07846745-6D31-5495-E49A-A211F92FCD9B}"/>
                </a:ext>
              </a:extLst>
            </p:cNvPr>
            <p:cNvSpPr/>
            <p:nvPr/>
          </p:nvSpPr>
          <p:spPr>
            <a:xfrm>
              <a:off x="565264" y="4755989"/>
              <a:ext cx="206647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 name="Google Shape;734;p45">
              <a:extLst>
                <a:ext uri="{FF2B5EF4-FFF2-40B4-BE49-F238E27FC236}">
                  <a16:creationId xmlns:a16="http://schemas.microsoft.com/office/drawing/2014/main" id="{F75266A0-BE98-5C94-D766-D91479041FFB}"/>
                </a:ext>
              </a:extLst>
            </p:cNvPr>
            <p:cNvSpPr txBox="1"/>
            <p:nvPr/>
          </p:nvSpPr>
          <p:spPr>
            <a:xfrm>
              <a:off x="1148660" y="4902233"/>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Teknologia</a:t>
              </a:r>
              <a:endParaRPr sz="1600" dirty="0">
                <a:solidFill>
                  <a:schemeClr val="lt1"/>
                </a:solidFill>
              </a:endParaRPr>
            </a:p>
          </p:txBody>
        </p:sp>
        <p:sp>
          <p:nvSpPr>
            <p:cNvPr id="8" name="Vapaamuotoinen: Muoto 32">
              <a:extLst>
                <a:ext uri="{FF2B5EF4-FFF2-40B4-BE49-F238E27FC236}">
                  <a16:creationId xmlns:a16="http://schemas.microsoft.com/office/drawing/2014/main" id="{D8AB88E0-FD77-3A64-A5F7-CBE5E59D32F3}"/>
                </a:ext>
              </a:extLst>
            </p:cNvPr>
            <p:cNvSpPr/>
            <p:nvPr/>
          </p:nvSpPr>
          <p:spPr>
            <a:xfrm>
              <a:off x="799562" y="4873130"/>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grpSp>
      <p:sp>
        <p:nvSpPr>
          <p:cNvPr id="1092" name="Google Shape;1092;p62"/>
          <p:cNvSpPr txBox="1">
            <a:spLocks noGrp="1"/>
          </p:cNvSpPr>
          <p:nvPr>
            <p:ph type="title" idx="4294967295"/>
          </p:nvPr>
        </p:nvSpPr>
        <p:spPr>
          <a:xfrm>
            <a:off x="457200" y="435150"/>
            <a:ext cx="93996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Teknisen kokeiluympäristön rakentaminen</a:t>
            </a:r>
          </a:p>
        </p:txBody>
      </p:sp>
      <p:sp>
        <p:nvSpPr>
          <p:cNvPr id="1094" name="Google Shape;1094;p62"/>
          <p:cNvSpPr txBox="1"/>
          <p:nvPr/>
        </p:nvSpPr>
        <p:spPr>
          <a:xfrm>
            <a:off x="456025" y="1832992"/>
            <a:ext cx="3336300" cy="3040200"/>
          </a:xfrm>
          <a:prstGeom prst="rect">
            <a:avLst/>
          </a:prstGeom>
          <a:noFill/>
          <a:ln>
            <a:noFill/>
          </a:ln>
        </p:spPr>
        <p:txBody>
          <a:bodyPr spcFirstLastPara="1" wrap="square" lIns="0" tIns="0" rIns="0" bIns="0" anchor="t" anchorCtr="0">
            <a:noAutofit/>
          </a:bodyPr>
          <a:lstStyle/>
          <a:p>
            <a:pPr>
              <a:buClr>
                <a:schemeClr val="dk1"/>
              </a:buClr>
              <a:buSzPts val="1600"/>
            </a:pPr>
            <a:r>
              <a:rPr lang="fi-FI" sz="1600">
                <a:solidFill>
                  <a:schemeClr val="dk1"/>
                </a:solidFill>
              </a:rPr>
              <a:t>Pienikin kokeilu tarvitsee teknisen ympäristön eli paikan, johon dataa voidaan turvallisesti tallentaa ja jossa sitä voidaan käsitellä ja yhdistää. Usein tämä tarkoittaa esimerkiksi pilvipalveluun luotua työtilaa. Kokeilussa on tärkeää sopia, minkä organisaation ympäristöä käytetään, kuka sen pystyttää ja miten pääsyoikeudet järjestetään. Oleellista on myös sopia, miten kokeilun päättyessä toimitaan.</a:t>
            </a:r>
            <a:endParaRPr lang="en-US" sz="1600">
              <a:solidFill>
                <a:schemeClr val="dk1"/>
              </a:solidFill>
            </a:endParaRPr>
          </a:p>
        </p:txBody>
      </p:sp>
      <p:sp>
        <p:nvSpPr>
          <p:cNvPr id="1095" name="Google Shape;1095;p62"/>
          <p:cNvSpPr txBox="1"/>
          <p:nvPr/>
        </p:nvSpPr>
        <p:spPr>
          <a:xfrm>
            <a:off x="4118975" y="1841748"/>
            <a:ext cx="2955600" cy="4145700"/>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fi-FI" sz="1200">
                <a:solidFill>
                  <a:schemeClr val="dk1"/>
                </a:solidFill>
              </a:rPr>
              <a:t>Teknisen ympäristön valinnassa ja datan siirrossa kannattaa hyödyntää kevyitä tai jo olemassa olevia ratkaisuja. Datansiirto voidaan toteuttaa hyvin yksinkertaisesti esimerkiksi suojattuna tiedostona, raja- pinnan kautta tai </a:t>
            </a:r>
            <a:r>
              <a:rPr lang="fi-FI" sz="1200" err="1">
                <a:solidFill>
                  <a:schemeClr val="dk1"/>
                </a:solidFill>
              </a:rPr>
              <a:t>csv</a:t>
            </a:r>
            <a:r>
              <a:rPr lang="fi-FI" sz="1200">
                <a:solidFill>
                  <a:schemeClr val="dk1"/>
                </a:solidFill>
              </a:rPr>
              <a:t>-muodossa. Pysyvien integraatioiden aika on vasta myöhemmin.</a:t>
            </a:r>
          </a:p>
          <a:p>
            <a:pPr marL="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a:lnSpc>
                <a:spcPct val="115000"/>
              </a:lnSpc>
              <a:buClr>
                <a:schemeClr val="dk1"/>
              </a:buClr>
              <a:buSzPts val="1100"/>
            </a:pPr>
            <a:r>
              <a:rPr lang="fi-FI" sz="1200">
                <a:solidFill>
                  <a:schemeClr val="dk1"/>
                </a:solidFill>
              </a:rPr>
              <a:t>Helsingin kaupungin ja Kelan kokeilussa käytettiin OpenShift-pohjaista ympäristöä, jossa datatieteilijä pystyi kehittämään ennustemallia turvallisesti erillään tuotantojärjestelmistä. </a:t>
            </a:r>
          </a:p>
          <a:p>
            <a:pPr>
              <a:lnSpc>
                <a:spcPct val="114999"/>
              </a:lnSpc>
              <a:buSzPts val="1100"/>
            </a:pPr>
            <a:endParaRPr lang="fi-FI" sz="1200">
              <a:solidFill>
                <a:schemeClr val="dk1"/>
              </a:solidFill>
            </a:endParaRPr>
          </a:p>
          <a:p>
            <a:pPr>
              <a:lnSpc>
                <a:spcPct val="115000"/>
              </a:lnSpc>
              <a:buClr>
                <a:schemeClr val="dk1"/>
              </a:buClr>
              <a:buSzPts val="1100"/>
            </a:pPr>
            <a:r>
              <a:rPr lang="fi-FI" sz="1200">
                <a:solidFill>
                  <a:schemeClr val="dk1"/>
                </a:solidFill>
              </a:rPr>
              <a:t>Jo kokeiluvaiheessa on hyvä miettiä, miten ratkaisu voisi skaalautua tai siirtyä tuotantoon. Yksinkertainenkin tekninen ratkaisu voi palvella pitkälle, kun sen valintaan sisältyy varaus tulevaan käyttöön. Kokeiluun osallistuvien organisaatioiden IT-yksiköt kannattaakin ottaa riittävän varhain mukaan teknisiin keskusteluihin.</a:t>
            </a:r>
          </a:p>
        </p:txBody>
      </p:sp>
      <p:sp>
        <p:nvSpPr>
          <p:cNvPr id="1096" name="Google Shape;1096;p62"/>
          <p:cNvSpPr txBox="1"/>
          <p:nvPr/>
        </p:nvSpPr>
        <p:spPr>
          <a:xfrm>
            <a:off x="7945428" y="1817606"/>
            <a:ext cx="3476931" cy="2795730"/>
          </a:xfrm>
          <a:prstGeom prst="rect">
            <a:avLst/>
          </a:prstGeom>
          <a:noFill/>
          <a:ln>
            <a:noFill/>
          </a:ln>
        </p:spPr>
        <p:txBody>
          <a:bodyPr spcFirstLastPara="1" wrap="square" lIns="0" tIns="0" rIns="0" bIns="0" anchor="t" anchorCtr="0">
            <a:noAutofit/>
          </a:bodyPr>
          <a:lstStyle/>
          <a:p>
            <a:pPr marL="168275" lvl="0" indent="0" algn="l" rtl="0">
              <a:lnSpc>
                <a:spcPct val="115000"/>
              </a:lnSpc>
              <a:spcBef>
                <a:spcPts val="0"/>
              </a:spcBef>
              <a:spcAft>
                <a:spcPts val="0"/>
              </a:spcAft>
              <a:buClr>
                <a:schemeClr val="dk1"/>
              </a:buClr>
              <a:buSzPts val="950"/>
              <a:buFont typeface="Arial"/>
              <a:buNone/>
            </a:pPr>
            <a:r>
              <a:rPr lang="fi-FI" sz="1600" b="1">
                <a:solidFill>
                  <a:schemeClr val="tx1"/>
                </a:solidFill>
              </a:rPr>
              <a:t>Toimi näin: </a:t>
            </a:r>
          </a:p>
          <a:p>
            <a:pPr marL="168275" lvl="0" indent="0" algn="l" rtl="0">
              <a:lnSpc>
                <a:spcPct val="115000"/>
              </a:lnSpc>
              <a:spcBef>
                <a:spcPts val="0"/>
              </a:spcBef>
              <a:spcAft>
                <a:spcPts val="0"/>
              </a:spcAft>
              <a:buClr>
                <a:schemeClr val="dk1"/>
              </a:buClr>
              <a:buSzPts val="950"/>
              <a:buFont typeface="Arial"/>
              <a:buNone/>
            </a:pPr>
            <a:endParaRPr lang="fi-FI" sz="1200">
              <a:solidFill>
                <a:schemeClr val="tx1"/>
              </a:solidFill>
            </a:endParaRPr>
          </a:p>
          <a:p>
            <a:pPr marL="168275">
              <a:lnSpc>
                <a:spcPct val="115000"/>
              </a:lnSpc>
              <a:spcBef>
                <a:spcPts val="800"/>
              </a:spcBef>
              <a:buClr>
                <a:schemeClr val="dk1"/>
              </a:buClr>
              <a:buSzPts val="950"/>
            </a:pPr>
            <a:r>
              <a:rPr lang="fi-FI" sz="1200">
                <a:solidFill>
                  <a:schemeClr val="tx1"/>
                </a:solidFill>
              </a:rPr>
              <a:t>Arvioi, onko kyse kertaluonteisesta datansiirrosta, toistuvasta tiedonvaihdosta </a:t>
            </a:r>
            <a:br>
              <a:rPr lang="fi-FI" sz="1200"/>
            </a:br>
            <a:r>
              <a:rPr lang="fi-FI" sz="1200">
                <a:solidFill>
                  <a:schemeClr val="tx1"/>
                </a:solidFill>
              </a:rPr>
              <a:t>vai reaaliaikaisesta integraatiosta tai rajapinnan käytöstä.</a:t>
            </a:r>
          </a:p>
          <a:p>
            <a:pPr marL="168275" lvl="0" indent="0" algn="l" rtl="0">
              <a:lnSpc>
                <a:spcPct val="115000"/>
              </a:lnSpc>
              <a:spcBef>
                <a:spcPts val="800"/>
              </a:spcBef>
              <a:spcAft>
                <a:spcPts val="0"/>
              </a:spcAft>
              <a:buClr>
                <a:schemeClr val="dk1"/>
              </a:buClr>
              <a:buSzPts val="950"/>
              <a:buFont typeface="Arial"/>
              <a:buNone/>
            </a:pPr>
            <a:r>
              <a:rPr lang="fi-FI" sz="1200">
                <a:solidFill>
                  <a:schemeClr val="tx1"/>
                </a:solidFill>
              </a:rPr>
              <a:t>Selvitä, miten dataa on helpointa jakaa: suojattu tiedosto, rajapinta, </a:t>
            </a:r>
            <a:r>
              <a:rPr lang="fi-FI" sz="1200" err="1">
                <a:solidFill>
                  <a:schemeClr val="tx1"/>
                </a:solidFill>
              </a:rPr>
              <a:t>csv</a:t>
            </a:r>
            <a:r>
              <a:rPr lang="fi-FI" sz="1200">
                <a:solidFill>
                  <a:schemeClr val="tx1"/>
                </a:solidFill>
              </a:rPr>
              <a:t>, tms.</a:t>
            </a:r>
          </a:p>
          <a:p>
            <a:pPr marL="168275" lvl="0" indent="0" algn="l" rtl="0">
              <a:lnSpc>
                <a:spcPct val="115000"/>
              </a:lnSpc>
              <a:spcBef>
                <a:spcPts val="800"/>
              </a:spcBef>
              <a:spcAft>
                <a:spcPts val="0"/>
              </a:spcAft>
              <a:buClr>
                <a:schemeClr val="dk1"/>
              </a:buClr>
              <a:buSzPts val="950"/>
              <a:buFont typeface="Arial"/>
              <a:buNone/>
            </a:pPr>
            <a:r>
              <a:rPr lang="fi-FI" sz="1200">
                <a:solidFill>
                  <a:schemeClr val="tx1"/>
                </a:solidFill>
              </a:rPr>
              <a:t>Päätä, minkä organisaation ympäristöön kokeilu rakennetaan ja pyydä IT-tuki ajoissa mukaan.</a:t>
            </a:r>
          </a:p>
          <a:p>
            <a:pPr marL="168275" lvl="0" indent="0" algn="l" rtl="0">
              <a:lnSpc>
                <a:spcPct val="115000"/>
              </a:lnSpc>
              <a:spcBef>
                <a:spcPts val="800"/>
              </a:spcBef>
              <a:spcAft>
                <a:spcPts val="0"/>
              </a:spcAft>
              <a:buClr>
                <a:schemeClr val="dk1"/>
              </a:buClr>
              <a:buSzPts val="950"/>
              <a:buFont typeface="Arial"/>
              <a:buNone/>
            </a:pPr>
            <a:r>
              <a:rPr lang="fi-FI" sz="1200">
                <a:solidFill>
                  <a:schemeClr val="tx1"/>
                </a:solidFill>
              </a:rPr>
              <a:t>Hyödynnä jo olemassa olevia kaupungin tai kumppaneiden teknisiä ratkaisuja.</a:t>
            </a:r>
          </a:p>
          <a:p>
            <a:pPr marL="168275">
              <a:lnSpc>
                <a:spcPct val="115000"/>
              </a:lnSpc>
              <a:spcBef>
                <a:spcPts val="800"/>
              </a:spcBef>
              <a:buClr>
                <a:schemeClr val="dk1"/>
              </a:buClr>
              <a:buSzPts val="950"/>
            </a:pPr>
            <a:r>
              <a:rPr lang="fi-FI" sz="1200">
                <a:solidFill>
                  <a:schemeClr val="tx1"/>
                </a:solidFill>
              </a:rPr>
              <a:t>Vältä suoraa pääsyä operatiivisiin järjestelmiin, vaan suojaa ne välikerroksilla (esim. API </a:t>
            </a:r>
            <a:r>
              <a:rPr lang="fi-FI" sz="1200" err="1">
                <a:solidFill>
                  <a:schemeClr val="tx1"/>
                </a:solidFill>
              </a:rPr>
              <a:t>Gateway</a:t>
            </a:r>
            <a:r>
              <a:rPr lang="fi-FI" sz="1200">
                <a:solidFill>
                  <a:schemeClr val="tx1"/>
                </a:solidFill>
              </a:rPr>
              <a:t>).</a:t>
            </a:r>
          </a:p>
          <a:p>
            <a:pPr marL="168275">
              <a:lnSpc>
                <a:spcPct val="114999"/>
              </a:lnSpc>
              <a:spcBef>
                <a:spcPts val="800"/>
              </a:spcBef>
            </a:pPr>
            <a:r>
              <a:rPr lang="fi-FI" sz="1200">
                <a:solidFill>
                  <a:schemeClr val="tx1"/>
                </a:solidFill>
              </a:rPr>
              <a:t>Miten pääsyn- ja näkyvyydenhallinta sekä </a:t>
            </a:r>
            <a:r>
              <a:rPr lang="fi-FI" sz="1200" err="1">
                <a:solidFill>
                  <a:schemeClr val="tx1"/>
                </a:solidFill>
              </a:rPr>
              <a:t>lokitus</a:t>
            </a:r>
            <a:r>
              <a:rPr lang="fi-FI" sz="1200">
                <a:solidFill>
                  <a:schemeClr val="tx1"/>
                </a:solidFill>
              </a:rPr>
              <a:t> järjestetään, erityisesti jos ratkaisussa käytetään henkilötietoja tai liikesalaisuuksia?</a:t>
            </a:r>
          </a:p>
        </p:txBody>
      </p:sp>
      <p:sp>
        <p:nvSpPr>
          <p:cNvPr id="1093" name="Google Shape;1093;p62"/>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31</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9">
          <a:extLst>
            <a:ext uri="{FF2B5EF4-FFF2-40B4-BE49-F238E27FC236}">
              <a16:creationId xmlns:a16="http://schemas.microsoft.com/office/drawing/2014/main" id="{17585928-7CC6-772D-303F-50856581CA99}"/>
            </a:ext>
          </a:extLst>
        </p:cNvPr>
        <p:cNvGrpSpPr/>
        <p:nvPr/>
      </p:nvGrpSpPr>
      <p:grpSpPr>
        <a:xfrm>
          <a:off x="0" y="0"/>
          <a:ext cx="0" cy="0"/>
          <a:chOff x="0" y="0"/>
          <a:chExt cx="0" cy="0"/>
        </a:xfrm>
      </p:grpSpPr>
      <p:sp>
        <p:nvSpPr>
          <p:cNvPr id="15" name="Vapaamuotoinen: Muoto 14">
            <a:extLst>
              <a:ext uri="{FF2B5EF4-FFF2-40B4-BE49-F238E27FC236}">
                <a16:creationId xmlns:a16="http://schemas.microsoft.com/office/drawing/2014/main" id="{FA76E94F-3575-CBC3-87A9-F0811F90AC94}"/>
              </a:ext>
              <a:ext uri="{C183D7F6-B498-43B3-948B-1728B52AA6E4}">
                <adec:decorative xmlns:adec="http://schemas.microsoft.com/office/drawing/2017/decorative" val="1"/>
              </a:ext>
            </a:extLst>
          </p:cNvPr>
          <p:cNvSpPr/>
          <p:nvPr/>
        </p:nvSpPr>
        <p:spPr>
          <a:xfrm rot="4477886">
            <a:off x="8949190" y="-1402038"/>
            <a:ext cx="923512" cy="2920543"/>
          </a:xfrm>
          <a:custGeom>
            <a:avLst/>
            <a:gdLst>
              <a:gd name="connsiteX0" fmla="*/ 0 w 923512"/>
              <a:gd name="connsiteY0" fmla="*/ 2920543 h 2920543"/>
              <a:gd name="connsiteX1" fmla="*/ 802728 w 923512"/>
              <a:gd name="connsiteY1" fmla="*/ 0 h 2920543"/>
              <a:gd name="connsiteX2" fmla="*/ 849231 w 923512"/>
              <a:gd name="connsiteY2" fmla="*/ 223662 h 2920543"/>
              <a:gd name="connsiteX3" fmla="*/ 894226 w 923512"/>
              <a:gd name="connsiteY3" fmla="*/ 511259 h 2920543"/>
              <a:gd name="connsiteX4" fmla="*/ 496434 w 923512"/>
              <a:gd name="connsiteY4" fmla="*/ 2536786 h 2920543"/>
              <a:gd name="connsiteX5" fmla="*/ 22867 w 923512"/>
              <a:gd name="connsiteY5" fmla="*/ 2910576 h 2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512" h="2920543">
                <a:moveTo>
                  <a:pt x="0" y="2920543"/>
                </a:moveTo>
                <a:lnTo>
                  <a:pt x="802728" y="0"/>
                </a:lnTo>
                <a:lnTo>
                  <a:pt x="849231" y="223662"/>
                </a:lnTo>
                <a:cubicBezTo>
                  <a:pt x="867614" y="324826"/>
                  <a:pt x="882589" y="421463"/>
                  <a:pt x="894226" y="511259"/>
                </a:cubicBezTo>
                <a:cubicBezTo>
                  <a:pt x="987319" y="1229631"/>
                  <a:pt x="859475" y="2109651"/>
                  <a:pt x="496434" y="2536786"/>
                </a:cubicBezTo>
                <a:cubicBezTo>
                  <a:pt x="360294" y="2696962"/>
                  <a:pt x="208853" y="2821139"/>
                  <a:pt x="22867" y="2910576"/>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26" name="Google Shape;826;p49">
            <a:extLst>
              <a:ext uri="{FF2B5EF4-FFF2-40B4-BE49-F238E27FC236}">
                <a16:creationId xmlns:a16="http://schemas.microsoft.com/office/drawing/2014/main" id="{64A0888B-419E-9C6A-49A4-CF96427A8A91}"/>
              </a:ext>
              <a:ext uri="{C183D7F6-B498-43B3-948B-1728B52AA6E4}">
                <adec:decorative xmlns:adec="http://schemas.microsoft.com/office/drawing/2017/decorative" val="1"/>
              </a:ext>
            </a:extLst>
          </p:cNvPr>
          <p:cNvPicPr preferRelativeResize="0"/>
          <p:nvPr/>
        </p:nvPicPr>
        <p:blipFill rotWithShape="1">
          <a:blip r:embed="rId3">
            <a:alphaModFix/>
          </a:blip>
          <a:srcRect l="263" t="46341" r="-6328" b="12482"/>
          <a:stretch>
            <a:fillRect/>
          </a:stretch>
        </p:blipFill>
        <p:spPr>
          <a:xfrm rot="1045526">
            <a:off x="10540019" y="1115814"/>
            <a:ext cx="1901436" cy="6127506"/>
          </a:xfrm>
          <a:prstGeom prst="rect">
            <a:avLst/>
          </a:prstGeom>
          <a:noFill/>
          <a:ln>
            <a:noFill/>
          </a:ln>
        </p:spPr>
      </p:pic>
      <p:sp>
        <p:nvSpPr>
          <p:cNvPr id="6" name="Google Shape;1019;p58">
            <a:extLst>
              <a:ext uri="{FF2B5EF4-FFF2-40B4-BE49-F238E27FC236}">
                <a16:creationId xmlns:a16="http://schemas.microsoft.com/office/drawing/2014/main" id="{FAE347E1-137F-5BBE-7208-AB6426AB17F0}"/>
              </a:ext>
              <a:ext uri="{C183D7F6-B498-43B3-948B-1728B52AA6E4}">
                <adec:decorative xmlns:adec="http://schemas.microsoft.com/office/drawing/2017/decorative" val="1"/>
              </a:ext>
            </a:extLst>
          </p:cNvPr>
          <p:cNvSpPr/>
          <p:nvPr/>
        </p:nvSpPr>
        <p:spPr>
          <a:xfrm rot="20673177">
            <a:off x="7456281" y="1142206"/>
            <a:ext cx="4533711" cy="4814373"/>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 name="Google Shape;820;p49">
            <a:extLst>
              <a:ext uri="{FF2B5EF4-FFF2-40B4-BE49-F238E27FC236}">
                <a16:creationId xmlns:a16="http://schemas.microsoft.com/office/drawing/2014/main" id="{9E878BC5-CE72-2D8F-1527-F09C28DBADC5}"/>
              </a:ext>
              <a:ext uri="{C183D7F6-B498-43B3-948B-1728B52AA6E4}">
                <adec:decorative xmlns:adec="http://schemas.microsoft.com/office/drawing/2017/decorative" val="1"/>
              </a:ext>
            </a:extLst>
          </p:cNvPr>
          <p:cNvSpPr/>
          <p:nvPr/>
        </p:nvSpPr>
        <p:spPr>
          <a:xfrm>
            <a:off x="387844" y="4533901"/>
            <a:ext cx="2847943" cy="1555750"/>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 name="Group 6" descr="Sivun poikkileikkaava teema on Sääntely">
            <a:extLst>
              <a:ext uri="{FF2B5EF4-FFF2-40B4-BE49-F238E27FC236}">
                <a16:creationId xmlns:a16="http://schemas.microsoft.com/office/drawing/2014/main" id="{BF7744C7-1C8D-DCC0-8A14-EA8FAEA7C79F}"/>
              </a:ext>
            </a:extLst>
          </p:cNvPr>
          <p:cNvGrpSpPr/>
          <p:nvPr/>
        </p:nvGrpSpPr>
        <p:grpSpPr>
          <a:xfrm>
            <a:off x="9913955" y="290826"/>
            <a:ext cx="2066474" cy="451173"/>
            <a:chOff x="559546" y="5353406"/>
            <a:chExt cx="2066474" cy="451173"/>
          </a:xfrm>
        </p:grpSpPr>
        <p:sp>
          <p:nvSpPr>
            <p:cNvPr id="8" name="Suorakulmio: Pyöristetyt kulmat 30">
              <a:extLst>
                <a:ext uri="{FF2B5EF4-FFF2-40B4-BE49-F238E27FC236}">
                  <a16:creationId xmlns:a16="http://schemas.microsoft.com/office/drawing/2014/main" id="{83E1DC3E-5236-4434-1A62-FCCB3824DA44}"/>
                </a:ext>
              </a:extLst>
            </p:cNvPr>
            <p:cNvSpPr/>
            <p:nvPr/>
          </p:nvSpPr>
          <p:spPr>
            <a:xfrm>
              <a:off x="559546" y="5353406"/>
              <a:ext cx="206647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9" name="Google Shape;734;p45">
              <a:extLst>
                <a:ext uri="{FF2B5EF4-FFF2-40B4-BE49-F238E27FC236}">
                  <a16:creationId xmlns:a16="http://schemas.microsoft.com/office/drawing/2014/main" id="{241E0331-7AAD-D09D-FFB3-DC8A36773AD4}"/>
                </a:ext>
              </a:extLst>
            </p:cNvPr>
            <p:cNvSpPr txBox="1"/>
            <p:nvPr/>
          </p:nvSpPr>
          <p:spPr>
            <a:xfrm>
              <a:off x="1142941" y="5499650"/>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Sääntely</a:t>
              </a:r>
              <a:endParaRPr sz="1600" dirty="0">
                <a:solidFill>
                  <a:schemeClr val="lt1"/>
                </a:solidFill>
              </a:endParaRPr>
            </a:p>
          </p:txBody>
        </p:sp>
        <p:pic>
          <p:nvPicPr>
            <p:cNvPr id="10" name="Kuva 10">
              <a:extLst>
                <a:ext uri="{FF2B5EF4-FFF2-40B4-BE49-F238E27FC236}">
                  <a16:creationId xmlns:a16="http://schemas.microsoft.com/office/drawing/2014/main" id="{93A66A59-93AB-C876-AB09-48504B7388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3938" y="5454562"/>
              <a:ext cx="221385" cy="243524"/>
            </a:xfrm>
            <a:prstGeom prst="rect">
              <a:avLst/>
            </a:prstGeom>
          </p:spPr>
        </p:pic>
      </p:grpSp>
      <p:sp>
        <p:nvSpPr>
          <p:cNvPr id="822" name="Google Shape;822;p49">
            <a:extLst>
              <a:ext uri="{FF2B5EF4-FFF2-40B4-BE49-F238E27FC236}">
                <a16:creationId xmlns:a16="http://schemas.microsoft.com/office/drawing/2014/main" id="{9100D5D8-53CA-68A3-697B-50C2BD51CD5C}"/>
              </a:ext>
            </a:extLst>
          </p:cNvPr>
          <p:cNvSpPr txBox="1">
            <a:spLocks noGrp="1"/>
          </p:cNvSpPr>
          <p:nvPr>
            <p:ph type="title" idx="4294967295"/>
          </p:nvPr>
        </p:nvSpPr>
        <p:spPr>
          <a:xfrm>
            <a:off x="457200" y="435150"/>
            <a:ext cx="7960659"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Black"/>
              </a:rPr>
              <a:t>Sääntelyn tulkinnan testaaminen</a:t>
            </a:r>
          </a:p>
        </p:txBody>
      </p:sp>
      <p:sp>
        <p:nvSpPr>
          <p:cNvPr id="821" name="Google Shape;821;p49">
            <a:extLst>
              <a:ext uri="{FF2B5EF4-FFF2-40B4-BE49-F238E27FC236}">
                <a16:creationId xmlns:a16="http://schemas.microsoft.com/office/drawing/2014/main" id="{C22D54AC-800E-F9AE-D933-E65EF907DC05}"/>
              </a:ext>
            </a:extLst>
          </p:cNvPr>
          <p:cNvSpPr txBox="1">
            <a:spLocks noGrp="1"/>
          </p:cNvSpPr>
          <p:nvPr>
            <p:ph type="body" idx="4294967295"/>
          </p:nvPr>
        </p:nvSpPr>
        <p:spPr>
          <a:xfrm>
            <a:off x="456028" y="1839312"/>
            <a:ext cx="3220800" cy="2793253"/>
          </a:xfrm>
          <a:prstGeom prst="rect">
            <a:avLst/>
          </a:prstGeom>
          <a:noFill/>
          <a:ln>
            <a:noFill/>
          </a:ln>
        </p:spPr>
        <p:txBody>
          <a:bodyPr spcFirstLastPara="1" wrap="square" lIns="0" tIns="0" rIns="0" bIns="0" anchor="t" anchorCtr="0">
            <a:noAutofit/>
          </a:bodyPr>
          <a:lstStyle/>
          <a:p>
            <a:pPr marL="0" indent="0">
              <a:buNone/>
            </a:pPr>
            <a:r>
              <a:rPr lang="fi-FI" sz="1600"/>
              <a:t>Kokeiluissa tarkastellaan totuttuja toimintatapoja uudesta näkökulmasta ja testataan vaihtoehtoisia ratkaisuja. Samalla voidaan kohdata tilanteita, joihin ei vielä ole vakiintunutta oikeuskäytäntöä.</a:t>
            </a:r>
            <a:endParaRPr lang="en-US"/>
          </a:p>
        </p:txBody>
      </p:sp>
      <p:sp>
        <p:nvSpPr>
          <p:cNvPr id="823" name="Google Shape;823;p49">
            <a:extLst>
              <a:ext uri="{FF2B5EF4-FFF2-40B4-BE49-F238E27FC236}">
                <a16:creationId xmlns:a16="http://schemas.microsoft.com/office/drawing/2014/main" id="{6A27CCB9-2B07-0E1A-208A-4E0947D31DE9}"/>
              </a:ext>
            </a:extLst>
          </p:cNvPr>
          <p:cNvSpPr txBox="1"/>
          <p:nvPr/>
        </p:nvSpPr>
        <p:spPr>
          <a:xfrm>
            <a:off x="4118974" y="1841747"/>
            <a:ext cx="3304433" cy="4607849"/>
          </a:xfrm>
          <a:prstGeom prst="rect">
            <a:avLst/>
          </a:prstGeom>
          <a:noFill/>
          <a:ln>
            <a:noFill/>
          </a:ln>
        </p:spPr>
        <p:txBody>
          <a:bodyPr spcFirstLastPara="1" wrap="square" lIns="0" tIns="0" rIns="0" bIns="0" anchor="t" anchorCtr="0">
            <a:noAutofit/>
          </a:bodyPr>
          <a:lstStyle/>
          <a:p>
            <a:pPr>
              <a:lnSpc>
                <a:spcPct val="114999"/>
              </a:lnSpc>
            </a:pPr>
            <a:r>
              <a:rPr lang="fi-FI" sz="1200"/>
              <a:t>Kokeilussa täytyy usein ajatella nykyinen asia toisin. Tämä voi olla vaikeaa asiantuntijoille, joiden työ perustuu sääntelyn ja tulkintojen tarkkaan hallintaan. Heidän osaamisensa on keskeistä, kun arvioidaan, mikä on mahdollista – mutta sama asiantuntemus voi tehdä uusien ratkaisujen näkemisen haastavaksi. Tiimiin tarvitaan myös ihmisiä, jotka haastavat totuttua.</a:t>
            </a:r>
            <a:endParaRPr lang="en-US" sz="1200"/>
          </a:p>
          <a:p>
            <a:pPr>
              <a:lnSpc>
                <a:spcPct val="114999"/>
              </a:lnSpc>
            </a:pPr>
            <a:endParaRPr lang="fi-FI" sz="1200"/>
          </a:p>
          <a:p>
            <a:pPr>
              <a:lnSpc>
                <a:spcPct val="114999"/>
              </a:lnSpc>
            </a:pPr>
            <a:r>
              <a:rPr lang="fi-FI" sz="1200"/>
              <a:t>Kokeilun tarkoituksena ei ole ohittaa sääntelyä, vaan ymmärtää, miten sitä voi tulkita uudessa tilanteessa. Usein lainsäädännön nyanssit tulevat ilmi vasta, kun ollaan syvällä käyttötapauksen erityispiirteissä.</a:t>
            </a:r>
          </a:p>
          <a:p>
            <a:pPr>
              <a:lnSpc>
                <a:spcPct val="114999"/>
              </a:lnSpc>
            </a:pPr>
            <a:endParaRPr lang="fi-FI" sz="1200"/>
          </a:p>
          <a:p>
            <a:pPr>
              <a:lnSpc>
                <a:spcPct val="114999"/>
              </a:lnSpc>
            </a:pPr>
            <a:r>
              <a:rPr lang="fi-FI" sz="1200"/>
              <a:t>Jos käy ilmi, että voimassa oleva lainsäädäntö estää vaikuttavan ratkaisun toteuttamisen, voidaan tehdä edunvalvontaa lainsäädännön muuttamiseksi. Tämä tie ei ole nopea, mutta lainsäädännön on tarkoitus aina kehittyä yhteiskunnan mukana, ja kokeiluista syntyvät havainnot antavat näyttöä muutoksen tarpeesta.</a:t>
            </a:r>
          </a:p>
        </p:txBody>
      </p:sp>
      <p:sp>
        <p:nvSpPr>
          <p:cNvPr id="827" name="Google Shape;827;p49">
            <a:extLst>
              <a:ext uri="{FF2B5EF4-FFF2-40B4-BE49-F238E27FC236}">
                <a16:creationId xmlns:a16="http://schemas.microsoft.com/office/drawing/2014/main" id="{966D5D24-88F9-94FB-B786-E58690C0FAA8}"/>
              </a:ext>
            </a:extLst>
          </p:cNvPr>
          <p:cNvSpPr txBox="1"/>
          <p:nvPr/>
        </p:nvSpPr>
        <p:spPr>
          <a:xfrm>
            <a:off x="7945425" y="1815439"/>
            <a:ext cx="3512797" cy="4726580"/>
          </a:xfrm>
          <a:prstGeom prst="rect">
            <a:avLst/>
          </a:prstGeom>
          <a:noFill/>
          <a:ln>
            <a:noFill/>
          </a:ln>
        </p:spPr>
        <p:txBody>
          <a:bodyPr spcFirstLastPara="1" wrap="square" lIns="0" tIns="0" rIns="0" bIns="0" anchor="t" anchorCtr="0">
            <a:noAutofit/>
          </a:bodyPr>
          <a:lstStyle/>
          <a:p>
            <a:pPr marL="168275">
              <a:lnSpc>
                <a:spcPct val="115000"/>
              </a:lnSpc>
              <a:spcAft>
                <a:spcPts val="1000"/>
              </a:spcAft>
              <a:buClrTx/>
              <a:buSzPts val="950"/>
            </a:pPr>
            <a:r>
              <a:rPr lang="fi-FI" sz="1600" b="1">
                <a:solidFill>
                  <a:schemeClr val="tx1"/>
                </a:solidFill>
              </a:rPr>
              <a:t>Muista nämä</a:t>
            </a:r>
            <a:r>
              <a:rPr lang="fi-FI" sz="1600" b="1">
                <a:solidFill>
                  <a:schemeClr val="tx1"/>
                </a:solidFill>
                <a:latin typeface="Arial"/>
                <a:ea typeface="Arial"/>
                <a:cs typeface="Arial"/>
                <a:sym typeface="Arial"/>
              </a:rPr>
              <a:t>: </a:t>
            </a:r>
            <a:endParaRPr lang="en-US" sz="1600" b="1">
              <a:solidFill>
                <a:schemeClr val="tx1"/>
              </a:solidFill>
              <a:latin typeface="Arial"/>
              <a:ea typeface="Arial"/>
              <a:cs typeface="Arial"/>
            </a:endParaRPr>
          </a:p>
          <a:p>
            <a:pPr marL="457200" indent="-298450">
              <a:lnSpc>
                <a:spcPct val="115000"/>
              </a:lnSpc>
              <a:spcAft>
                <a:spcPts val="1000"/>
              </a:spcAft>
              <a:buClrTx/>
              <a:buSzPts val="1100"/>
              <a:buFont typeface="Arial" panose="020B0604020202020204" pitchFamily="34" charset="0"/>
              <a:buChar char="•"/>
            </a:pPr>
            <a:r>
              <a:rPr lang="fi-FI" sz="1200" b="1">
                <a:solidFill>
                  <a:schemeClr val="tx1"/>
                </a:solidFill>
              </a:rPr>
              <a:t>Tietosuojan vaikutustenarviointi: </a:t>
            </a:r>
            <a:br>
              <a:rPr lang="fi-FI" sz="1200" b="1"/>
            </a:br>
            <a:r>
              <a:rPr lang="fi-FI" sz="1200">
                <a:solidFill>
                  <a:schemeClr val="tx1"/>
                </a:solidFill>
              </a:rPr>
              <a:t>Tämä on pakollinen, jos kokeilussa käytetään henkilötietoja tai tehdään profilointia. Sen voi tehdä myös varmuuden vuoksi, jos näitä on tarkoitus käyttää lopullisessa ratkaisussa.</a:t>
            </a:r>
            <a:endParaRPr lang="fi-FI" sz="1200" b="1">
              <a:solidFill>
                <a:schemeClr val="tx1"/>
              </a:solidFill>
            </a:endParaRPr>
          </a:p>
          <a:p>
            <a:pPr marL="457200" indent="-298450">
              <a:lnSpc>
                <a:spcPct val="115000"/>
              </a:lnSpc>
              <a:spcAft>
                <a:spcPts val="1000"/>
              </a:spcAft>
              <a:buClrTx/>
              <a:buSzPts val="1100"/>
              <a:buFont typeface="Arial" panose="020B0604020202020204" pitchFamily="34" charset="0"/>
              <a:buChar char="•"/>
            </a:pPr>
            <a:r>
              <a:rPr lang="fi-FI" sz="1200" b="1">
                <a:solidFill>
                  <a:schemeClr val="tx1"/>
                </a:solidFill>
              </a:rPr>
              <a:t>Käyttötarkoitussidonnaisuus: </a:t>
            </a:r>
            <a:r>
              <a:rPr lang="fi-FI" sz="1200">
                <a:solidFill>
                  <a:schemeClr val="tx1"/>
                </a:solidFill>
              </a:rPr>
              <a:t>Varmista, että tiedon uusi käyttötarkoitus liittyy alkuperäiseen tarkoitukseen tai hanki suostumus.</a:t>
            </a:r>
            <a:endParaRPr lang="fi-FI" sz="1200" b="1">
              <a:solidFill>
                <a:schemeClr val="tx1"/>
              </a:solidFill>
            </a:endParaRPr>
          </a:p>
          <a:p>
            <a:pPr marL="457200" indent="-298450">
              <a:lnSpc>
                <a:spcPct val="115000"/>
              </a:lnSpc>
              <a:spcAft>
                <a:spcPts val="1000"/>
              </a:spcAft>
              <a:buClrTx/>
              <a:buSzPts val="1100"/>
              <a:buFont typeface="Arial" panose="020B0604020202020204" pitchFamily="34" charset="0"/>
              <a:buChar char="•"/>
            </a:pPr>
            <a:r>
              <a:rPr lang="fi-FI" sz="1200" b="1">
                <a:solidFill>
                  <a:schemeClr val="tx1"/>
                </a:solidFill>
              </a:rPr>
              <a:t>Riskien hallinta ja arviointi: </a:t>
            </a:r>
            <a:r>
              <a:rPr lang="fi-FI" sz="1200">
                <a:solidFill>
                  <a:schemeClr val="tx1"/>
                </a:solidFill>
              </a:rPr>
              <a:t>Arvioi yhdessä juristin kanssa, mikä on oikeassa suhteessa hyötyyn ja riskiin nähden. Kaikkea riskiä ei voi eikä tarvitse poistaa. </a:t>
            </a:r>
          </a:p>
        </p:txBody>
      </p:sp>
      <p:sp>
        <p:nvSpPr>
          <p:cNvPr id="11" name="Google Shape;828;p49">
            <a:extLst>
              <a:ext uri="{FF2B5EF4-FFF2-40B4-BE49-F238E27FC236}">
                <a16:creationId xmlns:a16="http://schemas.microsoft.com/office/drawing/2014/main" id="{4FC33051-08E4-275F-69F0-2356402CCB6C}"/>
              </a:ext>
            </a:extLst>
          </p:cNvPr>
          <p:cNvSpPr txBox="1"/>
          <p:nvPr/>
        </p:nvSpPr>
        <p:spPr>
          <a:xfrm>
            <a:off x="717962" y="4943337"/>
            <a:ext cx="251782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Helsingin sisäinen työkalu:</a:t>
            </a:r>
            <a:br>
              <a:rPr lang="fi-FI" sz="1200" i="1">
                <a:solidFill>
                  <a:schemeClr val="bg1"/>
                </a:solidFill>
              </a:rPr>
            </a:br>
            <a:r>
              <a:rPr lang="fi-FI" sz="1200" i="1">
                <a:solidFill>
                  <a:schemeClr val="bg1"/>
                </a:solidFill>
              </a:rPr>
              <a:t>Tutustu Ennakoivat palvelut –</a:t>
            </a:r>
            <a:r>
              <a:rPr lang="fi-FI" sz="1200" i="1" err="1">
                <a:solidFill>
                  <a:schemeClr val="bg1"/>
                </a:solidFill>
              </a:rPr>
              <a:t>hankeessa</a:t>
            </a:r>
            <a:r>
              <a:rPr lang="fi-FI" sz="1200" i="1">
                <a:solidFill>
                  <a:schemeClr val="bg1"/>
                </a:solidFill>
              </a:rPr>
              <a:t> toteutettuun </a:t>
            </a:r>
            <a:r>
              <a:rPr lang="fi-FI" sz="1200" i="1">
                <a:solidFill>
                  <a:schemeClr val="bg1"/>
                </a:solidFill>
                <a:hlinkClick r:id="rId6">
                  <a:extLst>
                    <a:ext uri="{A12FA001-AC4F-418D-AE19-62706E023703}">
                      <ahyp:hlinkClr xmlns:ahyp="http://schemas.microsoft.com/office/drawing/2018/hyperlinkcolor" val="tx"/>
                    </a:ext>
                  </a:extLst>
                </a:hlinkClick>
              </a:rPr>
              <a:t>Suunnittelijan lakipakettiin</a:t>
            </a:r>
            <a:r>
              <a:rPr lang="fi-FI" sz="1200" i="1">
                <a:solidFill>
                  <a:schemeClr val="bg1"/>
                </a:solidFill>
              </a:rPr>
              <a:t>.</a:t>
            </a:r>
            <a:endParaRPr lang="en-US">
              <a:solidFill>
                <a:schemeClr val="bg1"/>
              </a:solidFill>
            </a:endParaRPr>
          </a:p>
        </p:txBody>
      </p:sp>
      <p:sp>
        <p:nvSpPr>
          <p:cNvPr id="824" name="Google Shape;824;p49">
            <a:extLst>
              <a:ext uri="{FF2B5EF4-FFF2-40B4-BE49-F238E27FC236}">
                <a16:creationId xmlns:a16="http://schemas.microsoft.com/office/drawing/2014/main" id="{09CD9965-D2FB-32EA-51DC-204007E53676}"/>
              </a:ext>
            </a:extLst>
          </p:cNvPr>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32</a:t>
            </a:fld>
            <a:endParaRPr sz="18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134120423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2" name="Google Shape;928;p54">
            <a:extLst>
              <a:ext uri="{FF2B5EF4-FFF2-40B4-BE49-F238E27FC236}">
                <a16:creationId xmlns:a16="http://schemas.microsoft.com/office/drawing/2014/main" id="{F20BBDF4-1474-E63D-AD23-4439FEB68803}"/>
              </a:ext>
              <a:ext uri="{C183D7F6-B498-43B3-948B-1728B52AA6E4}">
                <adec:decorative xmlns:adec="http://schemas.microsoft.com/office/drawing/2017/decorative" val="1"/>
              </a:ext>
            </a:extLst>
          </p:cNvPr>
          <p:cNvSpPr/>
          <p:nvPr/>
        </p:nvSpPr>
        <p:spPr>
          <a:xfrm>
            <a:off x="0" y="0"/>
            <a:ext cx="12191996" cy="6858000"/>
          </a:xfrm>
          <a:prstGeom prst="rect">
            <a:avLst/>
          </a:pr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732;p45">
            <a:extLst>
              <a:ext uri="{FF2B5EF4-FFF2-40B4-BE49-F238E27FC236}">
                <a16:creationId xmlns:a16="http://schemas.microsoft.com/office/drawing/2014/main" id="{0C997F76-FCBA-0448-4781-058F640101F8}"/>
              </a:ext>
              <a:ext uri="{C183D7F6-B498-43B3-948B-1728B52AA6E4}">
                <adec:decorative xmlns:adec="http://schemas.microsoft.com/office/drawing/2017/decorative" val="1"/>
              </a:ext>
            </a:extLst>
          </p:cNvPr>
          <p:cNvPicPr preferRelativeResize="0"/>
          <p:nvPr/>
        </p:nvPicPr>
        <p:blipFill rotWithShape="1">
          <a:blip r:embed="rId3">
            <a:alphaModFix/>
          </a:blip>
          <a:srcRect r="71747"/>
          <a:stretch>
            <a:fillRect/>
          </a:stretch>
        </p:blipFill>
        <p:spPr>
          <a:xfrm rot="5400000" flipV="1">
            <a:off x="7309713" y="2999586"/>
            <a:ext cx="4372425" cy="3344408"/>
          </a:xfrm>
          <a:prstGeom prst="rect">
            <a:avLst/>
          </a:prstGeom>
          <a:noFill/>
          <a:ln>
            <a:noFill/>
          </a:ln>
        </p:spPr>
      </p:pic>
      <p:pic>
        <p:nvPicPr>
          <p:cNvPr id="6" name="Google Shape;826;p49">
            <a:extLst>
              <a:ext uri="{FF2B5EF4-FFF2-40B4-BE49-F238E27FC236}">
                <a16:creationId xmlns:a16="http://schemas.microsoft.com/office/drawing/2014/main" id="{F8A40AD9-2D99-39ED-2147-4DFE88947E35}"/>
              </a:ext>
              <a:ext uri="{C183D7F6-B498-43B3-948B-1728B52AA6E4}">
                <adec:decorative xmlns:adec="http://schemas.microsoft.com/office/drawing/2017/decorative" val="1"/>
              </a:ext>
            </a:extLst>
          </p:cNvPr>
          <p:cNvPicPr preferRelativeResize="0"/>
          <p:nvPr/>
        </p:nvPicPr>
        <p:blipFill rotWithShape="1">
          <a:blip r:embed="rId4">
            <a:alphaModFix/>
          </a:blip>
          <a:srcRect l="-32837" t="85959" r="-239" b="-54"/>
          <a:stretch>
            <a:fillRect/>
          </a:stretch>
        </p:blipFill>
        <p:spPr>
          <a:xfrm rot="1045526">
            <a:off x="8813306" y="-160815"/>
            <a:ext cx="2385677" cy="2097424"/>
          </a:xfrm>
          <a:prstGeom prst="rect">
            <a:avLst/>
          </a:prstGeom>
          <a:noFill/>
          <a:ln>
            <a:noFill/>
          </a:ln>
        </p:spPr>
      </p:pic>
      <p:sp>
        <p:nvSpPr>
          <p:cNvPr id="3" name="Google Shape;708;p44">
            <a:extLst>
              <a:ext uri="{FF2B5EF4-FFF2-40B4-BE49-F238E27FC236}">
                <a16:creationId xmlns:a16="http://schemas.microsoft.com/office/drawing/2014/main" id="{8BD60393-BD46-C138-54D1-806D2065800F}"/>
              </a:ext>
              <a:ext uri="{C183D7F6-B498-43B3-948B-1728B52AA6E4}">
                <adec:decorative xmlns:adec="http://schemas.microsoft.com/office/drawing/2017/decorative" val="1"/>
              </a:ext>
            </a:extLst>
          </p:cNvPr>
          <p:cNvSpPr/>
          <p:nvPr/>
        </p:nvSpPr>
        <p:spPr>
          <a:xfrm>
            <a:off x="5913244" y="1016559"/>
            <a:ext cx="5762356" cy="51395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3" name="Ryhmä 12">
            <a:extLst>
              <a:ext uri="{FF2B5EF4-FFF2-40B4-BE49-F238E27FC236}">
                <a16:creationId xmlns:a16="http://schemas.microsoft.com/office/drawing/2014/main" id="{E87B34F7-5660-E88A-4FE0-6FF70642F2C4}"/>
              </a:ext>
              <a:ext uri="{C183D7F6-B498-43B3-948B-1728B52AA6E4}">
                <adec:decorative xmlns:adec="http://schemas.microsoft.com/office/drawing/2017/decorative" val="1"/>
              </a:ext>
            </a:extLst>
          </p:cNvPr>
          <p:cNvGrpSpPr/>
          <p:nvPr/>
        </p:nvGrpSpPr>
        <p:grpSpPr>
          <a:xfrm>
            <a:off x="6392738" y="2044053"/>
            <a:ext cx="217950" cy="3250004"/>
            <a:chOff x="6392738" y="2044053"/>
            <a:chExt cx="217950" cy="3250004"/>
          </a:xfrm>
        </p:grpSpPr>
        <p:grpSp>
          <p:nvGrpSpPr>
            <p:cNvPr id="1134" name="Google Shape;1134;p63"/>
            <p:cNvGrpSpPr/>
            <p:nvPr/>
          </p:nvGrpSpPr>
          <p:grpSpPr>
            <a:xfrm>
              <a:off x="6392738" y="2611490"/>
              <a:ext cx="215962" cy="162544"/>
              <a:chOff x="-52209" y="1504880"/>
              <a:chExt cx="623088" cy="468968"/>
            </a:xfrm>
          </p:grpSpPr>
          <p:sp>
            <p:nvSpPr>
              <p:cNvPr id="1135" name="Google Shape;1135;p63"/>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6" name="Google Shape;1136;p63"/>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7" name="Google Shape;1137;p63"/>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38" name="Google Shape;1138;p63"/>
            <p:cNvGrpSpPr/>
            <p:nvPr/>
          </p:nvGrpSpPr>
          <p:grpSpPr>
            <a:xfrm>
              <a:off x="6392738" y="3642534"/>
              <a:ext cx="215962" cy="162544"/>
              <a:chOff x="-52209" y="1504880"/>
              <a:chExt cx="623088" cy="468968"/>
            </a:xfrm>
          </p:grpSpPr>
          <p:sp>
            <p:nvSpPr>
              <p:cNvPr id="1139" name="Google Shape;1139;p63"/>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0" name="Google Shape;1140;p63"/>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1" name="Google Shape;1141;p63"/>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42" name="Google Shape;1142;p63"/>
            <p:cNvGrpSpPr/>
            <p:nvPr/>
          </p:nvGrpSpPr>
          <p:grpSpPr>
            <a:xfrm>
              <a:off x="6392738" y="5131513"/>
              <a:ext cx="215962" cy="162544"/>
              <a:chOff x="-52209" y="1504880"/>
              <a:chExt cx="623088" cy="468968"/>
            </a:xfrm>
          </p:grpSpPr>
          <p:sp>
            <p:nvSpPr>
              <p:cNvPr id="1143" name="Google Shape;1143;p63"/>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4" name="Google Shape;1144;p63"/>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5" name="Google Shape;1145;p63"/>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47" name="Google Shape;1147;p63"/>
            <p:cNvGrpSpPr/>
            <p:nvPr/>
          </p:nvGrpSpPr>
          <p:grpSpPr>
            <a:xfrm>
              <a:off x="6392738" y="3109134"/>
              <a:ext cx="215962" cy="162544"/>
              <a:chOff x="-52209" y="1504880"/>
              <a:chExt cx="623088" cy="468968"/>
            </a:xfrm>
          </p:grpSpPr>
          <p:sp>
            <p:nvSpPr>
              <p:cNvPr id="1148" name="Google Shape;1148;p63"/>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9" name="Google Shape;1149;p63"/>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0" name="Google Shape;1150;p63"/>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51" name="Google Shape;1151;p63"/>
            <p:cNvGrpSpPr/>
            <p:nvPr/>
          </p:nvGrpSpPr>
          <p:grpSpPr>
            <a:xfrm>
              <a:off x="6392738" y="4378236"/>
              <a:ext cx="215962" cy="162544"/>
              <a:chOff x="-52209" y="1504880"/>
              <a:chExt cx="623088" cy="468968"/>
            </a:xfrm>
          </p:grpSpPr>
          <p:sp>
            <p:nvSpPr>
              <p:cNvPr id="1152" name="Google Shape;1152;p63"/>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3" name="Google Shape;1153;p63"/>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4" name="Google Shape;1154;p63"/>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 name="Google Shape;844;p50">
              <a:extLst>
                <a:ext uri="{FF2B5EF4-FFF2-40B4-BE49-F238E27FC236}">
                  <a16:creationId xmlns:a16="http://schemas.microsoft.com/office/drawing/2014/main" id="{E2AD0073-9566-D295-C84E-9D38A10B0282}"/>
                </a:ext>
              </a:extLst>
            </p:cNvPr>
            <p:cNvGrpSpPr/>
            <p:nvPr/>
          </p:nvGrpSpPr>
          <p:grpSpPr>
            <a:xfrm>
              <a:off x="6394726" y="2044053"/>
              <a:ext cx="215962" cy="162544"/>
              <a:chOff x="-52209" y="1504880"/>
              <a:chExt cx="623088" cy="468968"/>
            </a:xfrm>
          </p:grpSpPr>
          <p:sp>
            <p:nvSpPr>
              <p:cNvPr id="9" name="Google Shape;845;p50">
                <a:extLst>
                  <a:ext uri="{FF2B5EF4-FFF2-40B4-BE49-F238E27FC236}">
                    <a16:creationId xmlns:a16="http://schemas.microsoft.com/office/drawing/2014/main" id="{4A135689-6FB3-273E-16CC-A44F70821C7C}"/>
                  </a:ext>
                </a:extLst>
              </p:cNvPr>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846;p50">
                <a:extLst>
                  <a:ext uri="{FF2B5EF4-FFF2-40B4-BE49-F238E27FC236}">
                    <a16:creationId xmlns:a16="http://schemas.microsoft.com/office/drawing/2014/main" id="{66E511C1-19AD-E441-509E-29B517A745F1}"/>
                  </a:ext>
                </a:extLst>
              </p:cNvPr>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847;p50">
                <a:extLst>
                  <a:ext uri="{FF2B5EF4-FFF2-40B4-BE49-F238E27FC236}">
                    <a16:creationId xmlns:a16="http://schemas.microsoft.com/office/drawing/2014/main" id="{98306049-13CE-2CA9-BBB1-B4C47D202DA7}"/>
                  </a:ext>
                </a:extLst>
              </p:cNvPr>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7" name="Ryhmä 6" descr="Vaiheen päätös">
            <a:extLst>
              <a:ext uri="{FF2B5EF4-FFF2-40B4-BE49-F238E27FC236}">
                <a16:creationId xmlns:a16="http://schemas.microsoft.com/office/drawing/2014/main" id="{1583AF99-0E18-968E-EFCD-312E7DCC5BB0}"/>
              </a:ext>
            </a:extLst>
          </p:cNvPr>
          <p:cNvGrpSpPr/>
          <p:nvPr/>
        </p:nvGrpSpPr>
        <p:grpSpPr>
          <a:xfrm>
            <a:off x="4970054" y="387273"/>
            <a:ext cx="1877362" cy="1018053"/>
            <a:chOff x="4970054" y="387273"/>
            <a:chExt cx="1877362" cy="1018053"/>
          </a:xfrm>
        </p:grpSpPr>
        <p:sp>
          <p:nvSpPr>
            <p:cNvPr id="4" name="Google Shape;699;p43">
              <a:extLst>
                <a:ext uri="{FF2B5EF4-FFF2-40B4-BE49-F238E27FC236}">
                  <a16:creationId xmlns:a16="http://schemas.microsoft.com/office/drawing/2014/main" id="{FA91E575-2026-AEC9-4C34-63AE976533EF}"/>
                </a:ext>
                <a:ext uri="{C183D7F6-B498-43B3-948B-1728B52AA6E4}">
                  <adec:decorative xmlns:adec="http://schemas.microsoft.com/office/drawing/2017/decorative" val="1"/>
                </a:ext>
              </a:extLst>
            </p:cNvPr>
            <p:cNvSpPr/>
            <p:nvPr/>
          </p:nvSpPr>
          <p:spPr>
            <a:xfrm rot="5597638">
              <a:off x="5399708" y="-42381"/>
              <a:ext cx="1018053" cy="1877362"/>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700;p43">
              <a:extLst>
                <a:ext uri="{FF2B5EF4-FFF2-40B4-BE49-F238E27FC236}">
                  <a16:creationId xmlns:a16="http://schemas.microsoft.com/office/drawing/2014/main" id="{473D8EA0-34C3-0A99-F3E0-B88B1F4262F6}"/>
                </a:ext>
              </a:extLst>
            </p:cNvPr>
            <p:cNvSpPr txBox="1"/>
            <p:nvPr/>
          </p:nvSpPr>
          <p:spPr>
            <a:xfrm>
              <a:off x="5241134" y="706850"/>
              <a:ext cx="1335200"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Vaiheen päätös</a:t>
              </a:r>
              <a:endParaRPr sz="1600" dirty="0"/>
            </a:p>
          </p:txBody>
        </p:sp>
      </p:grpSp>
      <p:sp>
        <p:nvSpPr>
          <p:cNvPr id="1127" name="Google Shape;1127;p63"/>
          <p:cNvSpPr txBox="1">
            <a:spLocks noGrp="1"/>
          </p:cNvSpPr>
          <p:nvPr>
            <p:ph type="title" idx="4294967295"/>
          </p:nvPr>
        </p:nvSpPr>
        <p:spPr>
          <a:xfrm>
            <a:off x="1020539" y="902206"/>
            <a:ext cx="4017127" cy="393649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fi-FI" sz="28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rPr>
              <a:t>Kokeilun tarkoituksena on tuottaa ymmärrystä jatkoaskeleiden suunnitteluun.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fi-FI" sz="1600"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fi-FI" sz="1600" b="0" i="0" u="none" strike="noStrike" kern="0" cap="none" spc="0" normalizeH="0" baseline="0" noProof="0" dirty="0">
                <a:ln>
                  <a:noFill/>
                </a:ln>
                <a:solidFill>
                  <a:schemeClr val="dk1"/>
                </a:solidFill>
                <a:effectLst/>
                <a:uLnTx/>
                <a:uFillTx/>
                <a:latin typeface="Arial"/>
                <a:ea typeface="Arial"/>
                <a:cs typeface="Arial"/>
                <a:sym typeface="Arial"/>
              </a:rPr>
              <a:t>Kokeilun tulokset on hyvä dokumentoida ja muodostaa yhteinen näkemys siitä, mitä seuraavaksi pitäisi tapahtua. Tämä tieto auttaa erityisesti päätöksentekijöitä arvioimaan, kannattaako investoida kokeilun skaalaukseen tai jatkokehitykseen.</a:t>
            </a:r>
          </a:p>
        </p:txBody>
      </p:sp>
      <p:sp>
        <p:nvSpPr>
          <p:cNvPr id="1146" name="Google Shape;1146;p63"/>
          <p:cNvSpPr txBox="1"/>
          <p:nvPr/>
        </p:nvSpPr>
        <p:spPr>
          <a:xfrm>
            <a:off x="6576948" y="1453314"/>
            <a:ext cx="4309534" cy="4140300"/>
          </a:xfrm>
          <a:prstGeom prst="rect">
            <a:avLst/>
          </a:prstGeom>
          <a:noFill/>
          <a:ln>
            <a:noFill/>
          </a:ln>
        </p:spPr>
        <p:txBody>
          <a:bodyPr spcFirstLastPara="1" wrap="square" lIns="0" tIns="0" rIns="0" bIns="0" anchor="t" anchorCtr="0">
            <a:noAutofit/>
          </a:bodyPr>
          <a:lstStyle/>
          <a:p>
            <a:pPr marL="168275" marR="0" lvl="0" indent="0" algn="l" rtl="0">
              <a:lnSpc>
                <a:spcPct val="115000"/>
              </a:lnSpc>
              <a:spcBef>
                <a:spcPts val="0"/>
              </a:spcBef>
              <a:spcAft>
                <a:spcPts val="0"/>
              </a:spcAft>
              <a:buClr>
                <a:schemeClr val="dk1"/>
              </a:buClr>
              <a:buSzPts val="950"/>
              <a:buFont typeface="Arial"/>
              <a:buNone/>
            </a:pPr>
            <a:r>
              <a:rPr lang="fi-FI" sz="1600" b="1">
                <a:solidFill>
                  <a:schemeClr val="dk1"/>
                </a:solidFill>
                <a:latin typeface="Arial"/>
                <a:ea typeface="Arial"/>
                <a:cs typeface="Arial"/>
                <a:sym typeface="Arial"/>
              </a:rPr>
              <a:t>Toimi näin: </a:t>
            </a:r>
            <a:endParaRPr lang="fi-FI" sz="1600" b="1">
              <a:solidFill>
                <a:schemeClr val="dk1"/>
              </a:solidFill>
            </a:endParaRPr>
          </a:p>
          <a:p>
            <a:pPr marL="457200" marR="0" lvl="0" indent="-228600" algn="l" rtl="0">
              <a:lnSpc>
                <a:spcPct val="115000"/>
              </a:lnSpc>
              <a:spcBef>
                <a:spcPts val="0"/>
              </a:spcBef>
              <a:spcAft>
                <a:spcPts val="0"/>
              </a:spcAft>
              <a:buClr>
                <a:schemeClr val="dk1"/>
              </a:buClr>
              <a:buSzPts val="950"/>
              <a:buFont typeface="Arial"/>
              <a:buNone/>
            </a:pPr>
            <a:endParaRPr sz="1100">
              <a:solidFill>
                <a:schemeClr val="dk1"/>
              </a:solidFill>
              <a:latin typeface="Arial"/>
              <a:ea typeface="Arial"/>
              <a:cs typeface="Arial"/>
              <a:sym typeface="Arial"/>
            </a:endParaRP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Dokumentoi, mitä kokeilussa tehtiin, millaisia havaintoja syntyi, mikä jäi kesken ja mitä opittiin.</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Jaa kokeilun tulokset helppolukuisessa muodossa, esimerkiksi muistiona, diaesityksenä tai blogina.</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Arvioi yhteistyön toimivuus: miten roolit, viestintä ja työnjako toimivat ja mitä kannattaisi tehdä toisin?</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Laadi tiimin suositus seuraavista askelista. Jos kyseessä laajempi ekosysteeminen haaste, suunnittele seuraavat askeleet yhdessä relevanttien toimijoiden kanssa.</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Tunnista, kuka voi viedä työtä eteenpäin. Kokeilun fasilitaattori ei ole välttämättä sama kuin jatkokehityksen omistaja.</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Tee tai hae johdolta päätös jatkon suhteen: jatketaanko saman aiheen parissa, siirrytäänkö uuteen vai päättyykö yhteistyö?</a:t>
            </a:r>
          </a:p>
        </p:txBody>
      </p:sp>
      <p:sp>
        <p:nvSpPr>
          <p:cNvPr id="1126" name="Google Shape;1126;p63"/>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33</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0">
          <a:extLst>
            <a:ext uri="{FF2B5EF4-FFF2-40B4-BE49-F238E27FC236}">
              <a16:creationId xmlns:a16="http://schemas.microsoft.com/office/drawing/2014/main" id="{CE225E1E-97FE-6903-2BA6-C16EBC965E75}"/>
            </a:ext>
          </a:extLst>
        </p:cNvPr>
        <p:cNvGrpSpPr/>
        <p:nvPr/>
      </p:nvGrpSpPr>
      <p:grpSpPr>
        <a:xfrm>
          <a:off x="0" y="0"/>
          <a:ext cx="0" cy="0"/>
          <a:chOff x="0" y="0"/>
          <a:chExt cx="0" cy="0"/>
        </a:xfrm>
      </p:grpSpPr>
      <p:sp>
        <p:nvSpPr>
          <p:cNvPr id="691" name="Google Shape;691;p43">
            <a:extLst>
              <a:ext uri="{FF2B5EF4-FFF2-40B4-BE49-F238E27FC236}">
                <a16:creationId xmlns:a16="http://schemas.microsoft.com/office/drawing/2014/main" id="{BBD54646-C5E4-CE8A-087A-903C64CAD97B}"/>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0" name="Google Shape;732;p45">
            <a:extLst>
              <a:ext uri="{FF2B5EF4-FFF2-40B4-BE49-F238E27FC236}">
                <a16:creationId xmlns:a16="http://schemas.microsoft.com/office/drawing/2014/main" id="{9BB6D08E-07D2-828A-2FDE-616A86870473}"/>
              </a:ext>
              <a:ext uri="{C183D7F6-B498-43B3-948B-1728B52AA6E4}">
                <adec:decorative xmlns:adec="http://schemas.microsoft.com/office/drawing/2017/decorative" val="1"/>
              </a:ext>
            </a:extLst>
          </p:cNvPr>
          <p:cNvPicPr preferRelativeResize="0"/>
          <p:nvPr/>
        </p:nvPicPr>
        <p:blipFill rotWithShape="1">
          <a:blip r:embed="rId3">
            <a:alphaModFix/>
          </a:blip>
          <a:srcRect l="27432" r="25793"/>
          <a:stretch>
            <a:fillRect/>
          </a:stretch>
        </p:blipFill>
        <p:spPr>
          <a:xfrm rot="5400000" flipV="1">
            <a:off x="5876426" y="1820300"/>
            <a:ext cx="7239000" cy="3344408"/>
          </a:xfrm>
          <a:prstGeom prst="rect">
            <a:avLst/>
          </a:prstGeom>
          <a:noFill/>
          <a:ln>
            <a:noFill/>
          </a:ln>
        </p:spPr>
      </p:pic>
      <p:sp>
        <p:nvSpPr>
          <p:cNvPr id="696" name="Google Shape;696;p43">
            <a:extLst>
              <a:ext uri="{FF2B5EF4-FFF2-40B4-BE49-F238E27FC236}">
                <a16:creationId xmlns:a16="http://schemas.microsoft.com/office/drawing/2014/main" id="{F6B9CCFF-65A3-A183-BC1C-7C5FDDC5A8D0}"/>
              </a:ext>
            </a:extLst>
          </p:cNvPr>
          <p:cNvSpPr txBox="1">
            <a:spLocks noGrp="1"/>
          </p:cNvSpPr>
          <p:nvPr>
            <p:ph type="title" idx="4294967295"/>
          </p:nvPr>
        </p:nvSpPr>
        <p:spPr>
          <a:xfrm>
            <a:off x="457200" y="407988"/>
            <a:ext cx="112347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5400" b="0" i="0" u="none" strike="noStrike" kern="0" cap="none" spc="0" normalizeH="0" baseline="0" noProof="0" dirty="0">
                <a:ln>
                  <a:noFill/>
                </a:ln>
                <a:solidFill>
                  <a:schemeClr val="dk1"/>
                </a:solidFill>
                <a:effectLst/>
                <a:uLnTx/>
                <a:uFillTx/>
                <a:latin typeface="Arial Black"/>
                <a:ea typeface="Arial Black"/>
                <a:cs typeface="Arial Black"/>
                <a:sym typeface="Arial Black"/>
              </a:rPr>
              <a:t>3 Kumppanuus syvenee</a:t>
            </a:r>
            <a:endParaRPr kumimoji="0" lang="fi-FI"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3" name="Ryhmä 2" descr="Piirroskuva erilaisista kaupungin taloista">
            <a:extLst>
              <a:ext uri="{FF2B5EF4-FFF2-40B4-BE49-F238E27FC236}">
                <a16:creationId xmlns:a16="http://schemas.microsoft.com/office/drawing/2014/main" id="{89D87869-F1ED-5AAA-FE98-4C55BAF30D40}"/>
              </a:ext>
            </a:extLst>
          </p:cNvPr>
          <p:cNvGrpSpPr/>
          <p:nvPr/>
        </p:nvGrpSpPr>
        <p:grpSpPr>
          <a:xfrm>
            <a:off x="5232630" y="1685034"/>
            <a:ext cx="8259815" cy="5691007"/>
            <a:chOff x="5232630" y="1685034"/>
            <a:chExt cx="8259815" cy="5691007"/>
          </a:xfrm>
        </p:grpSpPr>
        <p:pic>
          <p:nvPicPr>
            <p:cNvPr id="11" name="Google Shape;1205;p67" descr="A clock tower at night&#10;&#10;Description automatically generated with low confidence">
              <a:extLst>
                <a:ext uri="{FF2B5EF4-FFF2-40B4-BE49-F238E27FC236}">
                  <a16:creationId xmlns:a16="http://schemas.microsoft.com/office/drawing/2014/main" id="{B2823E78-8E49-E286-C756-06EF5B906000}"/>
                </a:ext>
              </a:extLst>
            </p:cNvPr>
            <p:cNvPicPr preferRelativeResize="0"/>
            <p:nvPr/>
          </p:nvPicPr>
          <p:blipFill rotWithShape="1">
            <a:blip r:embed="rId4">
              <a:alphaModFix/>
            </a:blip>
            <a:srcRect/>
            <a:stretch/>
          </p:blipFill>
          <p:spPr>
            <a:xfrm>
              <a:off x="8278064" y="1685034"/>
              <a:ext cx="5214381" cy="4256360"/>
            </a:xfrm>
            <a:prstGeom prst="rect">
              <a:avLst/>
            </a:prstGeom>
            <a:noFill/>
            <a:ln>
              <a:noFill/>
            </a:ln>
          </p:spPr>
        </p:pic>
        <p:pic>
          <p:nvPicPr>
            <p:cNvPr id="13" name="Google Shape;1206;p67" descr="Diagram, engineering drawing&#10;&#10;Description automatically generated">
              <a:extLst>
                <a:ext uri="{FF2B5EF4-FFF2-40B4-BE49-F238E27FC236}">
                  <a16:creationId xmlns:a16="http://schemas.microsoft.com/office/drawing/2014/main" id="{0F3F07DD-406E-69C1-B02C-3891958C82B1}"/>
                </a:ext>
              </a:extLst>
            </p:cNvPr>
            <p:cNvPicPr preferRelativeResize="0"/>
            <p:nvPr/>
          </p:nvPicPr>
          <p:blipFill rotWithShape="1">
            <a:blip r:embed="rId5">
              <a:alphaModFix/>
            </a:blip>
            <a:srcRect/>
            <a:stretch/>
          </p:blipFill>
          <p:spPr>
            <a:xfrm>
              <a:off x="5982687" y="4495487"/>
              <a:ext cx="6045199" cy="2819399"/>
            </a:xfrm>
            <a:prstGeom prst="rect">
              <a:avLst/>
            </a:prstGeom>
            <a:noFill/>
            <a:ln>
              <a:noFill/>
            </a:ln>
          </p:spPr>
        </p:pic>
        <p:pic>
          <p:nvPicPr>
            <p:cNvPr id="41" name="Google Shape;1208;p67" descr="Diagram&#10;&#10;Description automatically generated">
              <a:extLst>
                <a:ext uri="{FF2B5EF4-FFF2-40B4-BE49-F238E27FC236}">
                  <a16:creationId xmlns:a16="http://schemas.microsoft.com/office/drawing/2014/main" id="{3C6CA5E7-D768-3C73-D1F3-B33194AE46FF}"/>
                </a:ext>
              </a:extLst>
            </p:cNvPr>
            <p:cNvPicPr preferRelativeResize="0"/>
            <p:nvPr/>
          </p:nvPicPr>
          <p:blipFill rotWithShape="1">
            <a:blip r:embed="rId6">
              <a:alphaModFix/>
            </a:blip>
            <a:srcRect/>
            <a:stretch/>
          </p:blipFill>
          <p:spPr>
            <a:xfrm>
              <a:off x="5232630" y="4955894"/>
              <a:ext cx="3104794" cy="2420147"/>
            </a:xfrm>
            <a:prstGeom prst="rect">
              <a:avLst/>
            </a:prstGeom>
            <a:noFill/>
            <a:ln>
              <a:noFill/>
            </a:ln>
          </p:spPr>
        </p:pic>
      </p:grpSp>
      <p:sp>
        <p:nvSpPr>
          <p:cNvPr id="39" name="Vapaamuotoinen: Muoto 38">
            <a:extLst>
              <a:ext uri="{FF2B5EF4-FFF2-40B4-BE49-F238E27FC236}">
                <a16:creationId xmlns:a16="http://schemas.microsoft.com/office/drawing/2014/main" id="{43D251B7-6EAF-1122-9742-FE7C2B03AE18}"/>
              </a:ext>
              <a:ext uri="{C183D7F6-B498-43B3-948B-1728B52AA6E4}">
                <adec:decorative xmlns:adec="http://schemas.microsoft.com/office/drawing/2017/decorative" val="1"/>
              </a:ext>
            </a:extLst>
          </p:cNvPr>
          <p:cNvSpPr/>
          <p:nvPr/>
        </p:nvSpPr>
        <p:spPr>
          <a:xfrm rot="1181057">
            <a:off x="1050552" y="1495793"/>
            <a:ext cx="6236320" cy="5121301"/>
          </a:xfrm>
          <a:custGeom>
            <a:avLst/>
            <a:gdLst>
              <a:gd name="connsiteX0" fmla="*/ 2983122 w 4242048"/>
              <a:gd name="connsiteY0" fmla="*/ 127845 h 2659979"/>
              <a:gd name="connsiteX1" fmla="*/ 1468290 w 4242048"/>
              <a:gd name="connsiteY1" fmla="*/ 52618 h 2659979"/>
              <a:gd name="connsiteX2" fmla="*/ 174857 w 4242048"/>
              <a:gd name="connsiteY2" fmla="*/ 581828 h 2659979"/>
              <a:gd name="connsiteX3" fmla="*/ 22230 w 4242048"/>
              <a:gd name="connsiteY3" fmla="*/ 1239570 h 2659979"/>
              <a:gd name="connsiteX4" fmla="*/ 388842 w 4242048"/>
              <a:gd name="connsiteY4" fmla="*/ 1869317 h 2659979"/>
              <a:gd name="connsiteX5" fmla="*/ 1332217 w 4242048"/>
              <a:gd name="connsiteY5" fmla="*/ 2518175 h 2659979"/>
              <a:gd name="connsiteX6" fmla="*/ 3058477 w 4242048"/>
              <a:gd name="connsiteY6" fmla="*/ 2572566 h 2659979"/>
              <a:gd name="connsiteX7" fmla="*/ 3895435 w 4242048"/>
              <a:gd name="connsiteY7" fmla="*/ 2233309 h 2659979"/>
              <a:gd name="connsiteX8" fmla="*/ 4198133 w 4242048"/>
              <a:gd name="connsiteY8" fmla="*/ 1296198 h 2659979"/>
              <a:gd name="connsiteX9" fmla="*/ 3518980 w 4242048"/>
              <a:gd name="connsiteY9" fmla="*/ 417057 h 2659979"/>
              <a:gd name="connsiteX10" fmla="*/ 2983186 w 4242048"/>
              <a:gd name="connsiteY10" fmla="*/ 127845 h 2659979"/>
              <a:gd name="connsiteX0" fmla="*/ 3010643 w 4269569"/>
              <a:gd name="connsiteY0" fmla="*/ 163898 h 2696032"/>
              <a:gd name="connsiteX1" fmla="*/ 1716809 w 4269569"/>
              <a:gd name="connsiteY1" fmla="*/ 30844 h 2696032"/>
              <a:gd name="connsiteX2" fmla="*/ 202378 w 4269569"/>
              <a:gd name="connsiteY2" fmla="*/ 617881 h 2696032"/>
              <a:gd name="connsiteX3" fmla="*/ 49751 w 4269569"/>
              <a:gd name="connsiteY3" fmla="*/ 1275623 h 2696032"/>
              <a:gd name="connsiteX4" fmla="*/ 416363 w 4269569"/>
              <a:gd name="connsiteY4" fmla="*/ 1905370 h 2696032"/>
              <a:gd name="connsiteX5" fmla="*/ 1359738 w 4269569"/>
              <a:gd name="connsiteY5" fmla="*/ 2554228 h 2696032"/>
              <a:gd name="connsiteX6" fmla="*/ 3085998 w 4269569"/>
              <a:gd name="connsiteY6" fmla="*/ 2608619 h 2696032"/>
              <a:gd name="connsiteX7" fmla="*/ 3922956 w 4269569"/>
              <a:gd name="connsiteY7" fmla="*/ 2269362 h 2696032"/>
              <a:gd name="connsiteX8" fmla="*/ 4225654 w 4269569"/>
              <a:gd name="connsiteY8" fmla="*/ 1332251 h 2696032"/>
              <a:gd name="connsiteX9" fmla="*/ 3546501 w 4269569"/>
              <a:gd name="connsiteY9" fmla="*/ 453110 h 2696032"/>
              <a:gd name="connsiteX10" fmla="*/ 3010707 w 4269569"/>
              <a:gd name="connsiteY10" fmla="*/ 163898 h 2696032"/>
              <a:gd name="connsiteX11" fmla="*/ 3010643 w 4269569"/>
              <a:gd name="connsiteY11" fmla="*/ 163898 h 2696032"/>
              <a:gd name="connsiteX0" fmla="*/ 2963340 w 4222267"/>
              <a:gd name="connsiteY0" fmla="*/ 170679 h 2702813"/>
              <a:gd name="connsiteX1" fmla="*/ 1669506 w 4222267"/>
              <a:gd name="connsiteY1" fmla="*/ 37625 h 2702813"/>
              <a:gd name="connsiteX2" fmla="*/ 294180 w 4222267"/>
              <a:gd name="connsiteY2" fmla="*/ 582566 h 2702813"/>
              <a:gd name="connsiteX3" fmla="*/ 2448 w 4222267"/>
              <a:gd name="connsiteY3" fmla="*/ 1282404 h 2702813"/>
              <a:gd name="connsiteX4" fmla="*/ 369060 w 4222267"/>
              <a:gd name="connsiteY4" fmla="*/ 1912151 h 2702813"/>
              <a:gd name="connsiteX5" fmla="*/ 1312435 w 4222267"/>
              <a:gd name="connsiteY5" fmla="*/ 2561009 h 2702813"/>
              <a:gd name="connsiteX6" fmla="*/ 3038695 w 4222267"/>
              <a:gd name="connsiteY6" fmla="*/ 2615400 h 2702813"/>
              <a:gd name="connsiteX7" fmla="*/ 3875653 w 4222267"/>
              <a:gd name="connsiteY7" fmla="*/ 2276143 h 2702813"/>
              <a:gd name="connsiteX8" fmla="*/ 4178351 w 4222267"/>
              <a:gd name="connsiteY8" fmla="*/ 1339032 h 2702813"/>
              <a:gd name="connsiteX9" fmla="*/ 3499198 w 4222267"/>
              <a:gd name="connsiteY9" fmla="*/ 459891 h 2702813"/>
              <a:gd name="connsiteX10" fmla="*/ 2963404 w 4222267"/>
              <a:gd name="connsiteY10" fmla="*/ 170679 h 2702813"/>
              <a:gd name="connsiteX11" fmla="*/ 2963340 w 4222267"/>
              <a:gd name="connsiteY11" fmla="*/ 170679 h 2702813"/>
              <a:gd name="connsiteX0" fmla="*/ 2785507 w 4044434"/>
              <a:gd name="connsiteY0" fmla="*/ 170679 h 2702813"/>
              <a:gd name="connsiteX1" fmla="*/ 1491673 w 4044434"/>
              <a:gd name="connsiteY1" fmla="*/ 37625 h 2702813"/>
              <a:gd name="connsiteX2" fmla="*/ 116347 w 4044434"/>
              <a:gd name="connsiteY2" fmla="*/ 582566 h 2702813"/>
              <a:gd name="connsiteX3" fmla="*/ 191227 w 4044434"/>
              <a:gd name="connsiteY3" fmla="*/ 1912151 h 2702813"/>
              <a:gd name="connsiteX4" fmla="*/ 1134602 w 4044434"/>
              <a:gd name="connsiteY4" fmla="*/ 2561009 h 2702813"/>
              <a:gd name="connsiteX5" fmla="*/ 2860862 w 4044434"/>
              <a:gd name="connsiteY5" fmla="*/ 2615400 h 2702813"/>
              <a:gd name="connsiteX6" fmla="*/ 3697820 w 4044434"/>
              <a:gd name="connsiteY6" fmla="*/ 2276143 h 2702813"/>
              <a:gd name="connsiteX7" fmla="*/ 4000518 w 4044434"/>
              <a:gd name="connsiteY7" fmla="*/ 1339032 h 2702813"/>
              <a:gd name="connsiteX8" fmla="*/ 3321365 w 4044434"/>
              <a:gd name="connsiteY8" fmla="*/ 459891 h 2702813"/>
              <a:gd name="connsiteX9" fmla="*/ 2785571 w 4044434"/>
              <a:gd name="connsiteY9" fmla="*/ 170679 h 2702813"/>
              <a:gd name="connsiteX10" fmla="*/ 2785507 w 4044434"/>
              <a:gd name="connsiteY10" fmla="*/ 170679 h 2702813"/>
              <a:gd name="connsiteX0" fmla="*/ 2732965 w 3991892"/>
              <a:gd name="connsiteY0" fmla="*/ 170679 h 2674592"/>
              <a:gd name="connsiteX1" fmla="*/ 1439131 w 3991892"/>
              <a:gd name="connsiteY1" fmla="*/ 37625 h 2674592"/>
              <a:gd name="connsiteX2" fmla="*/ 63805 w 3991892"/>
              <a:gd name="connsiteY2" fmla="*/ 582566 h 2674592"/>
              <a:gd name="connsiteX3" fmla="*/ 314712 w 3991892"/>
              <a:gd name="connsiteY3" fmla="*/ 2096853 h 2674592"/>
              <a:gd name="connsiteX4" fmla="*/ 1082060 w 3991892"/>
              <a:gd name="connsiteY4" fmla="*/ 2561009 h 2674592"/>
              <a:gd name="connsiteX5" fmla="*/ 2808320 w 3991892"/>
              <a:gd name="connsiteY5" fmla="*/ 2615400 h 2674592"/>
              <a:gd name="connsiteX6" fmla="*/ 3645278 w 3991892"/>
              <a:gd name="connsiteY6" fmla="*/ 2276143 h 2674592"/>
              <a:gd name="connsiteX7" fmla="*/ 3947976 w 3991892"/>
              <a:gd name="connsiteY7" fmla="*/ 1339032 h 2674592"/>
              <a:gd name="connsiteX8" fmla="*/ 3268823 w 3991892"/>
              <a:gd name="connsiteY8" fmla="*/ 459891 h 2674592"/>
              <a:gd name="connsiteX9" fmla="*/ 2733029 w 3991892"/>
              <a:gd name="connsiteY9" fmla="*/ 170679 h 2674592"/>
              <a:gd name="connsiteX10" fmla="*/ 2732965 w 3991892"/>
              <a:gd name="connsiteY10" fmla="*/ 170679 h 2674592"/>
              <a:gd name="connsiteX0" fmla="*/ 2740826 w 3999753"/>
              <a:gd name="connsiteY0" fmla="*/ 170679 h 2748672"/>
              <a:gd name="connsiteX1" fmla="*/ 1446992 w 3999753"/>
              <a:gd name="connsiteY1" fmla="*/ 37625 h 2748672"/>
              <a:gd name="connsiteX2" fmla="*/ 71666 w 3999753"/>
              <a:gd name="connsiteY2" fmla="*/ 582566 h 2748672"/>
              <a:gd name="connsiteX3" fmla="*/ 322573 w 3999753"/>
              <a:gd name="connsiteY3" fmla="*/ 2096853 h 2748672"/>
              <a:gd name="connsiteX4" fmla="*/ 1415919 w 3999753"/>
              <a:gd name="connsiteY4" fmla="*/ 2717866 h 2748672"/>
              <a:gd name="connsiteX5" fmla="*/ 2816181 w 3999753"/>
              <a:gd name="connsiteY5" fmla="*/ 2615400 h 2748672"/>
              <a:gd name="connsiteX6" fmla="*/ 3653139 w 3999753"/>
              <a:gd name="connsiteY6" fmla="*/ 2276143 h 2748672"/>
              <a:gd name="connsiteX7" fmla="*/ 3955837 w 3999753"/>
              <a:gd name="connsiteY7" fmla="*/ 1339032 h 2748672"/>
              <a:gd name="connsiteX8" fmla="*/ 3276684 w 3999753"/>
              <a:gd name="connsiteY8" fmla="*/ 459891 h 2748672"/>
              <a:gd name="connsiteX9" fmla="*/ 2740890 w 3999753"/>
              <a:gd name="connsiteY9" fmla="*/ 170679 h 2748672"/>
              <a:gd name="connsiteX10" fmla="*/ 2740826 w 3999753"/>
              <a:gd name="connsiteY10" fmla="*/ 170679 h 2748672"/>
              <a:gd name="connsiteX0" fmla="*/ 2740826 w 4018541"/>
              <a:gd name="connsiteY0" fmla="*/ 170679 h 2720380"/>
              <a:gd name="connsiteX1" fmla="*/ 1446992 w 4018541"/>
              <a:gd name="connsiteY1" fmla="*/ 37625 h 2720380"/>
              <a:gd name="connsiteX2" fmla="*/ 71666 w 4018541"/>
              <a:gd name="connsiteY2" fmla="*/ 582566 h 2720380"/>
              <a:gd name="connsiteX3" fmla="*/ 322573 w 4018541"/>
              <a:gd name="connsiteY3" fmla="*/ 2096853 h 2720380"/>
              <a:gd name="connsiteX4" fmla="*/ 1415919 w 4018541"/>
              <a:gd name="connsiteY4" fmla="*/ 2717866 h 2720380"/>
              <a:gd name="connsiteX5" fmla="*/ 3653139 w 4018541"/>
              <a:gd name="connsiteY5" fmla="*/ 2276143 h 2720380"/>
              <a:gd name="connsiteX6" fmla="*/ 3955837 w 4018541"/>
              <a:gd name="connsiteY6" fmla="*/ 1339032 h 2720380"/>
              <a:gd name="connsiteX7" fmla="*/ 3276684 w 4018541"/>
              <a:gd name="connsiteY7" fmla="*/ 459891 h 2720380"/>
              <a:gd name="connsiteX8" fmla="*/ 2740890 w 4018541"/>
              <a:gd name="connsiteY8" fmla="*/ 170679 h 2720380"/>
              <a:gd name="connsiteX9" fmla="*/ 2740826 w 4018541"/>
              <a:gd name="connsiteY9" fmla="*/ 170679 h 2720380"/>
              <a:gd name="connsiteX0" fmla="*/ 2740826 w 3976604"/>
              <a:gd name="connsiteY0" fmla="*/ 170679 h 2724621"/>
              <a:gd name="connsiteX1" fmla="*/ 1446992 w 3976604"/>
              <a:gd name="connsiteY1" fmla="*/ 37625 h 2724621"/>
              <a:gd name="connsiteX2" fmla="*/ 71666 w 3976604"/>
              <a:gd name="connsiteY2" fmla="*/ 582566 h 2724621"/>
              <a:gd name="connsiteX3" fmla="*/ 322573 w 3976604"/>
              <a:gd name="connsiteY3" fmla="*/ 2096853 h 2724621"/>
              <a:gd name="connsiteX4" fmla="*/ 1415919 w 3976604"/>
              <a:gd name="connsiteY4" fmla="*/ 2717866 h 2724621"/>
              <a:gd name="connsiteX5" fmla="*/ 3327314 w 3976604"/>
              <a:gd name="connsiteY5" fmla="*/ 2358551 h 2724621"/>
              <a:gd name="connsiteX6" fmla="*/ 3955837 w 3976604"/>
              <a:gd name="connsiteY6" fmla="*/ 1339032 h 2724621"/>
              <a:gd name="connsiteX7" fmla="*/ 3276684 w 3976604"/>
              <a:gd name="connsiteY7" fmla="*/ 459891 h 2724621"/>
              <a:gd name="connsiteX8" fmla="*/ 2740890 w 3976604"/>
              <a:gd name="connsiteY8" fmla="*/ 170679 h 2724621"/>
              <a:gd name="connsiteX9" fmla="*/ 2740826 w 3976604"/>
              <a:gd name="connsiteY9" fmla="*/ 170679 h 2724621"/>
              <a:gd name="connsiteX0" fmla="*/ 2740826 w 3838234"/>
              <a:gd name="connsiteY0" fmla="*/ 170679 h 2724685"/>
              <a:gd name="connsiteX1" fmla="*/ 1446992 w 3838234"/>
              <a:gd name="connsiteY1" fmla="*/ 37625 h 2724685"/>
              <a:gd name="connsiteX2" fmla="*/ 71666 w 3838234"/>
              <a:gd name="connsiteY2" fmla="*/ 582566 h 2724685"/>
              <a:gd name="connsiteX3" fmla="*/ 322573 w 3838234"/>
              <a:gd name="connsiteY3" fmla="*/ 2096853 h 2724685"/>
              <a:gd name="connsiteX4" fmla="*/ 1415919 w 3838234"/>
              <a:gd name="connsiteY4" fmla="*/ 2717866 h 2724685"/>
              <a:gd name="connsiteX5" fmla="*/ 3327314 w 3838234"/>
              <a:gd name="connsiteY5" fmla="*/ 2358551 h 2724685"/>
              <a:gd name="connsiteX6" fmla="*/ 3809291 w 3838234"/>
              <a:gd name="connsiteY6" fmla="*/ 1326097 h 2724685"/>
              <a:gd name="connsiteX7" fmla="*/ 3276684 w 3838234"/>
              <a:gd name="connsiteY7" fmla="*/ 459891 h 2724685"/>
              <a:gd name="connsiteX8" fmla="*/ 2740890 w 3838234"/>
              <a:gd name="connsiteY8" fmla="*/ 170679 h 2724685"/>
              <a:gd name="connsiteX9" fmla="*/ 2740826 w 3838234"/>
              <a:gd name="connsiteY9" fmla="*/ 170679 h 2724685"/>
              <a:gd name="connsiteX0" fmla="*/ 2740826 w 3835347"/>
              <a:gd name="connsiteY0" fmla="*/ 170679 h 2724685"/>
              <a:gd name="connsiteX1" fmla="*/ 1446992 w 3835347"/>
              <a:gd name="connsiteY1" fmla="*/ 37625 h 2724685"/>
              <a:gd name="connsiteX2" fmla="*/ 71666 w 3835347"/>
              <a:gd name="connsiteY2" fmla="*/ 582566 h 2724685"/>
              <a:gd name="connsiteX3" fmla="*/ 322573 w 3835347"/>
              <a:gd name="connsiteY3" fmla="*/ 2096853 h 2724685"/>
              <a:gd name="connsiteX4" fmla="*/ 1415919 w 3835347"/>
              <a:gd name="connsiteY4" fmla="*/ 2717866 h 2724685"/>
              <a:gd name="connsiteX5" fmla="*/ 3327314 w 3835347"/>
              <a:gd name="connsiteY5" fmla="*/ 2358551 h 2724685"/>
              <a:gd name="connsiteX6" fmla="*/ 3809291 w 3835347"/>
              <a:gd name="connsiteY6" fmla="*/ 1326097 h 2724685"/>
              <a:gd name="connsiteX7" fmla="*/ 2740890 w 3835347"/>
              <a:gd name="connsiteY7" fmla="*/ 170679 h 2724685"/>
              <a:gd name="connsiteX8" fmla="*/ 2740826 w 3835347"/>
              <a:gd name="connsiteY8" fmla="*/ 170679 h 2724685"/>
              <a:gd name="connsiteX0" fmla="*/ 2740826 w 3835347"/>
              <a:gd name="connsiteY0" fmla="*/ 170679 h 2724685"/>
              <a:gd name="connsiteX1" fmla="*/ 1446992 w 3835347"/>
              <a:gd name="connsiteY1" fmla="*/ 37625 h 2724685"/>
              <a:gd name="connsiteX2" fmla="*/ 71666 w 3835347"/>
              <a:gd name="connsiteY2" fmla="*/ 582566 h 2724685"/>
              <a:gd name="connsiteX3" fmla="*/ 322573 w 3835347"/>
              <a:gd name="connsiteY3" fmla="*/ 2096853 h 2724685"/>
              <a:gd name="connsiteX4" fmla="*/ 1415919 w 3835347"/>
              <a:gd name="connsiteY4" fmla="*/ 2717866 h 2724685"/>
              <a:gd name="connsiteX5" fmla="*/ 3327314 w 3835347"/>
              <a:gd name="connsiteY5" fmla="*/ 2358551 h 2724685"/>
              <a:gd name="connsiteX6" fmla="*/ 3809291 w 3835347"/>
              <a:gd name="connsiteY6" fmla="*/ 1326097 h 2724685"/>
              <a:gd name="connsiteX7" fmla="*/ 2740890 w 3835347"/>
              <a:gd name="connsiteY7" fmla="*/ 170679 h 2724685"/>
              <a:gd name="connsiteX8" fmla="*/ 2740826 w 3835347"/>
              <a:gd name="connsiteY8" fmla="*/ 170679 h 2724685"/>
              <a:gd name="connsiteX0" fmla="*/ 2955149 w 3835347"/>
              <a:gd name="connsiteY0" fmla="*/ 397874 h 2688881"/>
              <a:gd name="connsiteX1" fmla="*/ 1446992 w 3835347"/>
              <a:gd name="connsiteY1" fmla="*/ 1821 h 2688881"/>
              <a:gd name="connsiteX2" fmla="*/ 71666 w 3835347"/>
              <a:gd name="connsiteY2" fmla="*/ 546762 h 2688881"/>
              <a:gd name="connsiteX3" fmla="*/ 322573 w 3835347"/>
              <a:gd name="connsiteY3" fmla="*/ 2061049 h 2688881"/>
              <a:gd name="connsiteX4" fmla="*/ 1415919 w 3835347"/>
              <a:gd name="connsiteY4" fmla="*/ 2682062 h 2688881"/>
              <a:gd name="connsiteX5" fmla="*/ 3327314 w 3835347"/>
              <a:gd name="connsiteY5" fmla="*/ 2322747 h 2688881"/>
              <a:gd name="connsiteX6" fmla="*/ 3809291 w 3835347"/>
              <a:gd name="connsiteY6" fmla="*/ 1290293 h 2688881"/>
              <a:gd name="connsiteX7" fmla="*/ 2740890 w 3835347"/>
              <a:gd name="connsiteY7" fmla="*/ 134875 h 2688881"/>
              <a:gd name="connsiteX8" fmla="*/ 2955149 w 3835347"/>
              <a:gd name="connsiteY8" fmla="*/ 397874 h 2688881"/>
              <a:gd name="connsiteX0" fmla="*/ 2955149 w 3835347"/>
              <a:gd name="connsiteY0" fmla="*/ 398088 h 2689095"/>
              <a:gd name="connsiteX1" fmla="*/ 1446992 w 3835347"/>
              <a:gd name="connsiteY1" fmla="*/ 2035 h 2689095"/>
              <a:gd name="connsiteX2" fmla="*/ 71666 w 3835347"/>
              <a:gd name="connsiteY2" fmla="*/ 546976 h 2689095"/>
              <a:gd name="connsiteX3" fmla="*/ 322573 w 3835347"/>
              <a:gd name="connsiteY3" fmla="*/ 2061263 h 2689095"/>
              <a:gd name="connsiteX4" fmla="*/ 1415919 w 3835347"/>
              <a:gd name="connsiteY4" fmla="*/ 2682276 h 2689095"/>
              <a:gd name="connsiteX5" fmla="*/ 3327314 w 3835347"/>
              <a:gd name="connsiteY5" fmla="*/ 2322961 h 2689095"/>
              <a:gd name="connsiteX6" fmla="*/ 3809291 w 3835347"/>
              <a:gd name="connsiteY6" fmla="*/ 1290507 h 2689095"/>
              <a:gd name="connsiteX7" fmla="*/ 2955149 w 3835347"/>
              <a:gd name="connsiteY7" fmla="*/ 398088 h 2689095"/>
              <a:gd name="connsiteX0" fmla="*/ 2902254 w 3835347"/>
              <a:gd name="connsiteY0" fmla="*/ 268754 h 2699762"/>
              <a:gd name="connsiteX1" fmla="*/ 1446992 w 3835347"/>
              <a:gd name="connsiteY1" fmla="*/ 12702 h 2699762"/>
              <a:gd name="connsiteX2" fmla="*/ 71666 w 3835347"/>
              <a:gd name="connsiteY2" fmla="*/ 557643 h 2699762"/>
              <a:gd name="connsiteX3" fmla="*/ 322573 w 3835347"/>
              <a:gd name="connsiteY3" fmla="*/ 2071930 h 2699762"/>
              <a:gd name="connsiteX4" fmla="*/ 1415919 w 3835347"/>
              <a:gd name="connsiteY4" fmla="*/ 2692943 h 2699762"/>
              <a:gd name="connsiteX5" fmla="*/ 3327314 w 3835347"/>
              <a:gd name="connsiteY5" fmla="*/ 2333628 h 2699762"/>
              <a:gd name="connsiteX6" fmla="*/ 3809291 w 3835347"/>
              <a:gd name="connsiteY6" fmla="*/ 1301174 h 2699762"/>
              <a:gd name="connsiteX7" fmla="*/ 2902254 w 3835347"/>
              <a:gd name="connsiteY7" fmla="*/ 268754 h 2699762"/>
              <a:gd name="connsiteX0" fmla="*/ 2902254 w 3761396"/>
              <a:gd name="connsiteY0" fmla="*/ 269299 h 2700107"/>
              <a:gd name="connsiteX1" fmla="*/ 1446992 w 3761396"/>
              <a:gd name="connsiteY1" fmla="*/ 13247 h 2700107"/>
              <a:gd name="connsiteX2" fmla="*/ 71666 w 3761396"/>
              <a:gd name="connsiteY2" fmla="*/ 558188 h 2700107"/>
              <a:gd name="connsiteX3" fmla="*/ 322573 w 3761396"/>
              <a:gd name="connsiteY3" fmla="*/ 2072475 h 2700107"/>
              <a:gd name="connsiteX4" fmla="*/ 1415919 w 3761396"/>
              <a:gd name="connsiteY4" fmla="*/ 2693488 h 2700107"/>
              <a:gd name="connsiteX5" fmla="*/ 3327314 w 3761396"/>
              <a:gd name="connsiteY5" fmla="*/ 2334173 h 2700107"/>
              <a:gd name="connsiteX6" fmla="*/ 3728158 w 3761396"/>
              <a:gd name="connsiteY6" fmla="*/ 1342891 h 2700107"/>
              <a:gd name="connsiteX7" fmla="*/ 2902254 w 3761396"/>
              <a:gd name="connsiteY7" fmla="*/ 269299 h 2700107"/>
              <a:gd name="connsiteX0" fmla="*/ 2883977 w 3761396"/>
              <a:gd name="connsiteY0" fmla="*/ 244980 h 2705193"/>
              <a:gd name="connsiteX1" fmla="*/ 1446992 w 3761396"/>
              <a:gd name="connsiteY1" fmla="*/ 18333 h 2705193"/>
              <a:gd name="connsiteX2" fmla="*/ 71666 w 3761396"/>
              <a:gd name="connsiteY2" fmla="*/ 563274 h 2705193"/>
              <a:gd name="connsiteX3" fmla="*/ 322573 w 3761396"/>
              <a:gd name="connsiteY3" fmla="*/ 2077561 h 2705193"/>
              <a:gd name="connsiteX4" fmla="*/ 1415919 w 3761396"/>
              <a:gd name="connsiteY4" fmla="*/ 2698574 h 2705193"/>
              <a:gd name="connsiteX5" fmla="*/ 3327314 w 3761396"/>
              <a:gd name="connsiteY5" fmla="*/ 2339259 h 2705193"/>
              <a:gd name="connsiteX6" fmla="*/ 3728158 w 3761396"/>
              <a:gd name="connsiteY6" fmla="*/ 1347977 h 2705193"/>
              <a:gd name="connsiteX7" fmla="*/ 2883977 w 3761396"/>
              <a:gd name="connsiteY7" fmla="*/ 244980 h 2705193"/>
              <a:gd name="connsiteX0" fmla="*/ 2903110 w 3780529"/>
              <a:gd name="connsiteY0" fmla="*/ 252231 h 2712444"/>
              <a:gd name="connsiteX1" fmla="*/ 1466125 w 3780529"/>
              <a:gd name="connsiteY1" fmla="*/ 25584 h 2712444"/>
              <a:gd name="connsiteX2" fmla="*/ 68426 w 3780529"/>
              <a:gd name="connsiteY2" fmla="*/ 676092 h 2712444"/>
              <a:gd name="connsiteX3" fmla="*/ 341706 w 3780529"/>
              <a:gd name="connsiteY3" fmla="*/ 2084812 h 2712444"/>
              <a:gd name="connsiteX4" fmla="*/ 1435052 w 3780529"/>
              <a:gd name="connsiteY4" fmla="*/ 2705825 h 2712444"/>
              <a:gd name="connsiteX5" fmla="*/ 3346447 w 3780529"/>
              <a:gd name="connsiteY5" fmla="*/ 2346510 h 2712444"/>
              <a:gd name="connsiteX6" fmla="*/ 3747291 w 3780529"/>
              <a:gd name="connsiteY6" fmla="*/ 1355228 h 2712444"/>
              <a:gd name="connsiteX7" fmla="*/ 2903110 w 3780529"/>
              <a:gd name="connsiteY7" fmla="*/ 252231 h 2712444"/>
              <a:gd name="connsiteX0" fmla="*/ 2916954 w 3794373"/>
              <a:gd name="connsiteY0" fmla="*/ 255503 h 2715716"/>
              <a:gd name="connsiteX1" fmla="*/ 1479969 w 3794373"/>
              <a:gd name="connsiteY1" fmla="*/ 28856 h 2715716"/>
              <a:gd name="connsiteX2" fmla="*/ 66269 w 3794373"/>
              <a:gd name="connsiteY2" fmla="*/ 726284 h 2715716"/>
              <a:gd name="connsiteX3" fmla="*/ 355550 w 3794373"/>
              <a:gd name="connsiteY3" fmla="*/ 2088084 h 2715716"/>
              <a:gd name="connsiteX4" fmla="*/ 1448896 w 3794373"/>
              <a:gd name="connsiteY4" fmla="*/ 2709097 h 2715716"/>
              <a:gd name="connsiteX5" fmla="*/ 3360291 w 3794373"/>
              <a:gd name="connsiteY5" fmla="*/ 2349782 h 2715716"/>
              <a:gd name="connsiteX6" fmla="*/ 3761135 w 3794373"/>
              <a:gd name="connsiteY6" fmla="*/ 1358500 h 2715716"/>
              <a:gd name="connsiteX7" fmla="*/ 2916954 w 3794373"/>
              <a:gd name="connsiteY7" fmla="*/ 255503 h 2715716"/>
              <a:gd name="connsiteX0" fmla="*/ 2916954 w 3726255"/>
              <a:gd name="connsiteY0" fmla="*/ 261980 h 2721193"/>
              <a:gd name="connsiteX1" fmla="*/ 1479969 w 3726255"/>
              <a:gd name="connsiteY1" fmla="*/ 35333 h 2721193"/>
              <a:gd name="connsiteX2" fmla="*/ 66269 w 3726255"/>
              <a:gd name="connsiteY2" fmla="*/ 732761 h 2721193"/>
              <a:gd name="connsiteX3" fmla="*/ 355550 w 3726255"/>
              <a:gd name="connsiteY3" fmla="*/ 2094561 h 2721193"/>
              <a:gd name="connsiteX4" fmla="*/ 1448896 w 3726255"/>
              <a:gd name="connsiteY4" fmla="*/ 2715574 h 2721193"/>
              <a:gd name="connsiteX5" fmla="*/ 3360291 w 3726255"/>
              <a:gd name="connsiteY5" fmla="*/ 2356259 h 2721193"/>
              <a:gd name="connsiteX6" fmla="*/ 3682225 w 3726255"/>
              <a:gd name="connsiteY6" fmla="*/ 1611253 h 2721193"/>
              <a:gd name="connsiteX7" fmla="*/ 2916954 w 3726255"/>
              <a:gd name="connsiteY7" fmla="*/ 261980 h 2721193"/>
              <a:gd name="connsiteX0" fmla="*/ 2916954 w 3726255"/>
              <a:gd name="connsiteY0" fmla="*/ 261980 h 2721193"/>
              <a:gd name="connsiteX1" fmla="*/ 1479969 w 3726255"/>
              <a:gd name="connsiteY1" fmla="*/ 35333 h 2721193"/>
              <a:gd name="connsiteX2" fmla="*/ 66269 w 3726255"/>
              <a:gd name="connsiteY2" fmla="*/ 732761 h 2721193"/>
              <a:gd name="connsiteX3" fmla="*/ 355550 w 3726255"/>
              <a:gd name="connsiteY3" fmla="*/ 2094561 h 2721193"/>
              <a:gd name="connsiteX4" fmla="*/ 1448896 w 3726255"/>
              <a:gd name="connsiteY4" fmla="*/ 2715574 h 2721193"/>
              <a:gd name="connsiteX5" fmla="*/ 3360291 w 3726255"/>
              <a:gd name="connsiteY5" fmla="*/ 2356259 h 2721193"/>
              <a:gd name="connsiteX6" fmla="*/ 3682225 w 3726255"/>
              <a:gd name="connsiteY6" fmla="*/ 1611253 h 2721193"/>
              <a:gd name="connsiteX7" fmla="*/ 2916954 w 3726255"/>
              <a:gd name="connsiteY7" fmla="*/ 261980 h 2721193"/>
              <a:gd name="connsiteX0" fmla="*/ 2916954 w 3776833"/>
              <a:gd name="connsiteY0" fmla="*/ 261980 h 2721193"/>
              <a:gd name="connsiteX1" fmla="*/ 1479969 w 3776833"/>
              <a:gd name="connsiteY1" fmla="*/ 35333 h 2721193"/>
              <a:gd name="connsiteX2" fmla="*/ 66269 w 3776833"/>
              <a:gd name="connsiteY2" fmla="*/ 732761 h 2721193"/>
              <a:gd name="connsiteX3" fmla="*/ 355550 w 3776833"/>
              <a:gd name="connsiteY3" fmla="*/ 2094561 h 2721193"/>
              <a:gd name="connsiteX4" fmla="*/ 1448896 w 3776833"/>
              <a:gd name="connsiteY4" fmla="*/ 2715574 h 2721193"/>
              <a:gd name="connsiteX5" fmla="*/ 3360291 w 3776833"/>
              <a:gd name="connsiteY5" fmla="*/ 2356259 h 2721193"/>
              <a:gd name="connsiteX6" fmla="*/ 3682225 w 3776833"/>
              <a:gd name="connsiteY6" fmla="*/ 1611253 h 2721193"/>
              <a:gd name="connsiteX7" fmla="*/ 2916954 w 3776833"/>
              <a:gd name="connsiteY7" fmla="*/ 261980 h 2721193"/>
              <a:gd name="connsiteX0" fmla="*/ 4057487 w 4171543"/>
              <a:gd name="connsiteY0" fmla="*/ 129713 h 2876201"/>
              <a:gd name="connsiteX1" fmla="*/ 1479969 w 4171543"/>
              <a:gd name="connsiteY1" fmla="*/ 190341 h 2876201"/>
              <a:gd name="connsiteX2" fmla="*/ 66269 w 4171543"/>
              <a:gd name="connsiteY2" fmla="*/ 887769 h 2876201"/>
              <a:gd name="connsiteX3" fmla="*/ 355550 w 4171543"/>
              <a:gd name="connsiteY3" fmla="*/ 2249569 h 2876201"/>
              <a:gd name="connsiteX4" fmla="*/ 1448896 w 4171543"/>
              <a:gd name="connsiteY4" fmla="*/ 2870582 h 2876201"/>
              <a:gd name="connsiteX5" fmla="*/ 3360291 w 4171543"/>
              <a:gd name="connsiteY5" fmla="*/ 2511267 h 2876201"/>
              <a:gd name="connsiteX6" fmla="*/ 3682225 w 4171543"/>
              <a:gd name="connsiteY6" fmla="*/ 1766261 h 2876201"/>
              <a:gd name="connsiteX7" fmla="*/ 4057487 w 4171543"/>
              <a:gd name="connsiteY7" fmla="*/ 129713 h 2876201"/>
              <a:gd name="connsiteX0" fmla="*/ 4057487 w 4850843"/>
              <a:gd name="connsiteY0" fmla="*/ 125176 h 2871886"/>
              <a:gd name="connsiteX1" fmla="*/ 1479969 w 4850843"/>
              <a:gd name="connsiteY1" fmla="*/ 185804 h 2871886"/>
              <a:gd name="connsiteX2" fmla="*/ 66269 w 4850843"/>
              <a:gd name="connsiteY2" fmla="*/ 883232 h 2871886"/>
              <a:gd name="connsiteX3" fmla="*/ 355550 w 4850843"/>
              <a:gd name="connsiteY3" fmla="*/ 2245032 h 2871886"/>
              <a:gd name="connsiteX4" fmla="*/ 1448896 w 4850843"/>
              <a:gd name="connsiteY4" fmla="*/ 2866045 h 2871886"/>
              <a:gd name="connsiteX5" fmla="*/ 3360291 w 4850843"/>
              <a:gd name="connsiteY5" fmla="*/ 2506730 h 2871886"/>
              <a:gd name="connsiteX6" fmla="*/ 4827559 w 4850843"/>
              <a:gd name="connsiteY6" fmla="*/ 1700143 h 2871886"/>
              <a:gd name="connsiteX7" fmla="*/ 4057487 w 4850843"/>
              <a:gd name="connsiteY7" fmla="*/ 125176 h 2871886"/>
              <a:gd name="connsiteX0" fmla="*/ 4039769 w 4849121"/>
              <a:gd name="connsiteY0" fmla="*/ 90148 h 3022492"/>
              <a:gd name="connsiteX1" fmla="*/ 1479969 w 4849121"/>
              <a:gd name="connsiteY1" fmla="*/ 336410 h 3022492"/>
              <a:gd name="connsiteX2" fmla="*/ 66269 w 4849121"/>
              <a:gd name="connsiteY2" fmla="*/ 1033838 h 3022492"/>
              <a:gd name="connsiteX3" fmla="*/ 355550 w 4849121"/>
              <a:gd name="connsiteY3" fmla="*/ 2395638 h 3022492"/>
              <a:gd name="connsiteX4" fmla="*/ 1448896 w 4849121"/>
              <a:gd name="connsiteY4" fmla="*/ 3016651 h 3022492"/>
              <a:gd name="connsiteX5" fmla="*/ 3360291 w 4849121"/>
              <a:gd name="connsiteY5" fmla="*/ 2657336 h 3022492"/>
              <a:gd name="connsiteX6" fmla="*/ 4827559 w 4849121"/>
              <a:gd name="connsiteY6" fmla="*/ 1850749 h 3022492"/>
              <a:gd name="connsiteX7" fmla="*/ 4039769 w 4849121"/>
              <a:gd name="connsiteY7" fmla="*/ 90148 h 3022492"/>
              <a:gd name="connsiteX0" fmla="*/ 4042376 w 4851464"/>
              <a:gd name="connsiteY0" fmla="*/ 107295 h 3039639"/>
              <a:gd name="connsiteX1" fmla="*/ 1519702 w 4851464"/>
              <a:gd name="connsiteY1" fmla="*/ 286526 h 3039639"/>
              <a:gd name="connsiteX2" fmla="*/ 68876 w 4851464"/>
              <a:gd name="connsiteY2" fmla="*/ 1050985 h 3039639"/>
              <a:gd name="connsiteX3" fmla="*/ 358157 w 4851464"/>
              <a:gd name="connsiteY3" fmla="*/ 2412785 h 3039639"/>
              <a:gd name="connsiteX4" fmla="*/ 1451503 w 4851464"/>
              <a:gd name="connsiteY4" fmla="*/ 3033798 h 3039639"/>
              <a:gd name="connsiteX5" fmla="*/ 3362898 w 4851464"/>
              <a:gd name="connsiteY5" fmla="*/ 2674483 h 3039639"/>
              <a:gd name="connsiteX6" fmla="*/ 4830166 w 4851464"/>
              <a:gd name="connsiteY6" fmla="*/ 1867896 h 3039639"/>
              <a:gd name="connsiteX7" fmla="*/ 4042376 w 4851464"/>
              <a:gd name="connsiteY7" fmla="*/ 107295 h 3039639"/>
              <a:gd name="connsiteX0" fmla="*/ 4134958 w 4861668"/>
              <a:gd name="connsiteY0" fmla="*/ 99121 h 3081315"/>
              <a:gd name="connsiteX1" fmla="*/ 1519702 w 4861668"/>
              <a:gd name="connsiteY1" fmla="*/ 328202 h 3081315"/>
              <a:gd name="connsiteX2" fmla="*/ 68876 w 4861668"/>
              <a:gd name="connsiteY2" fmla="*/ 1092661 h 3081315"/>
              <a:gd name="connsiteX3" fmla="*/ 358157 w 4861668"/>
              <a:gd name="connsiteY3" fmla="*/ 2454461 h 3081315"/>
              <a:gd name="connsiteX4" fmla="*/ 1451503 w 4861668"/>
              <a:gd name="connsiteY4" fmla="*/ 3075474 h 3081315"/>
              <a:gd name="connsiteX5" fmla="*/ 3362898 w 4861668"/>
              <a:gd name="connsiteY5" fmla="*/ 2716159 h 3081315"/>
              <a:gd name="connsiteX6" fmla="*/ 4830166 w 4861668"/>
              <a:gd name="connsiteY6" fmla="*/ 1909572 h 3081315"/>
              <a:gd name="connsiteX7" fmla="*/ 4134958 w 4861668"/>
              <a:gd name="connsiteY7" fmla="*/ 99121 h 3081315"/>
              <a:gd name="connsiteX0" fmla="*/ 4152285 w 4863989"/>
              <a:gd name="connsiteY0" fmla="*/ 99631 h 3078495"/>
              <a:gd name="connsiteX1" fmla="*/ 1519702 w 4863989"/>
              <a:gd name="connsiteY1" fmla="*/ 325382 h 3078495"/>
              <a:gd name="connsiteX2" fmla="*/ 68876 w 4863989"/>
              <a:gd name="connsiteY2" fmla="*/ 1089841 h 3078495"/>
              <a:gd name="connsiteX3" fmla="*/ 358157 w 4863989"/>
              <a:gd name="connsiteY3" fmla="*/ 2451641 h 3078495"/>
              <a:gd name="connsiteX4" fmla="*/ 1451503 w 4863989"/>
              <a:gd name="connsiteY4" fmla="*/ 3072654 h 3078495"/>
              <a:gd name="connsiteX5" fmla="*/ 3362898 w 4863989"/>
              <a:gd name="connsiteY5" fmla="*/ 2713339 h 3078495"/>
              <a:gd name="connsiteX6" fmla="*/ 4830166 w 4863989"/>
              <a:gd name="connsiteY6" fmla="*/ 1906752 h 3078495"/>
              <a:gd name="connsiteX7" fmla="*/ 4152285 w 4863989"/>
              <a:gd name="connsiteY7" fmla="*/ 99631 h 307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3989" h="3078495">
                <a:moveTo>
                  <a:pt x="4152285" y="99631"/>
                </a:moveTo>
                <a:cubicBezTo>
                  <a:pt x="3600541" y="-163931"/>
                  <a:pt x="2200270" y="160347"/>
                  <a:pt x="1519702" y="325382"/>
                </a:cubicBezTo>
                <a:cubicBezTo>
                  <a:pt x="839134" y="490417"/>
                  <a:pt x="262467" y="735465"/>
                  <a:pt x="68876" y="1089841"/>
                </a:cubicBezTo>
                <a:cubicBezTo>
                  <a:pt x="-124715" y="1444218"/>
                  <a:pt x="127719" y="2121172"/>
                  <a:pt x="358157" y="2451641"/>
                </a:cubicBezTo>
                <a:cubicBezTo>
                  <a:pt x="588595" y="2782110"/>
                  <a:pt x="950713" y="3029038"/>
                  <a:pt x="1451503" y="3072654"/>
                </a:cubicBezTo>
                <a:cubicBezTo>
                  <a:pt x="1952293" y="3116270"/>
                  <a:pt x="2799788" y="2907656"/>
                  <a:pt x="3362898" y="2713339"/>
                </a:cubicBezTo>
                <a:cubicBezTo>
                  <a:pt x="3926008" y="2519022"/>
                  <a:pt x="4698602" y="2342370"/>
                  <a:pt x="4830166" y="1906752"/>
                </a:cubicBezTo>
                <a:cubicBezTo>
                  <a:pt x="4961730" y="1471134"/>
                  <a:pt x="4704029" y="363193"/>
                  <a:pt x="4152285" y="99631"/>
                </a:cubicBezTo>
                <a:close/>
              </a:path>
            </a:pathLst>
          </a:custGeom>
          <a:solidFill>
            <a:schemeClr val="bg1"/>
          </a:solidFill>
          <a:ln w="6386" cap="flat">
            <a:noFill/>
            <a:prstDash val="solid"/>
            <a:miter/>
          </a:ln>
        </p:spPr>
        <p:txBody>
          <a:bodyPr rtlCol="0" anchor="ctr"/>
          <a:lstStyle/>
          <a:p>
            <a:endParaRPr lang="fi-FI"/>
          </a:p>
        </p:txBody>
      </p:sp>
      <p:grpSp>
        <p:nvGrpSpPr>
          <p:cNvPr id="33" name="Ryhmä 32">
            <a:extLst>
              <a:ext uri="{FF2B5EF4-FFF2-40B4-BE49-F238E27FC236}">
                <a16:creationId xmlns:a16="http://schemas.microsoft.com/office/drawing/2014/main" id="{50B90459-7180-C020-D7C3-2AEF95D15A93}"/>
              </a:ext>
              <a:ext uri="{C183D7F6-B498-43B3-948B-1728B52AA6E4}">
                <adec:decorative xmlns:adec="http://schemas.microsoft.com/office/drawing/2017/decorative" val="1"/>
              </a:ext>
            </a:extLst>
          </p:cNvPr>
          <p:cNvGrpSpPr/>
          <p:nvPr/>
        </p:nvGrpSpPr>
        <p:grpSpPr>
          <a:xfrm>
            <a:off x="559545" y="2325071"/>
            <a:ext cx="2072195" cy="3479508"/>
            <a:chOff x="559545" y="2325071"/>
            <a:chExt cx="2072195" cy="3479508"/>
          </a:xfrm>
        </p:grpSpPr>
        <p:sp>
          <p:nvSpPr>
            <p:cNvPr id="34" name="Suorakulmio: Pyöristetyt kulmat 33">
              <a:extLst>
                <a:ext uri="{FF2B5EF4-FFF2-40B4-BE49-F238E27FC236}">
                  <a16:creationId xmlns:a16="http://schemas.microsoft.com/office/drawing/2014/main" id="{BC494EEA-21ED-828E-B6C4-BFC29EAEA703}"/>
                </a:ext>
              </a:extLst>
            </p:cNvPr>
            <p:cNvSpPr/>
            <p:nvPr/>
          </p:nvSpPr>
          <p:spPr>
            <a:xfrm>
              <a:off x="559546" y="3540798"/>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pic>
          <p:nvPicPr>
            <p:cNvPr id="35" name="Kuva 34">
              <a:extLst>
                <a:ext uri="{FF2B5EF4-FFF2-40B4-BE49-F238E27FC236}">
                  <a16:creationId xmlns:a16="http://schemas.microsoft.com/office/drawing/2014/main" id="{652796B4-E724-E629-376C-9950F3CBDA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181" y="3666346"/>
              <a:ext cx="242949" cy="200076"/>
            </a:xfrm>
            <a:prstGeom prst="rect">
              <a:avLst/>
            </a:prstGeom>
          </p:spPr>
        </p:pic>
        <p:sp>
          <p:nvSpPr>
            <p:cNvPr id="36" name="Suorakulmio: Pyöristetyt kulmat 35">
              <a:extLst>
                <a:ext uri="{FF2B5EF4-FFF2-40B4-BE49-F238E27FC236}">
                  <a16:creationId xmlns:a16="http://schemas.microsoft.com/office/drawing/2014/main" id="{94F91928-F414-25DA-AB12-E8CE25928931}"/>
                </a:ext>
              </a:extLst>
            </p:cNvPr>
            <p:cNvSpPr/>
            <p:nvPr/>
          </p:nvSpPr>
          <p:spPr>
            <a:xfrm>
              <a:off x="559545" y="2934668"/>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7" name="Vapaamuotoinen: Muoto 36">
              <a:extLst>
                <a:ext uri="{FF2B5EF4-FFF2-40B4-BE49-F238E27FC236}">
                  <a16:creationId xmlns:a16="http://schemas.microsoft.com/office/drawing/2014/main" id="{AC90D659-86F8-3A64-B3D2-D56C88F9FA5D}"/>
                </a:ext>
              </a:extLst>
            </p:cNvPr>
            <p:cNvSpPr/>
            <p:nvPr/>
          </p:nvSpPr>
          <p:spPr>
            <a:xfrm>
              <a:off x="751247" y="3027546"/>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sp>
          <p:nvSpPr>
            <p:cNvPr id="38" name="Suorakulmio: Pyöristetyt kulmat 37">
              <a:extLst>
                <a:ext uri="{FF2B5EF4-FFF2-40B4-BE49-F238E27FC236}">
                  <a16:creationId xmlns:a16="http://schemas.microsoft.com/office/drawing/2014/main" id="{9E78FDE4-7D2D-CE11-F0C4-92A5FFE9331B}"/>
                </a:ext>
              </a:extLst>
            </p:cNvPr>
            <p:cNvSpPr/>
            <p:nvPr/>
          </p:nvSpPr>
          <p:spPr>
            <a:xfrm>
              <a:off x="559545" y="2325071"/>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2" name="Vapaamuotoinen: Muoto 41">
              <a:extLst>
                <a:ext uri="{FF2B5EF4-FFF2-40B4-BE49-F238E27FC236}">
                  <a16:creationId xmlns:a16="http://schemas.microsoft.com/office/drawing/2014/main" id="{3273AAD8-31EF-51D4-3A50-15BABDEFF0DA}"/>
                </a:ext>
              </a:extLst>
            </p:cNvPr>
            <p:cNvSpPr/>
            <p:nvPr/>
          </p:nvSpPr>
          <p:spPr>
            <a:xfrm>
              <a:off x="799517" y="2472128"/>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sp>
          <p:nvSpPr>
            <p:cNvPr id="43" name="Suorakulmio: Pyöristetyt kulmat 42">
              <a:extLst>
                <a:ext uri="{FF2B5EF4-FFF2-40B4-BE49-F238E27FC236}">
                  <a16:creationId xmlns:a16="http://schemas.microsoft.com/office/drawing/2014/main" id="{8C13BF2B-931C-B0B5-AE61-0CF3E6861EE4}"/>
                </a:ext>
                <a:ext uri="{C183D7F6-B498-43B3-948B-1728B52AA6E4}">
                  <adec:decorative xmlns:adec="http://schemas.microsoft.com/office/drawing/2017/decorative" val="1"/>
                </a:ext>
              </a:extLst>
            </p:cNvPr>
            <p:cNvSpPr/>
            <p:nvPr/>
          </p:nvSpPr>
          <p:spPr>
            <a:xfrm>
              <a:off x="559546" y="4150296"/>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4" name="Vapaamuotoinen: Muoto 43">
              <a:extLst>
                <a:ext uri="{FF2B5EF4-FFF2-40B4-BE49-F238E27FC236}">
                  <a16:creationId xmlns:a16="http://schemas.microsoft.com/office/drawing/2014/main" id="{F93794C8-22B1-1352-2570-1553EE1A310A}"/>
                </a:ext>
              </a:extLst>
            </p:cNvPr>
            <p:cNvSpPr/>
            <p:nvPr/>
          </p:nvSpPr>
          <p:spPr>
            <a:xfrm>
              <a:off x="763737" y="4258881"/>
              <a:ext cx="239491" cy="215427"/>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noFill/>
              <a:prstDash val="solid"/>
              <a:miter/>
            </a:ln>
          </p:spPr>
          <p:txBody>
            <a:bodyPr rtlCol="0" anchor="ctr"/>
            <a:lstStyle/>
            <a:p>
              <a:endParaRPr lang="fi-FI"/>
            </a:p>
          </p:txBody>
        </p:sp>
        <p:sp>
          <p:nvSpPr>
            <p:cNvPr id="45" name="Vapaamuotoinen: Muoto 44">
              <a:extLst>
                <a:ext uri="{FF2B5EF4-FFF2-40B4-BE49-F238E27FC236}">
                  <a16:creationId xmlns:a16="http://schemas.microsoft.com/office/drawing/2014/main" id="{978949D8-FBF7-A377-586D-7B1362CBA738}"/>
                </a:ext>
              </a:extLst>
            </p:cNvPr>
            <p:cNvSpPr/>
            <p:nvPr/>
          </p:nvSpPr>
          <p:spPr>
            <a:xfrm>
              <a:off x="763737" y="4258881"/>
              <a:ext cx="239491" cy="215427"/>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sp>
          <p:nvSpPr>
            <p:cNvPr id="46" name="Suorakulmio: Pyöristetyt kulmat 45">
              <a:extLst>
                <a:ext uri="{FF2B5EF4-FFF2-40B4-BE49-F238E27FC236}">
                  <a16:creationId xmlns:a16="http://schemas.microsoft.com/office/drawing/2014/main" id="{50D9962C-9F52-5547-C565-568E7AC55B24}"/>
                </a:ext>
              </a:extLst>
            </p:cNvPr>
            <p:cNvSpPr/>
            <p:nvPr/>
          </p:nvSpPr>
          <p:spPr>
            <a:xfrm>
              <a:off x="565264" y="4755989"/>
              <a:ext cx="206647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7" name="Vapaamuotoinen: Muoto 46">
              <a:extLst>
                <a:ext uri="{FF2B5EF4-FFF2-40B4-BE49-F238E27FC236}">
                  <a16:creationId xmlns:a16="http://schemas.microsoft.com/office/drawing/2014/main" id="{9DD82256-1CC3-E971-EFA9-89A339C5F439}"/>
                </a:ext>
              </a:extLst>
            </p:cNvPr>
            <p:cNvSpPr/>
            <p:nvPr/>
          </p:nvSpPr>
          <p:spPr>
            <a:xfrm>
              <a:off x="799562" y="4873130"/>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sp>
          <p:nvSpPr>
            <p:cNvPr id="48" name="Suorakulmio: Pyöristetyt kulmat 30">
              <a:extLst>
                <a:ext uri="{FF2B5EF4-FFF2-40B4-BE49-F238E27FC236}">
                  <a16:creationId xmlns:a16="http://schemas.microsoft.com/office/drawing/2014/main" id="{1671BDCD-4BD1-DC4A-2142-8DECF5747430}"/>
                </a:ext>
              </a:extLst>
            </p:cNvPr>
            <p:cNvSpPr/>
            <p:nvPr/>
          </p:nvSpPr>
          <p:spPr>
            <a:xfrm>
              <a:off x="559546" y="5353406"/>
              <a:ext cx="206647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pic>
          <p:nvPicPr>
            <p:cNvPr id="49" name="Kuva 48">
              <a:extLst>
                <a:ext uri="{FF2B5EF4-FFF2-40B4-BE49-F238E27FC236}">
                  <a16:creationId xmlns:a16="http://schemas.microsoft.com/office/drawing/2014/main" id="{ECA6EDB5-ADE3-E705-9556-4B0FA75795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3938" y="5454562"/>
              <a:ext cx="221385" cy="243524"/>
            </a:xfrm>
            <a:prstGeom prst="rect">
              <a:avLst/>
            </a:prstGeom>
          </p:spPr>
        </p:pic>
      </p:grpSp>
      <p:sp>
        <p:nvSpPr>
          <p:cNvPr id="50" name="Google Shape;734;p45">
            <a:extLst>
              <a:ext uri="{FF2B5EF4-FFF2-40B4-BE49-F238E27FC236}">
                <a16:creationId xmlns:a16="http://schemas.microsoft.com/office/drawing/2014/main" id="{FEB91A8E-3249-7D0E-195C-4AC4561348D3}"/>
              </a:ext>
            </a:extLst>
          </p:cNvPr>
          <p:cNvSpPr txBox="1"/>
          <p:nvPr/>
        </p:nvSpPr>
        <p:spPr>
          <a:xfrm>
            <a:off x="1195693" y="2471315"/>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Tavoite</a:t>
            </a:r>
            <a:endParaRPr sz="1600" dirty="0">
              <a:solidFill>
                <a:schemeClr val="lt1"/>
              </a:solidFill>
            </a:endParaRPr>
          </a:p>
        </p:txBody>
      </p:sp>
      <p:sp>
        <p:nvSpPr>
          <p:cNvPr id="2" name="Tekstiruutu 3">
            <a:extLst>
              <a:ext uri="{FF2B5EF4-FFF2-40B4-BE49-F238E27FC236}">
                <a16:creationId xmlns:a16="http://schemas.microsoft.com/office/drawing/2014/main" id="{A43A7F0B-5F6D-E3DB-55E9-E5AEBF835A97}"/>
              </a:ext>
            </a:extLst>
          </p:cNvPr>
          <p:cNvSpPr txBox="1"/>
          <p:nvPr/>
        </p:nvSpPr>
        <p:spPr>
          <a:xfrm>
            <a:off x="2719391" y="2419948"/>
            <a:ext cx="4232737" cy="258532"/>
          </a:xfrm>
          <a:prstGeom prst="rect">
            <a:avLst/>
          </a:prstGeom>
          <a:noFill/>
        </p:spPr>
        <p:txBody>
          <a:bodyPr wrap="square">
            <a:spAutoFit/>
          </a:bodyPr>
          <a:lstStyle/>
          <a:p>
            <a:pPr marL="0" marR="0" lvl="0" indent="0" algn="l" rtl="0">
              <a:lnSpc>
                <a:spcPct val="90000"/>
              </a:lnSpc>
              <a:spcBef>
                <a:spcPts val="0"/>
              </a:spcBef>
              <a:spcAft>
                <a:spcPts val="0"/>
              </a:spcAft>
              <a:buNone/>
            </a:pPr>
            <a:r>
              <a:rPr lang="fi-FI" sz="1200" b="1">
                <a:solidFill>
                  <a:schemeClr val="dk1"/>
                </a:solidFill>
                <a:latin typeface="+mj-lt"/>
                <a:ea typeface="Arial Black"/>
                <a:cs typeface="Arial Black"/>
                <a:sym typeface="Arial Black"/>
              </a:rPr>
              <a:t>Yhteistyön vaikutusten ja hyötyjen jäsentäminen</a:t>
            </a:r>
          </a:p>
        </p:txBody>
      </p:sp>
      <p:sp>
        <p:nvSpPr>
          <p:cNvPr id="51" name="Google Shape;734;p45">
            <a:extLst>
              <a:ext uri="{FF2B5EF4-FFF2-40B4-BE49-F238E27FC236}">
                <a16:creationId xmlns:a16="http://schemas.microsoft.com/office/drawing/2014/main" id="{2D90F157-13C5-8A83-4609-62520AA6ECFC}"/>
              </a:ext>
            </a:extLst>
          </p:cNvPr>
          <p:cNvSpPr txBox="1"/>
          <p:nvPr/>
        </p:nvSpPr>
        <p:spPr>
          <a:xfrm>
            <a:off x="1142940" y="3080912"/>
            <a:ext cx="1361629"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Käyttötapaus</a:t>
            </a:r>
            <a:endParaRPr sz="1600">
              <a:solidFill>
                <a:schemeClr val="lt1"/>
              </a:solidFill>
            </a:endParaRPr>
          </a:p>
        </p:txBody>
      </p:sp>
      <p:sp>
        <p:nvSpPr>
          <p:cNvPr id="32" name="Tekstiruutu 3">
            <a:extLst>
              <a:ext uri="{FF2B5EF4-FFF2-40B4-BE49-F238E27FC236}">
                <a16:creationId xmlns:a16="http://schemas.microsoft.com/office/drawing/2014/main" id="{31C673C9-193A-BF17-C450-872D87823384}"/>
              </a:ext>
            </a:extLst>
          </p:cNvPr>
          <p:cNvSpPr txBox="1"/>
          <p:nvPr/>
        </p:nvSpPr>
        <p:spPr>
          <a:xfrm>
            <a:off x="2700622" y="3023782"/>
            <a:ext cx="4232737" cy="258532"/>
          </a:xfrm>
          <a:prstGeom prst="rect">
            <a:avLst/>
          </a:prstGeom>
          <a:noFill/>
        </p:spPr>
        <p:txBody>
          <a:bodyPr wrap="square">
            <a:spAutoFit/>
          </a:bodyPr>
          <a:lstStyle/>
          <a:p>
            <a:pPr marL="0" marR="0" lvl="0" indent="0" algn="l" rtl="0">
              <a:lnSpc>
                <a:spcPct val="90000"/>
              </a:lnSpc>
              <a:spcBef>
                <a:spcPts val="0"/>
              </a:spcBef>
              <a:spcAft>
                <a:spcPts val="0"/>
              </a:spcAft>
              <a:buNone/>
            </a:pPr>
            <a:r>
              <a:rPr lang="fi-FI" sz="1200" b="1">
                <a:solidFill>
                  <a:schemeClr val="dk1"/>
                </a:solidFill>
                <a:latin typeface="+mj-lt"/>
                <a:ea typeface="Arial Black"/>
                <a:cs typeface="Arial Black"/>
                <a:sym typeface="Arial Black"/>
              </a:rPr>
              <a:t>Uusien käyttötapausten käynnistäminen</a:t>
            </a:r>
          </a:p>
        </p:txBody>
      </p:sp>
      <p:sp>
        <p:nvSpPr>
          <p:cNvPr id="52" name="Google Shape;734;p45">
            <a:extLst>
              <a:ext uri="{FF2B5EF4-FFF2-40B4-BE49-F238E27FC236}">
                <a16:creationId xmlns:a16="http://schemas.microsoft.com/office/drawing/2014/main" id="{0EAD19BE-2BA7-BFB3-4421-3185F5EB630B}"/>
              </a:ext>
            </a:extLst>
          </p:cNvPr>
          <p:cNvSpPr txBox="1"/>
          <p:nvPr/>
        </p:nvSpPr>
        <p:spPr>
          <a:xfrm>
            <a:off x="1142941" y="3687042"/>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Yhteistyö</a:t>
            </a:r>
            <a:endParaRPr sz="1600">
              <a:solidFill>
                <a:schemeClr val="lt1"/>
              </a:solidFill>
            </a:endParaRPr>
          </a:p>
        </p:txBody>
      </p:sp>
      <p:sp>
        <p:nvSpPr>
          <p:cNvPr id="5" name="Tekstiruutu 7">
            <a:extLst>
              <a:ext uri="{FF2B5EF4-FFF2-40B4-BE49-F238E27FC236}">
                <a16:creationId xmlns:a16="http://schemas.microsoft.com/office/drawing/2014/main" id="{BF3BE4AA-C2AA-3E42-508C-C50894E1DE62}"/>
              </a:ext>
            </a:extLst>
          </p:cNvPr>
          <p:cNvSpPr txBox="1"/>
          <p:nvPr/>
        </p:nvSpPr>
        <p:spPr>
          <a:xfrm>
            <a:off x="2719392" y="3627616"/>
            <a:ext cx="4195199" cy="258532"/>
          </a:xfrm>
          <a:prstGeom prst="rect">
            <a:avLst/>
          </a:prstGeom>
          <a:noFill/>
        </p:spPr>
        <p:txBody>
          <a:bodyPr wrap="square">
            <a:spAutoFit/>
          </a:bodyPr>
          <a:lstStyle/>
          <a:p>
            <a:pPr marL="0" marR="0" lvl="0" indent="0" algn="l" rtl="0">
              <a:lnSpc>
                <a:spcPct val="90000"/>
              </a:lnSpc>
              <a:spcBef>
                <a:spcPts val="0"/>
              </a:spcBef>
              <a:spcAft>
                <a:spcPts val="0"/>
              </a:spcAft>
              <a:buNone/>
            </a:pPr>
            <a:r>
              <a:rPr lang="fi-FI" sz="1200" b="1">
                <a:solidFill>
                  <a:schemeClr val="dk1"/>
                </a:solidFill>
                <a:latin typeface="+mj-lt"/>
                <a:ea typeface="Arial Black"/>
                <a:cs typeface="Arial Black"/>
                <a:sym typeface="Arial Black"/>
              </a:rPr>
              <a:t>Roolit ja vastuut syvenevässä yhteistyössä</a:t>
            </a:r>
          </a:p>
        </p:txBody>
      </p:sp>
      <p:sp>
        <p:nvSpPr>
          <p:cNvPr id="53" name="Google Shape;734;p45">
            <a:extLst>
              <a:ext uri="{FF2B5EF4-FFF2-40B4-BE49-F238E27FC236}">
                <a16:creationId xmlns:a16="http://schemas.microsoft.com/office/drawing/2014/main" id="{A4E7B704-A9A3-3BB0-DE6C-309F57A96649}"/>
              </a:ext>
            </a:extLst>
          </p:cNvPr>
          <p:cNvSpPr txBox="1">
            <a:spLocks/>
          </p:cNvSpPr>
          <p:nvPr/>
        </p:nvSpPr>
        <p:spPr>
          <a:xfrm>
            <a:off x="1142941" y="4296540"/>
            <a:ext cx="1045602" cy="21188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pPr>
              <a:buSzTx/>
              <a:defRPr/>
            </a:pPr>
            <a:r>
              <a:rPr lang="fi-FI" sz="1400" b="0">
                <a:solidFill>
                  <a:schemeClr val="lt1"/>
                </a:solidFill>
              </a:rPr>
              <a:t>Data</a:t>
            </a:r>
            <a:endParaRPr lang="fi-FI" sz="1600" b="0">
              <a:solidFill>
                <a:schemeClr val="lt1"/>
              </a:solidFill>
              <a:latin typeface="Arial"/>
              <a:ea typeface="Arial"/>
              <a:cs typeface="Arial"/>
              <a:sym typeface="Arial"/>
            </a:endParaRPr>
          </a:p>
        </p:txBody>
      </p:sp>
      <p:sp>
        <p:nvSpPr>
          <p:cNvPr id="7" name="Tekstiruutu 9">
            <a:extLst>
              <a:ext uri="{FF2B5EF4-FFF2-40B4-BE49-F238E27FC236}">
                <a16:creationId xmlns:a16="http://schemas.microsoft.com/office/drawing/2014/main" id="{E7B98FB4-B440-98ED-C81C-AC214F895FFB}"/>
              </a:ext>
            </a:extLst>
          </p:cNvPr>
          <p:cNvSpPr txBox="1"/>
          <p:nvPr/>
        </p:nvSpPr>
        <p:spPr>
          <a:xfrm>
            <a:off x="2719392" y="4231450"/>
            <a:ext cx="4592552" cy="276999"/>
          </a:xfrm>
          <a:prstGeom prst="rect">
            <a:avLst/>
          </a:prstGeom>
          <a:noFill/>
        </p:spPr>
        <p:txBody>
          <a:bodyPr wrap="square" lIns="91440" tIns="45720" rIns="91440" bIns="45720" anchor="t">
            <a:spAutoFit/>
          </a:bodyPr>
          <a:lstStyle/>
          <a:p>
            <a:r>
              <a:rPr lang="fi-FI" sz="1200" b="1">
                <a:solidFill>
                  <a:schemeClr val="dk1"/>
                </a:solidFill>
                <a:latin typeface="+mj-lt"/>
                <a:sym typeface="Arial Black"/>
              </a:rPr>
              <a:t>Yhteinen ymmärrys käytettävästä datasta</a:t>
            </a:r>
            <a:endParaRPr lang="en-US" sz="1600" b="1">
              <a:solidFill>
                <a:schemeClr val="dk1"/>
              </a:solidFill>
              <a:sym typeface="Arial Black"/>
            </a:endParaRPr>
          </a:p>
        </p:txBody>
      </p:sp>
      <p:sp>
        <p:nvSpPr>
          <p:cNvPr id="54" name="Google Shape;734;p45">
            <a:extLst>
              <a:ext uri="{FF2B5EF4-FFF2-40B4-BE49-F238E27FC236}">
                <a16:creationId xmlns:a16="http://schemas.microsoft.com/office/drawing/2014/main" id="{CAE67AFC-6CC0-DBA3-34DB-D818AB7BB110}"/>
              </a:ext>
            </a:extLst>
          </p:cNvPr>
          <p:cNvSpPr txBox="1"/>
          <p:nvPr/>
        </p:nvSpPr>
        <p:spPr>
          <a:xfrm>
            <a:off x="1148660" y="4902233"/>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Teknologia</a:t>
            </a:r>
            <a:endParaRPr sz="1600">
              <a:solidFill>
                <a:schemeClr val="lt1"/>
              </a:solidFill>
            </a:endParaRPr>
          </a:p>
        </p:txBody>
      </p:sp>
      <p:sp>
        <p:nvSpPr>
          <p:cNvPr id="9" name="Tekstiruutu 11">
            <a:extLst>
              <a:ext uri="{FF2B5EF4-FFF2-40B4-BE49-F238E27FC236}">
                <a16:creationId xmlns:a16="http://schemas.microsoft.com/office/drawing/2014/main" id="{1CA02EC4-8413-DF6E-419A-A225A41CA244}"/>
              </a:ext>
            </a:extLst>
          </p:cNvPr>
          <p:cNvSpPr txBox="1"/>
          <p:nvPr/>
        </p:nvSpPr>
        <p:spPr>
          <a:xfrm>
            <a:off x="2746771" y="4852212"/>
            <a:ext cx="4466786" cy="258532"/>
          </a:xfrm>
          <a:prstGeom prst="rect">
            <a:avLst/>
          </a:prstGeom>
          <a:noFill/>
        </p:spPr>
        <p:txBody>
          <a:bodyPr wrap="square" lIns="91440" tIns="45720" rIns="91440" bIns="45720" anchor="t">
            <a:spAutoFit/>
          </a:bodyPr>
          <a:lstStyle/>
          <a:p>
            <a:pPr>
              <a:lnSpc>
                <a:spcPct val="90000"/>
              </a:lnSpc>
            </a:pPr>
            <a:r>
              <a:rPr lang="fi-FI" sz="1200" b="1" err="1">
                <a:solidFill>
                  <a:schemeClr val="dk1"/>
                </a:solidFill>
                <a:latin typeface="+mj-lt"/>
                <a:sym typeface="Arial Black"/>
              </a:rPr>
              <a:t>Yhteentoimiva</a:t>
            </a:r>
            <a:r>
              <a:rPr lang="fi-FI" sz="1200" b="1">
                <a:solidFill>
                  <a:schemeClr val="dk1"/>
                </a:solidFill>
                <a:latin typeface="+mj-lt"/>
                <a:sym typeface="Arial Black"/>
              </a:rPr>
              <a:t> ja hallittu tekninen ympäristö </a:t>
            </a:r>
            <a:endParaRPr lang="en-US" sz="1600" b="1">
              <a:solidFill>
                <a:schemeClr val="dk1"/>
              </a:solidFill>
            </a:endParaRPr>
          </a:p>
        </p:txBody>
      </p:sp>
      <p:sp>
        <p:nvSpPr>
          <p:cNvPr id="55" name="Google Shape;734;p45">
            <a:extLst>
              <a:ext uri="{FF2B5EF4-FFF2-40B4-BE49-F238E27FC236}">
                <a16:creationId xmlns:a16="http://schemas.microsoft.com/office/drawing/2014/main" id="{F205B7AF-48AE-7947-5A19-F42C65BA5C54}"/>
              </a:ext>
            </a:extLst>
          </p:cNvPr>
          <p:cNvSpPr txBox="1"/>
          <p:nvPr/>
        </p:nvSpPr>
        <p:spPr>
          <a:xfrm>
            <a:off x="1142941" y="5499650"/>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Sääntely</a:t>
            </a:r>
            <a:endParaRPr sz="1600">
              <a:solidFill>
                <a:schemeClr val="lt1"/>
              </a:solidFill>
            </a:endParaRPr>
          </a:p>
        </p:txBody>
      </p:sp>
      <p:sp>
        <p:nvSpPr>
          <p:cNvPr id="643" name="Tekstiruutu 11">
            <a:extLst>
              <a:ext uri="{FF2B5EF4-FFF2-40B4-BE49-F238E27FC236}">
                <a16:creationId xmlns:a16="http://schemas.microsoft.com/office/drawing/2014/main" id="{76BF7E2F-B47F-0FE4-1E3A-10A60548A7B4}"/>
              </a:ext>
            </a:extLst>
          </p:cNvPr>
          <p:cNvSpPr txBox="1"/>
          <p:nvPr/>
        </p:nvSpPr>
        <p:spPr>
          <a:xfrm>
            <a:off x="2737807" y="5456045"/>
            <a:ext cx="3953490" cy="276999"/>
          </a:xfrm>
          <a:prstGeom prst="rect">
            <a:avLst/>
          </a:prstGeom>
          <a:noFill/>
        </p:spPr>
        <p:txBody>
          <a:bodyPr wrap="square" lIns="91440" tIns="45720" rIns="91440" bIns="45720" anchor="t">
            <a:spAutoFit/>
          </a:bodyPr>
          <a:lstStyle/>
          <a:p>
            <a:r>
              <a:rPr lang="fi-FI" sz="1200" b="1">
                <a:solidFill>
                  <a:schemeClr val="dk1"/>
                </a:solidFill>
                <a:latin typeface="+mj-lt"/>
                <a:ea typeface="Arial Black"/>
                <a:sym typeface="Arial Black"/>
              </a:rPr>
              <a:t>Lainsäädännön vaatimukset datayhteistyössä </a:t>
            </a:r>
            <a:endParaRPr lang="en-US" sz="1600" b="1">
              <a:solidFill>
                <a:schemeClr val="dk1"/>
              </a:solidFill>
              <a:sym typeface="Arial Black"/>
            </a:endParaRPr>
          </a:p>
        </p:txBody>
      </p:sp>
    </p:spTree>
    <p:extLst>
      <p:ext uri="{BB962C8B-B14F-4D97-AF65-F5344CB8AC3E}">
        <p14:creationId xmlns:p14="http://schemas.microsoft.com/office/powerpoint/2010/main" val="91801143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67">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 name="Google Shape;826;p49">
            <a:extLst>
              <a:ext uri="{FF2B5EF4-FFF2-40B4-BE49-F238E27FC236}">
                <a16:creationId xmlns:a16="http://schemas.microsoft.com/office/drawing/2014/main" id="{1DF38754-88E8-A570-CD22-81E83D7B0A36}"/>
              </a:ext>
              <a:ext uri="{C183D7F6-B498-43B3-948B-1728B52AA6E4}">
                <adec:decorative xmlns:adec="http://schemas.microsoft.com/office/drawing/2017/decorative" val="1"/>
              </a:ext>
            </a:extLst>
          </p:cNvPr>
          <p:cNvPicPr preferRelativeResize="0"/>
          <p:nvPr/>
        </p:nvPicPr>
        <p:blipFill rotWithShape="1">
          <a:blip r:embed="rId3">
            <a:alphaModFix/>
          </a:blip>
          <a:srcRect l="139" t="35104" r="-9548" b="22293"/>
          <a:stretch>
            <a:fillRect/>
          </a:stretch>
        </p:blipFill>
        <p:spPr>
          <a:xfrm rot="10541709">
            <a:off x="9148300" y="-33301"/>
            <a:ext cx="1961406" cy="6339955"/>
          </a:xfrm>
          <a:prstGeom prst="rect">
            <a:avLst/>
          </a:prstGeom>
          <a:noFill/>
          <a:ln>
            <a:noFill/>
          </a:ln>
        </p:spPr>
      </p:pic>
      <p:pic>
        <p:nvPicPr>
          <p:cNvPr id="7" name="Google Shape;1220;p68">
            <a:extLst>
              <a:ext uri="{FF2B5EF4-FFF2-40B4-BE49-F238E27FC236}">
                <a16:creationId xmlns:a16="http://schemas.microsoft.com/office/drawing/2014/main" id="{A812791E-A775-02C0-47E4-F2D4E6ADC13C}"/>
              </a:ext>
              <a:ext uri="{C183D7F6-B498-43B3-948B-1728B52AA6E4}">
                <adec:decorative xmlns:adec="http://schemas.microsoft.com/office/drawing/2017/decorative" val="1"/>
              </a:ext>
            </a:extLst>
          </p:cNvPr>
          <p:cNvPicPr preferRelativeResize="0"/>
          <p:nvPr/>
        </p:nvPicPr>
        <p:blipFill rotWithShape="1">
          <a:blip r:embed="rId4">
            <a:alphaModFix/>
          </a:blip>
          <a:srcRect l="54176" r="35654"/>
          <a:stretch>
            <a:fillRect/>
          </a:stretch>
        </p:blipFill>
        <p:spPr>
          <a:xfrm rot="5118315" flipH="1">
            <a:off x="9889954" y="3817617"/>
            <a:ext cx="2147253" cy="4093794"/>
          </a:xfrm>
          <a:prstGeom prst="rect">
            <a:avLst/>
          </a:prstGeom>
          <a:noFill/>
          <a:ln>
            <a:noFill/>
          </a:ln>
        </p:spPr>
      </p:pic>
      <p:sp>
        <p:nvSpPr>
          <p:cNvPr id="2" name="Google Shape;695;p43">
            <a:extLst>
              <a:ext uri="{FF2B5EF4-FFF2-40B4-BE49-F238E27FC236}">
                <a16:creationId xmlns:a16="http://schemas.microsoft.com/office/drawing/2014/main" id="{EAA9748E-CE42-D647-CD49-8C8FD52B58EE}"/>
              </a:ext>
              <a:ext uri="{C183D7F6-B498-43B3-948B-1728B52AA6E4}">
                <adec:decorative xmlns:adec="http://schemas.microsoft.com/office/drawing/2017/decorative" val="1"/>
              </a:ext>
            </a:extLst>
          </p:cNvPr>
          <p:cNvSpPr/>
          <p:nvPr/>
        </p:nvSpPr>
        <p:spPr>
          <a:xfrm>
            <a:off x="457125" y="1258171"/>
            <a:ext cx="9772500" cy="4958037"/>
          </a:xfrm>
          <a:prstGeom prst="roundRect">
            <a:avLst>
              <a:gd name="adj" fmla="val 509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699;p43">
            <a:extLst>
              <a:ext uri="{FF2B5EF4-FFF2-40B4-BE49-F238E27FC236}">
                <a16:creationId xmlns:a16="http://schemas.microsoft.com/office/drawing/2014/main" id="{A604E19C-A83C-F4A2-C5AB-EE04EC853A59}"/>
              </a:ext>
              <a:ext uri="{C183D7F6-B498-43B3-948B-1728B52AA6E4}">
                <adec:decorative xmlns:adec="http://schemas.microsoft.com/office/drawing/2017/decorative" val="1"/>
              </a:ext>
            </a:extLst>
          </p:cNvPr>
          <p:cNvSpPr/>
          <p:nvPr/>
        </p:nvSpPr>
        <p:spPr>
          <a:xfrm rot="5597638">
            <a:off x="9211344" y="265232"/>
            <a:ext cx="1018053" cy="1877362"/>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Google Shape;700;p43">
            <a:extLst>
              <a:ext uri="{FF2B5EF4-FFF2-40B4-BE49-F238E27FC236}">
                <a16:creationId xmlns:a16="http://schemas.microsoft.com/office/drawing/2014/main" id="{3AF216D2-FB22-2633-2572-20C6D9DFBB95}"/>
              </a:ext>
            </a:extLst>
          </p:cNvPr>
          <p:cNvSpPr txBox="1"/>
          <p:nvPr/>
        </p:nvSpPr>
        <p:spPr>
          <a:xfrm>
            <a:off x="9150286" y="1091995"/>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Esimerkki</a:t>
            </a:r>
            <a:endParaRPr sz="1600" dirty="0"/>
          </a:p>
        </p:txBody>
      </p:sp>
      <p:sp>
        <p:nvSpPr>
          <p:cNvPr id="4" name="Google Shape;698;p43">
            <a:extLst>
              <a:ext uri="{FF2B5EF4-FFF2-40B4-BE49-F238E27FC236}">
                <a16:creationId xmlns:a16="http://schemas.microsoft.com/office/drawing/2014/main" id="{F7FEB9F8-6646-6C59-FF31-58408A7DF99A}"/>
              </a:ext>
            </a:extLst>
          </p:cNvPr>
          <p:cNvSpPr txBox="1">
            <a:spLocks noGrp="1"/>
          </p:cNvSpPr>
          <p:nvPr>
            <p:ph type="title" idx="4294967295"/>
          </p:nvPr>
        </p:nvSpPr>
        <p:spPr>
          <a:xfrm>
            <a:off x="1003299" y="1624613"/>
            <a:ext cx="8243700" cy="70784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0" i="0" u="none" strike="noStrike" kern="0" cap="none" spc="0" normalizeH="0" baseline="0" noProof="0">
                <a:ln>
                  <a:noFill/>
                </a:ln>
                <a:solidFill>
                  <a:schemeClr val="dk1"/>
                </a:solidFill>
                <a:effectLst/>
                <a:uLnTx/>
                <a:uFillTx/>
                <a:latin typeface="Arial"/>
                <a:ea typeface="Arial"/>
                <a:cs typeface="Arial"/>
                <a:sym typeface="Arial"/>
              </a:rPr>
              <a:t>Kela ja Helsingin kaupungin työllisyyspalvelujen kumppanuus tiivistyi, mutta jatko vaatii mukaan uusia toimijoita</a:t>
            </a:r>
          </a:p>
        </p:txBody>
      </p:sp>
      <p:sp>
        <p:nvSpPr>
          <p:cNvPr id="3" name="Google Shape;697;p43">
            <a:extLst>
              <a:ext uri="{FF2B5EF4-FFF2-40B4-BE49-F238E27FC236}">
                <a16:creationId xmlns:a16="http://schemas.microsoft.com/office/drawing/2014/main" id="{E8DE41C1-B9D6-99B0-8653-B2E1C755E6F8}"/>
              </a:ext>
            </a:extLst>
          </p:cNvPr>
          <p:cNvSpPr txBox="1"/>
          <p:nvPr/>
        </p:nvSpPr>
        <p:spPr>
          <a:xfrm>
            <a:off x="1077067" y="2499789"/>
            <a:ext cx="8567514" cy="32979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200"/>
              <a:buFont typeface="Arial"/>
              <a:buNone/>
            </a:pPr>
            <a:r>
              <a:rPr lang="fi-FI" sz="1200">
                <a:solidFill>
                  <a:schemeClr val="dk1"/>
                </a:solidFill>
                <a:latin typeface="Arial"/>
                <a:ea typeface="Arial"/>
                <a:cs typeface="Arial"/>
                <a:sym typeface="Arial"/>
              </a:rPr>
              <a:t>Onnistuneen kokeilun jälkeen yhteistyö eteni vaiheeseen, jossa kumppanuuden tiivistäminen nousi luontevaksi seuraavaksi askeleeksi. Helsingin kaupungissa ja Kelassa nähtiin, että kehitetyt ratkaisut voisivat muodostaa pysyviä toimintamalleja ja tulla osaksi arjen työtä. Seuraaviksi askeliksi tunnistettiin muun muassa hyöty- ja kustannuslaskelmien laatiminen, riskiarviointi, tietosuojavaikutusten arviointi sekä MVP-koekäyttö esimerkiksi etuustietojen avaamiseksi työllisyyspalveluille.</a:t>
            </a:r>
          </a:p>
          <a:p>
            <a:pPr>
              <a:lnSpc>
                <a:spcPct val="150000"/>
              </a:lnSpc>
              <a:buClr>
                <a:schemeClr val="dk1"/>
              </a:buClr>
              <a:buSzPts val="1200"/>
            </a:pPr>
            <a:r>
              <a:rPr lang="fi-FI" sz="1200">
                <a:solidFill>
                  <a:schemeClr val="dk1"/>
                </a:solidFill>
                <a:latin typeface="Arial"/>
                <a:ea typeface="Arial"/>
                <a:cs typeface="Arial"/>
                <a:sym typeface="Arial"/>
              </a:rPr>
              <a:t> </a:t>
            </a:r>
            <a:endParaRPr lang="fi-FI">
              <a:solidFill>
                <a:schemeClr val="dk1"/>
              </a:solidFill>
            </a:endParaRPr>
          </a:p>
          <a:p>
            <a:pPr>
              <a:lnSpc>
                <a:spcPct val="150000"/>
              </a:lnSpc>
              <a:buSzPts val="1200"/>
            </a:pPr>
            <a:r>
              <a:rPr lang="fi-FI" sz="1200">
                <a:solidFill>
                  <a:schemeClr val="dk1"/>
                </a:solidFill>
                <a:latin typeface="Arial"/>
                <a:ea typeface="Arial"/>
                <a:cs typeface="Arial"/>
                <a:sym typeface="Arial"/>
              </a:rPr>
              <a:t>TE24-uudistuksen lainsäädännössä on </a:t>
            </a:r>
            <a:r>
              <a:rPr lang="fi-FI" sz="1200">
                <a:solidFill>
                  <a:schemeClr val="dk1"/>
                </a:solidFill>
              </a:rPr>
              <a:t>kuitenkin määritelty</a:t>
            </a:r>
            <a:r>
              <a:rPr lang="fi-FI" sz="1200">
                <a:solidFill>
                  <a:schemeClr val="dk1"/>
                </a:solidFill>
                <a:latin typeface="Arial"/>
                <a:ea typeface="Arial"/>
                <a:cs typeface="Arial"/>
                <a:sym typeface="Arial"/>
              </a:rPr>
              <a:t>, että työllisyyspalvelujen asiakastietovarantoa ylläpitää KEHA-keskus</a:t>
            </a:r>
            <a:r>
              <a:rPr lang="fi-FI" sz="1200">
                <a:solidFill>
                  <a:schemeClr val="dk1"/>
                </a:solidFill>
              </a:rPr>
              <a:t>, ja valtiovarainministeriö</a:t>
            </a:r>
            <a:r>
              <a:rPr lang="fi-FI" sz="1200">
                <a:solidFill>
                  <a:schemeClr val="dk1"/>
                </a:solidFill>
                <a:latin typeface="Arial"/>
                <a:ea typeface="Arial"/>
                <a:cs typeface="Arial"/>
                <a:sym typeface="Arial"/>
              </a:rPr>
              <a:t> puolestaan ohjaa KEHA-keskuksen toimintaa </a:t>
            </a:r>
            <a:r>
              <a:rPr lang="fi-FI" sz="1200">
                <a:solidFill>
                  <a:schemeClr val="dk1"/>
                </a:solidFill>
              </a:rPr>
              <a:t>sekä määrittelee</a:t>
            </a:r>
            <a:r>
              <a:rPr lang="fi-FI" sz="1200">
                <a:solidFill>
                  <a:schemeClr val="dk1"/>
                </a:solidFill>
                <a:latin typeface="Arial"/>
                <a:ea typeface="Arial"/>
                <a:cs typeface="Arial"/>
                <a:sym typeface="Arial"/>
              </a:rPr>
              <a:t> reunaehdot teknisille ja tietosuojavaatimuksille.</a:t>
            </a:r>
            <a:r>
              <a:rPr lang="fi-FI" sz="1200">
                <a:solidFill>
                  <a:schemeClr val="dk1"/>
                </a:solidFill>
              </a:rPr>
              <a:t> Kyse siis oli aidosti monitoimijaisesta tekemisestä jo tässä vaiheessa. Ennen seuraavia yhteisiä askeleita sääntelyyn liittyvät tulkinnat pitää tehdä yhteisesti, jotta datan jakaminen olisi jatkossa mahdollista. Kokeilun jälkeen siirryttiinkin Kelan johdolla yhteisesti pohtimaan, miten päästään </a:t>
            </a:r>
            <a:r>
              <a:rPr lang="fi-FI" sz="1200">
                <a:solidFill>
                  <a:schemeClr val="dk1"/>
                </a:solidFill>
                <a:latin typeface="Arial"/>
                <a:ea typeface="Arial"/>
                <a:cs typeface="Arial"/>
                <a:sym typeface="Arial"/>
              </a:rPr>
              <a:t>ekosysteemityön viimeiseen vaiheeseen eli yhteistyön laajentamiseen</a:t>
            </a:r>
            <a:r>
              <a:rPr lang="fi-FI" sz="1200">
                <a:solidFill>
                  <a:schemeClr val="dk1"/>
                </a:solidFill>
              </a:rPr>
              <a:t>.</a:t>
            </a:r>
            <a:endParaRPr>
              <a:solidFill>
                <a:schemeClr val="dk1"/>
              </a:solidFill>
            </a:endParaRPr>
          </a:p>
        </p:txBody>
      </p:sp>
      <p:pic>
        <p:nvPicPr>
          <p:cNvPr id="8" name="Google Shape;923;p53" descr="Piirroskuva, jossa hauskan näköinen henkilö elehtii käsillään.">
            <a:extLst>
              <a:ext uri="{FF2B5EF4-FFF2-40B4-BE49-F238E27FC236}">
                <a16:creationId xmlns:a16="http://schemas.microsoft.com/office/drawing/2014/main" id="{24AFC401-AC55-3B05-D7AB-9E99E0CF9341}"/>
              </a:ext>
            </a:extLst>
          </p:cNvPr>
          <p:cNvPicPr preferRelativeResize="0"/>
          <p:nvPr/>
        </p:nvPicPr>
        <p:blipFill rotWithShape="1">
          <a:blip r:embed="rId5">
            <a:alphaModFix/>
          </a:blip>
          <a:srcRect/>
          <a:stretch/>
        </p:blipFill>
        <p:spPr>
          <a:xfrm>
            <a:off x="9296400" y="4963826"/>
            <a:ext cx="2582828" cy="1755359"/>
          </a:xfrm>
          <a:prstGeom prst="rect">
            <a:avLst/>
          </a:prstGeom>
          <a:noFill/>
          <a:ln>
            <a:noFill/>
          </a:ln>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2" name="Google Shape;928;p54">
            <a:extLst>
              <a:ext uri="{FF2B5EF4-FFF2-40B4-BE49-F238E27FC236}">
                <a16:creationId xmlns:a16="http://schemas.microsoft.com/office/drawing/2014/main" id="{9F1A13A7-CAF2-F195-FD77-51823F8CF00C}"/>
              </a:ext>
              <a:ext uri="{C183D7F6-B498-43B3-948B-1728B52AA6E4}">
                <adec:decorative xmlns:adec="http://schemas.microsoft.com/office/drawing/2017/decorative" val="1"/>
              </a:ext>
            </a:extLst>
          </p:cNvPr>
          <p:cNvSpPr/>
          <p:nvPr/>
        </p:nvSpPr>
        <p:spPr>
          <a:xfrm>
            <a:off x="0" y="0"/>
            <a:ext cx="12191996"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20" name="Google Shape;1220;p68">
            <a:extLst>
              <a:ext uri="{C183D7F6-B498-43B3-948B-1728B52AA6E4}">
                <adec:decorative xmlns:adec="http://schemas.microsoft.com/office/drawing/2017/decorative" val="1"/>
              </a:ext>
            </a:extLst>
          </p:cNvPr>
          <p:cNvPicPr preferRelativeResize="0"/>
          <p:nvPr/>
        </p:nvPicPr>
        <p:blipFill rotWithShape="1">
          <a:blip r:embed="rId3">
            <a:alphaModFix/>
          </a:blip>
          <a:srcRect l="22005" r="44728"/>
          <a:stretch>
            <a:fillRect/>
          </a:stretch>
        </p:blipFill>
        <p:spPr>
          <a:xfrm rot="5118315" flipH="1">
            <a:off x="7801631" y="1280697"/>
            <a:ext cx="7023951" cy="4093794"/>
          </a:xfrm>
          <a:prstGeom prst="rect">
            <a:avLst/>
          </a:prstGeom>
          <a:noFill/>
          <a:ln>
            <a:noFill/>
          </a:ln>
        </p:spPr>
      </p:pic>
      <p:sp>
        <p:nvSpPr>
          <p:cNvPr id="21" name="Google Shape;699;p43">
            <a:extLst>
              <a:ext uri="{FF2B5EF4-FFF2-40B4-BE49-F238E27FC236}">
                <a16:creationId xmlns:a16="http://schemas.microsoft.com/office/drawing/2014/main" id="{2E71AEF7-7A44-FFDE-2604-67B91B6661CF}"/>
              </a:ext>
              <a:ext uri="{C183D7F6-B498-43B3-948B-1728B52AA6E4}">
                <adec:decorative xmlns:adec="http://schemas.microsoft.com/office/drawing/2017/decorative" val="1"/>
              </a:ext>
            </a:extLst>
          </p:cNvPr>
          <p:cNvSpPr/>
          <p:nvPr/>
        </p:nvSpPr>
        <p:spPr>
          <a:xfrm rot="16429773">
            <a:off x="1217896" y="-4917"/>
            <a:ext cx="1381875" cy="2548276"/>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708;p44">
            <a:extLst>
              <a:ext uri="{FF2B5EF4-FFF2-40B4-BE49-F238E27FC236}">
                <a16:creationId xmlns:a16="http://schemas.microsoft.com/office/drawing/2014/main" id="{F079B848-1558-6915-881D-2A3459E3398F}"/>
              </a:ext>
              <a:ext uri="{C183D7F6-B498-43B3-948B-1728B52AA6E4}">
                <adec:decorative xmlns:adec="http://schemas.microsoft.com/office/drawing/2017/decorative" val="1"/>
              </a:ext>
            </a:extLst>
          </p:cNvPr>
          <p:cNvSpPr/>
          <p:nvPr/>
        </p:nvSpPr>
        <p:spPr>
          <a:xfrm>
            <a:off x="5969000" y="1016558"/>
            <a:ext cx="5706600" cy="54693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 name="Ryhmä 2">
            <a:extLst>
              <a:ext uri="{FF2B5EF4-FFF2-40B4-BE49-F238E27FC236}">
                <a16:creationId xmlns:a16="http://schemas.microsoft.com/office/drawing/2014/main" id="{C5C32332-D49A-5B3E-CF2A-611020C84FB0}"/>
              </a:ext>
              <a:ext uri="{C183D7F6-B498-43B3-948B-1728B52AA6E4}">
                <adec:decorative xmlns:adec="http://schemas.microsoft.com/office/drawing/2017/decorative" val="1"/>
              </a:ext>
            </a:extLst>
          </p:cNvPr>
          <p:cNvGrpSpPr/>
          <p:nvPr/>
        </p:nvGrpSpPr>
        <p:grpSpPr>
          <a:xfrm>
            <a:off x="6532455" y="2072370"/>
            <a:ext cx="156700" cy="3288017"/>
            <a:chOff x="6532455" y="2072370"/>
            <a:chExt cx="156700" cy="3288017"/>
          </a:xfrm>
        </p:grpSpPr>
        <p:sp>
          <p:nvSpPr>
            <p:cNvPr id="7" name="Google Shape;711;p44">
              <a:extLst>
                <a:ext uri="{FF2B5EF4-FFF2-40B4-BE49-F238E27FC236}">
                  <a16:creationId xmlns:a16="http://schemas.microsoft.com/office/drawing/2014/main" id="{A82E85BD-4DF7-A2EA-0756-0AB5694ADBB6}"/>
                </a:ext>
                <a:ext uri="{C183D7F6-B498-43B3-948B-1728B52AA6E4}">
                  <adec:decorative xmlns:adec="http://schemas.microsoft.com/office/drawing/2017/decorative" val="1"/>
                </a:ext>
              </a:extLst>
            </p:cNvPr>
            <p:cNvSpPr txBox="1"/>
            <p:nvPr/>
          </p:nvSpPr>
          <p:spPr>
            <a:xfrm>
              <a:off x="6532455" y="2072370"/>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8" name="Google Shape;712;p44">
              <a:extLst>
                <a:ext uri="{FF2B5EF4-FFF2-40B4-BE49-F238E27FC236}">
                  <a16:creationId xmlns:a16="http://schemas.microsoft.com/office/drawing/2014/main" id="{7DE8EF78-071D-9B0C-C25B-0FB24E324CD8}"/>
                </a:ext>
                <a:ext uri="{C183D7F6-B498-43B3-948B-1728B52AA6E4}">
                  <adec:decorative xmlns:adec="http://schemas.microsoft.com/office/drawing/2017/decorative" val="1"/>
                </a:ext>
              </a:extLst>
            </p:cNvPr>
            <p:cNvSpPr txBox="1"/>
            <p:nvPr/>
          </p:nvSpPr>
          <p:spPr>
            <a:xfrm>
              <a:off x="6532455" y="3363875"/>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9" name="Google Shape;714;p44">
              <a:extLst>
                <a:ext uri="{FF2B5EF4-FFF2-40B4-BE49-F238E27FC236}">
                  <a16:creationId xmlns:a16="http://schemas.microsoft.com/office/drawing/2014/main" id="{40505388-8FC0-8A24-27BB-29937145D85E}"/>
                </a:ext>
                <a:ext uri="{C183D7F6-B498-43B3-948B-1728B52AA6E4}">
                  <adec:decorative xmlns:adec="http://schemas.microsoft.com/office/drawing/2017/decorative" val="1"/>
                </a:ext>
              </a:extLst>
            </p:cNvPr>
            <p:cNvSpPr txBox="1"/>
            <p:nvPr/>
          </p:nvSpPr>
          <p:spPr>
            <a:xfrm>
              <a:off x="6545155" y="4688463"/>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10" name="Google Shape;717;p44">
              <a:extLst>
                <a:ext uri="{FF2B5EF4-FFF2-40B4-BE49-F238E27FC236}">
                  <a16:creationId xmlns:a16="http://schemas.microsoft.com/office/drawing/2014/main" id="{3BF0CE6E-798B-3A9C-99D9-D71C25C44BB9}"/>
                </a:ext>
                <a:ext uri="{C183D7F6-B498-43B3-948B-1728B52AA6E4}">
                  <adec:decorative xmlns:adec="http://schemas.microsoft.com/office/drawing/2017/decorative" val="1"/>
                </a:ext>
              </a:extLst>
            </p:cNvPr>
            <p:cNvSpPr txBox="1"/>
            <p:nvPr/>
          </p:nvSpPr>
          <p:spPr>
            <a:xfrm>
              <a:off x="6532455" y="2816567"/>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11" name="Google Shape;714;p44">
              <a:extLst>
                <a:ext uri="{FF2B5EF4-FFF2-40B4-BE49-F238E27FC236}">
                  <a16:creationId xmlns:a16="http://schemas.microsoft.com/office/drawing/2014/main" id="{2F65E46F-FB5B-5274-22BB-DE13C28F2614}"/>
                </a:ext>
                <a:ext uri="{C183D7F6-B498-43B3-948B-1728B52AA6E4}">
                  <adec:decorative xmlns:adec="http://schemas.microsoft.com/office/drawing/2017/decorative" val="1"/>
                </a:ext>
              </a:extLst>
            </p:cNvPr>
            <p:cNvSpPr txBox="1"/>
            <p:nvPr/>
          </p:nvSpPr>
          <p:spPr>
            <a:xfrm>
              <a:off x="6545155" y="4131631"/>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12" name="Google Shape;714;p44">
              <a:extLst>
                <a:ext uri="{FF2B5EF4-FFF2-40B4-BE49-F238E27FC236}">
                  <a16:creationId xmlns:a16="http://schemas.microsoft.com/office/drawing/2014/main" id="{6EE3003F-4EB2-D73D-0B0C-AA4B2AFF54D2}"/>
                </a:ext>
                <a:ext uri="{C183D7F6-B498-43B3-948B-1728B52AA6E4}">
                  <adec:decorative xmlns:adec="http://schemas.microsoft.com/office/drawing/2017/decorative" val="1"/>
                </a:ext>
              </a:extLst>
            </p:cNvPr>
            <p:cNvSpPr txBox="1"/>
            <p:nvPr/>
          </p:nvSpPr>
          <p:spPr>
            <a:xfrm>
              <a:off x="6537805" y="5216387"/>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grpSp>
      <p:sp>
        <p:nvSpPr>
          <p:cNvPr id="22" name="Google Shape;700;p43">
            <a:extLst>
              <a:ext uri="{FF2B5EF4-FFF2-40B4-BE49-F238E27FC236}">
                <a16:creationId xmlns:a16="http://schemas.microsoft.com/office/drawing/2014/main" id="{DFBD99F1-9452-1F7C-7867-DBE150143F07}"/>
              </a:ext>
            </a:extLst>
          </p:cNvPr>
          <p:cNvSpPr txBox="1"/>
          <p:nvPr/>
        </p:nvSpPr>
        <p:spPr>
          <a:xfrm>
            <a:off x="1227934" y="1101136"/>
            <a:ext cx="1335200"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Vaiheen ydinkysymys</a:t>
            </a:r>
            <a:endParaRPr sz="1600" dirty="0"/>
          </a:p>
        </p:txBody>
      </p:sp>
      <p:sp>
        <p:nvSpPr>
          <p:cNvPr id="1232" name="Google Shape;1232;p68"/>
          <p:cNvSpPr txBox="1">
            <a:spLocks noGrp="1"/>
          </p:cNvSpPr>
          <p:nvPr>
            <p:ph type="title" idx="4294967295"/>
          </p:nvPr>
        </p:nvSpPr>
        <p:spPr>
          <a:xfrm>
            <a:off x="1020650" y="2752393"/>
            <a:ext cx="4243500" cy="73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3500" b="0" dirty="0">
                <a:solidFill>
                  <a:srgbClr val="000000"/>
                </a:solidFill>
              </a:rPr>
              <a:t>Mitä kaikkea voimme saavuttaa yhteistyöllä?</a:t>
            </a:r>
            <a:endParaRPr sz="3700" b="0" dirty="0"/>
          </a:p>
        </p:txBody>
      </p:sp>
      <p:sp>
        <p:nvSpPr>
          <p:cNvPr id="13" name="Google Shape;716;p44">
            <a:extLst>
              <a:ext uri="{FF2B5EF4-FFF2-40B4-BE49-F238E27FC236}">
                <a16:creationId xmlns:a16="http://schemas.microsoft.com/office/drawing/2014/main" id="{222A9029-7CD8-D906-460C-360E75AA2016}"/>
              </a:ext>
            </a:extLst>
          </p:cNvPr>
          <p:cNvSpPr txBox="1"/>
          <p:nvPr/>
        </p:nvSpPr>
        <p:spPr>
          <a:xfrm>
            <a:off x="6408019" y="1481875"/>
            <a:ext cx="508921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i-FI" sz="1600" b="1">
                <a:solidFill>
                  <a:schemeClr val="dk1"/>
                </a:solidFill>
                <a:latin typeface="Arial"/>
                <a:ea typeface="Arial"/>
                <a:cs typeface="Arial"/>
                <a:sym typeface="Arial"/>
              </a:rPr>
              <a:t>Tässä vaiheessa selvitettäviä asioita:</a:t>
            </a:r>
            <a:endParaRPr sz="1200" b="1"/>
          </a:p>
        </p:txBody>
      </p:sp>
      <p:sp>
        <p:nvSpPr>
          <p:cNvPr id="6" name="Google Shape;710;p44">
            <a:extLst>
              <a:ext uri="{FF2B5EF4-FFF2-40B4-BE49-F238E27FC236}">
                <a16:creationId xmlns:a16="http://schemas.microsoft.com/office/drawing/2014/main" id="{7CA96F0D-292A-2A7A-9758-87F657D2AC4C}"/>
              </a:ext>
            </a:extLst>
          </p:cNvPr>
          <p:cNvSpPr txBox="1"/>
          <p:nvPr/>
        </p:nvSpPr>
        <p:spPr>
          <a:xfrm>
            <a:off x="6878444" y="2033820"/>
            <a:ext cx="4394279" cy="380762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Tavoite: </a:t>
            </a:r>
            <a:r>
              <a:rPr lang="fi-FI" sz="1200">
                <a:solidFill>
                  <a:schemeClr val="dk1"/>
                </a:solidFill>
                <a:latin typeface="Arial"/>
                <a:ea typeface="Arial"/>
                <a:cs typeface="Arial"/>
                <a:sym typeface="Arial"/>
              </a:rPr>
              <a:t>Mitä hyötyjä yhteistyö on jo tuottanut ja mihin uusiin tavoitteisiin nyt pyritään? Miten varmistetaan, että kehittämistyö on linjassa strategisten tavoitteiden kanssa?</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rPr>
              <a:t>Käyttötapaus</a:t>
            </a:r>
            <a:r>
              <a:rPr lang="fi-FI" sz="1200" b="1">
                <a:solidFill>
                  <a:schemeClr val="dk1"/>
                </a:solidFill>
                <a:latin typeface="Arial"/>
                <a:ea typeface="Arial"/>
                <a:cs typeface="Arial"/>
                <a:sym typeface="Arial"/>
              </a:rPr>
              <a:t>: </a:t>
            </a:r>
            <a:r>
              <a:rPr lang="fi-FI" sz="1200">
                <a:solidFill>
                  <a:schemeClr val="dk1"/>
                </a:solidFill>
                <a:latin typeface="Arial"/>
                <a:ea typeface="Arial"/>
                <a:cs typeface="Arial"/>
                <a:sym typeface="Arial"/>
              </a:rPr>
              <a:t>Millä käyttötapauksilla yhteistyötä jatketaan? Onko tunnistettu uusia aihealueita, jotka hyötyvät yhteistyöstä?</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Yhteistyö: </a:t>
            </a:r>
            <a:r>
              <a:rPr lang="fi-FI" sz="1200">
                <a:solidFill>
                  <a:schemeClr val="dk1"/>
                </a:solidFill>
                <a:latin typeface="Arial"/>
                <a:ea typeface="Arial"/>
                <a:cs typeface="Arial"/>
                <a:sym typeface="Arial"/>
              </a:rPr>
              <a:t>Tarvitaanko uusia rakenteita, rooleja ja toimintamalleja? Miten varmistetaan jatkuva oppiminen ja yhteistyön laajentaminen?</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Data: </a:t>
            </a:r>
            <a:r>
              <a:rPr lang="fi-FI" sz="1200">
                <a:solidFill>
                  <a:schemeClr val="dk1"/>
                </a:solidFill>
                <a:latin typeface="Arial"/>
                <a:ea typeface="Arial"/>
                <a:cs typeface="Arial"/>
                <a:sym typeface="Arial"/>
              </a:rPr>
              <a:t>Miten kehitetään datan </a:t>
            </a:r>
            <a:r>
              <a:rPr lang="fi-FI" sz="1200" err="1">
                <a:solidFill>
                  <a:schemeClr val="dk1"/>
                </a:solidFill>
                <a:latin typeface="Arial"/>
                <a:ea typeface="Arial"/>
                <a:cs typeface="Arial"/>
                <a:sym typeface="Arial"/>
              </a:rPr>
              <a:t>yhteentoimivuutta</a:t>
            </a:r>
            <a:r>
              <a:rPr lang="fi-FI" sz="1200">
                <a:solidFill>
                  <a:schemeClr val="dk1"/>
                </a:solidFill>
                <a:latin typeface="Arial"/>
                <a:ea typeface="Arial"/>
                <a:cs typeface="Arial"/>
                <a:sym typeface="Arial"/>
              </a:rPr>
              <a:t>? Mitkä ovat jatkokehityksen datanhallinnan tarpeet ja mahdollisuudet?</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Teknologia: </a:t>
            </a:r>
            <a:r>
              <a:rPr lang="fi-FI" sz="1200">
                <a:solidFill>
                  <a:schemeClr val="dk1"/>
                </a:solidFill>
                <a:latin typeface="Arial"/>
                <a:ea typeface="Arial"/>
                <a:cs typeface="Arial"/>
                <a:sym typeface="Arial"/>
              </a:rPr>
              <a:t>Onko tekninen perusta riittävä skaalautumiseen? Miten varmistetaan arkkitehtuurin yhteensopivuus ja jatkuvuus?</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Sääntely: </a:t>
            </a:r>
            <a:r>
              <a:rPr lang="fi-FI" sz="1200">
                <a:solidFill>
                  <a:schemeClr val="dk1"/>
                </a:solidFill>
                <a:latin typeface="Arial"/>
                <a:ea typeface="Arial"/>
                <a:cs typeface="Arial"/>
                <a:sym typeface="Arial"/>
              </a:rPr>
              <a:t>Millaisia sääntelyyn liittyviä kysymyksiä nousee esiin? Tarvitaanko yhteisiä linjauksia tai tulkintoja?</a:t>
            </a:r>
            <a:endParaRPr lang="fi-FI" sz="1200">
              <a:solidFill>
                <a:schemeClr val="dk1"/>
              </a:solidFill>
              <a:latin typeface="Arial"/>
              <a:ea typeface="Arial"/>
              <a:cs typeface="Arial"/>
            </a:endParaRPr>
          </a:p>
        </p:txBody>
      </p:sp>
      <p:sp>
        <p:nvSpPr>
          <p:cNvPr id="1228" name="Google Shape;1228;p68"/>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lt1"/>
                </a:solidFill>
                <a:latin typeface="Arial Black"/>
                <a:ea typeface="Arial Black"/>
                <a:cs typeface="Arial Black"/>
                <a:sym typeface="Arial Black"/>
              </a:rPr>
              <a:t>36</a:t>
            </a:fld>
            <a:endParaRPr sz="1800">
              <a:solidFill>
                <a:schemeClr val="lt1"/>
              </a:solidFill>
              <a:latin typeface="Arial Black"/>
              <a:ea typeface="Arial Black"/>
              <a:cs typeface="Arial Black"/>
              <a:sym typeface="Arial Black"/>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40">
          <a:extLst>
            <a:ext uri="{FF2B5EF4-FFF2-40B4-BE49-F238E27FC236}">
              <a16:creationId xmlns:a16="http://schemas.microsoft.com/office/drawing/2014/main" id="{B214343E-ECE8-28D6-6164-8647D76AFA11}"/>
            </a:ext>
          </a:extLst>
        </p:cNvPr>
        <p:cNvGrpSpPr/>
        <p:nvPr/>
      </p:nvGrpSpPr>
      <p:grpSpPr>
        <a:xfrm>
          <a:off x="0" y="0"/>
          <a:ext cx="0" cy="0"/>
          <a:chOff x="0" y="0"/>
          <a:chExt cx="0" cy="0"/>
        </a:xfrm>
      </p:grpSpPr>
      <p:pic>
        <p:nvPicPr>
          <p:cNvPr id="1242" name="Google Shape;1242;p69">
            <a:extLst>
              <a:ext uri="{FF2B5EF4-FFF2-40B4-BE49-F238E27FC236}">
                <a16:creationId xmlns:a16="http://schemas.microsoft.com/office/drawing/2014/main" id="{2AA2E8B5-5938-BE8B-54DB-48F12DB364D9}"/>
              </a:ext>
              <a:ext uri="{C183D7F6-B498-43B3-948B-1728B52AA6E4}">
                <adec:decorative xmlns:adec="http://schemas.microsoft.com/office/drawing/2017/decorative" val="1"/>
              </a:ext>
            </a:extLst>
          </p:cNvPr>
          <p:cNvPicPr preferRelativeResize="0"/>
          <p:nvPr/>
        </p:nvPicPr>
        <p:blipFill rotWithShape="1">
          <a:blip r:embed="rId3">
            <a:alphaModFix/>
          </a:blip>
          <a:srcRect t="65431" b="11244"/>
          <a:stretch/>
        </p:blipFill>
        <p:spPr>
          <a:xfrm rot="10800000" flipH="1">
            <a:off x="5476035" y="56576"/>
            <a:ext cx="6092477" cy="6858002"/>
          </a:xfrm>
          <a:prstGeom prst="rect">
            <a:avLst/>
          </a:prstGeom>
          <a:noFill/>
          <a:ln>
            <a:noFill/>
          </a:ln>
        </p:spPr>
      </p:pic>
      <p:sp>
        <p:nvSpPr>
          <p:cNvPr id="2" name="Google Shape;820;p49">
            <a:extLst>
              <a:ext uri="{FF2B5EF4-FFF2-40B4-BE49-F238E27FC236}">
                <a16:creationId xmlns:a16="http://schemas.microsoft.com/office/drawing/2014/main" id="{6BBDE5A9-C5CD-FC83-CBD2-5C94706FA7CA}"/>
              </a:ext>
              <a:ext uri="{C183D7F6-B498-43B3-948B-1728B52AA6E4}">
                <adec:decorative xmlns:adec="http://schemas.microsoft.com/office/drawing/2017/decorative" val="1"/>
              </a:ext>
            </a:extLst>
          </p:cNvPr>
          <p:cNvSpPr/>
          <p:nvPr/>
        </p:nvSpPr>
        <p:spPr>
          <a:xfrm>
            <a:off x="437274" y="4679530"/>
            <a:ext cx="2847943" cy="1372174"/>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 name="Ryhmä 21" descr="Sivun poikkileikkaava teema on tavoite">
            <a:extLst>
              <a:ext uri="{FF2B5EF4-FFF2-40B4-BE49-F238E27FC236}">
                <a16:creationId xmlns:a16="http://schemas.microsoft.com/office/drawing/2014/main" id="{E57AB4A2-2932-27F0-780C-7C529FB895DA}"/>
              </a:ext>
            </a:extLst>
          </p:cNvPr>
          <p:cNvGrpSpPr/>
          <p:nvPr/>
        </p:nvGrpSpPr>
        <p:grpSpPr>
          <a:xfrm>
            <a:off x="9902638" y="290683"/>
            <a:ext cx="2072195" cy="451173"/>
            <a:chOff x="9982652" y="281923"/>
            <a:chExt cx="2072195" cy="451173"/>
          </a:xfrm>
        </p:grpSpPr>
        <p:sp>
          <p:nvSpPr>
            <p:cNvPr id="7" name="Suorakulmio: Pyöristetyt kulmat 22">
              <a:extLst>
                <a:ext uri="{FF2B5EF4-FFF2-40B4-BE49-F238E27FC236}">
                  <a16:creationId xmlns:a16="http://schemas.microsoft.com/office/drawing/2014/main" id="{8EECA2C6-9D54-3BD3-3B00-5462F0825C57}"/>
                </a:ext>
              </a:extLst>
            </p:cNvPr>
            <p:cNvSpPr/>
            <p:nvPr/>
          </p:nvSpPr>
          <p:spPr>
            <a:xfrm>
              <a:off x="9982652" y="281923"/>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8" name="Google Shape;734;p45">
              <a:extLst>
                <a:ext uri="{FF2B5EF4-FFF2-40B4-BE49-F238E27FC236}">
                  <a16:creationId xmlns:a16="http://schemas.microsoft.com/office/drawing/2014/main" id="{E4427802-D72A-A991-0F9A-8299BB1BE1DB}"/>
                </a:ext>
              </a:extLst>
            </p:cNvPr>
            <p:cNvSpPr txBox="1"/>
            <p:nvPr/>
          </p:nvSpPr>
          <p:spPr>
            <a:xfrm>
              <a:off x="10618800" y="428167"/>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Tavoite</a:t>
              </a:r>
              <a:endParaRPr sz="1600" dirty="0">
                <a:solidFill>
                  <a:schemeClr val="lt1"/>
                </a:solidFill>
              </a:endParaRPr>
            </a:p>
          </p:txBody>
        </p:sp>
        <p:sp>
          <p:nvSpPr>
            <p:cNvPr id="9" name="Vapaamuotoinen: Muoto 24">
              <a:extLst>
                <a:ext uri="{FF2B5EF4-FFF2-40B4-BE49-F238E27FC236}">
                  <a16:creationId xmlns:a16="http://schemas.microsoft.com/office/drawing/2014/main" id="{FC543CAC-F3B4-ACC3-D5B8-4CE9EF8C6682}"/>
                </a:ext>
              </a:extLst>
            </p:cNvPr>
            <p:cNvSpPr/>
            <p:nvPr/>
          </p:nvSpPr>
          <p:spPr>
            <a:xfrm>
              <a:off x="10222624" y="428980"/>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grpSp>
      <p:sp>
        <p:nvSpPr>
          <p:cNvPr id="1243" name="Google Shape;1243;p69">
            <a:extLst>
              <a:ext uri="{FF2B5EF4-FFF2-40B4-BE49-F238E27FC236}">
                <a16:creationId xmlns:a16="http://schemas.microsoft.com/office/drawing/2014/main" id="{AE24791C-F957-9FC1-98EE-19BE7340E225}"/>
              </a:ext>
            </a:extLst>
          </p:cNvPr>
          <p:cNvSpPr txBox="1">
            <a:spLocks noGrp="1"/>
          </p:cNvSpPr>
          <p:nvPr>
            <p:ph type="title" idx="4294967295"/>
          </p:nvPr>
        </p:nvSpPr>
        <p:spPr>
          <a:xfrm>
            <a:off x="457199" y="435138"/>
            <a:ext cx="8151694"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Yhteistyön vaikutusten ja hyötyjen jäsentäminen</a:t>
            </a:r>
          </a:p>
        </p:txBody>
      </p:sp>
      <p:sp>
        <p:nvSpPr>
          <p:cNvPr id="1245" name="Google Shape;1245;p69">
            <a:extLst>
              <a:ext uri="{FF2B5EF4-FFF2-40B4-BE49-F238E27FC236}">
                <a16:creationId xmlns:a16="http://schemas.microsoft.com/office/drawing/2014/main" id="{2D91FBE8-C5C9-995C-9F01-9D403D5E35F2}"/>
              </a:ext>
            </a:extLst>
          </p:cNvPr>
          <p:cNvSpPr txBox="1"/>
          <p:nvPr/>
        </p:nvSpPr>
        <p:spPr>
          <a:xfrm>
            <a:off x="456028" y="1841747"/>
            <a:ext cx="3336300" cy="379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fi-FI" sz="1600">
                <a:solidFill>
                  <a:schemeClr val="dk1"/>
                </a:solidFill>
              </a:rPr>
              <a:t>Jos kokeilu osoitti, että ongelma on ekosysteeminen ja yhteistyö toimii, yhteistyön voi viedä seuraavalle tasolle. Yhteistyökumppanit voivat esimerkiksi päättää viedä kokeilun aikana kehitetyn ratkaisun tuotantoon tai alkaa ratkaista yhteisvoimin useampaa käyttötapausta.</a:t>
            </a:r>
            <a:endParaRPr sz="1600">
              <a:solidFill>
                <a:schemeClr val="dk1"/>
              </a:solidFill>
            </a:endParaRPr>
          </a:p>
        </p:txBody>
      </p:sp>
      <p:sp>
        <p:nvSpPr>
          <p:cNvPr id="1246" name="Google Shape;1246;p69">
            <a:extLst>
              <a:ext uri="{FF2B5EF4-FFF2-40B4-BE49-F238E27FC236}">
                <a16:creationId xmlns:a16="http://schemas.microsoft.com/office/drawing/2014/main" id="{62438170-230E-EEAE-B1D3-964A5EDCBDD8}"/>
              </a:ext>
            </a:extLst>
          </p:cNvPr>
          <p:cNvSpPr txBox="1"/>
          <p:nvPr/>
        </p:nvSpPr>
        <p:spPr>
          <a:xfrm>
            <a:off x="4118975" y="1841748"/>
            <a:ext cx="3334818" cy="4424400"/>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fi-FI" sz="1200">
                <a:solidFill>
                  <a:schemeClr val="dk1"/>
                </a:solidFill>
              </a:rPr>
              <a:t>Kun yhteistyö syvenee ja uusia käyttö- </a:t>
            </a:r>
          </a:p>
          <a:p>
            <a:pPr>
              <a:lnSpc>
                <a:spcPct val="115000"/>
              </a:lnSpc>
              <a:spcAft>
                <a:spcPts val="800"/>
              </a:spcAft>
              <a:buClr>
                <a:schemeClr val="dk1"/>
              </a:buClr>
              <a:buSzPts val="1100"/>
            </a:pPr>
            <a:r>
              <a:rPr lang="fi-FI" sz="1200">
                <a:solidFill>
                  <a:schemeClr val="dk1"/>
                </a:solidFill>
              </a:rPr>
              <a:t>tapauksia otetaan mukaan, on tärkeää </a:t>
            </a:r>
            <a:br>
              <a:rPr lang="fi-FI" sz="1200">
                <a:solidFill>
                  <a:schemeClr val="dk1"/>
                </a:solidFill>
              </a:rPr>
            </a:br>
            <a:r>
              <a:rPr lang="fi-FI" sz="1200">
                <a:solidFill>
                  <a:schemeClr val="dk1"/>
                </a:solidFill>
              </a:rPr>
              <a:t>arvioida, mitä hyötyä tavoitellaan ja kenelle. Hyötyjen näkemiseen voi käyttää oheista mallia. </a:t>
            </a:r>
          </a:p>
          <a:p>
            <a:pPr marL="0" lvl="0" indent="0" algn="l" rtl="0">
              <a:lnSpc>
                <a:spcPct val="115000"/>
              </a:lnSpc>
              <a:spcBef>
                <a:spcPts val="0"/>
              </a:spcBef>
              <a:spcAft>
                <a:spcPts val="800"/>
              </a:spcAft>
              <a:buClr>
                <a:schemeClr val="dk1"/>
              </a:buClr>
              <a:buSzPts val="1100"/>
              <a:buFont typeface="Arial"/>
              <a:buNone/>
            </a:pPr>
            <a:r>
              <a:rPr lang="fi-FI" sz="1200">
                <a:solidFill>
                  <a:schemeClr val="dk1"/>
                </a:solidFill>
              </a:rPr>
              <a:t>Kumppanuuden tiivistyessä tarvitaan myös kokeiluvaihetta konkreettisempia tavoitteita. Aivan kuten kokeiluvaiheessakin, tavoitteita on syytä asettaa laaja-alaisesti, ei vain yhdessä tuotettujen ratkaisujen kautta. Tavoitteet voivat koskea </a:t>
            </a:r>
            <a:r>
              <a:rPr lang="fi-FI" sz="1200" b="1">
                <a:solidFill>
                  <a:schemeClr val="dk1"/>
                </a:solidFill>
              </a:rPr>
              <a:t>toimintaa</a:t>
            </a:r>
            <a:r>
              <a:rPr lang="fi-FI" sz="1200">
                <a:solidFill>
                  <a:schemeClr val="dk1"/>
                </a:solidFill>
              </a:rPr>
              <a:t> (mitä yhteistyössä oikeasti tapahtuu), </a:t>
            </a:r>
            <a:r>
              <a:rPr lang="fi-FI" sz="1200" b="1">
                <a:solidFill>
                  <a:schemeClr val="dk1"/>
                </a:solidFill>
              </a:rPr>
              <a:t>kokemuksia </a:t>
            </a:r>
            <a:r>
              <a:rPr lang="fi-FI" sz="1200">
                <a:solidFill>
                  <a:schemeClr val="dk1"/>
                </a:solidFill>
              </a:rPr>
              <a:t>(miten yhteistyö sujuu) ja </a:t>
            </a:r>
            <a:r>
              <a:rPr lang="fi-FI" sz="1200" b="1">
                <a:solidFill>
                  <a:schemeClr val="dk1"/>
                </a:solidFill>
              </a:rPr>
              <a:t>vaikutuksia</a:t>
            </a:r>
            <a:r>
              <a:rPr lang="fi-FI" sz="1200">
                <a:solidFill>
                  <a:schemeClr val="dk1"/>
                </a:solidFill>
              </a:rPr>
              <a:t> (mitä tapahtuu yhteistyön seurauksena).</a:t>
            </a:r>
          </a:p>
          <a:p>
            <a:pPr marL="0" lvl="0" indent="0" algn="l" rtl="0">
              <a:lnSpc>
                <a:spcPct val="115000"/>
              </a:lnSpc>
              <a:spcBef>
                <a:spcPts val="0"/>
              </a:spcBef>
              <a:spcAft>
                <a:spcPts val="800"/>
              </a:spcAft>
              <a:buClr>
                <a:schemeClr val="dk1"/>
              </a:buClr>
              <a:buSzPts val="1100"/>
              <a:buFont typeface="Arial"/>
              <a:buNone/>
            </a:pPr>
            <a:r>
              <a:rPr lang="fi-FI" sz="1200">
                <a:solidFill>
                  <a:schemeClr val="dk1"/>
                </a:solidFill>
              </a:rPr>
              <a:t>Tavoitteiden tarkemmassa jäsentelyssä auttaa seuraavalla sivulla esitelty dataekosysteemisen toiminnan mittaamisen viitekehys. Se on </a:t>
            </a:r>
            <a:br>
              <a:rPr lang="fi-FI" sz="1200">
                <a:solidFill>
                  <a:schemeClr val="dk1"/>
                </a:solidFill>
              </a:rPr>
            </a:br>
            <a:r>
              <a:rPr lang="fi-FI" sz="1200">
                <a:solidFill>
                  <a:schemeClr val="dk1"/>
                </a:solidFill>
              </a:rPr>
              <a:t>kehitetty tätä työtä varten Helsingin </a:t>
            </a:r>
            <a:br>
              <a:rPr lang="fi-FI" sz="1200">
                <a:solidFill>
                  <a:schemeClr val="dk1"/>
                </a:solidFill>
              </a:rPr>
            </a:br>
            <a:r>
              <a:rPr lang="fi-FI" sz="1200">
                <a:solidFill>
                  <a:schemeClr val="dk1"/>
                </a:solidFill>
              </a:rPr>
              <a:t>kaupungilla. </a:t>
            </a:r>
          </a:p>
        </p:txBody>
      </p:sp>
      <p:grpSp>
        <p:nvGrpSpPr>
          <p:cNvPr id="4" name="Group 3" descr="Kuvassa esitetään ekosysteemiyhteistyön hyötymalli, jossa hyödyt on jaettu käyttäjille ja organisaatioille. Molempia osapuolia yhdistävät erityisesti hyödyt, jotka liittyvät vaivan vähenemiseen, asioinnin yksinkertaistamiseen ja nopeuttamiseen sekä ajansäästöön.">
            <a:extLst>
              <a:ext uri="{FF2B5EF4-FFF2-40B4-BE49-F238E27FC236}">
                <a16:creationId xmlns:a16="http://schemas.microsoft.com/office/drawing/2014/main" id="{6A34580F-B2B9-E9EE-C51E-C658D09BCB68}"/>
              </a:ext>
            </a:extLst>
          </p:cNvPr>
          <p:cNvGrpSpPr/>
          <p:nvPr/>
        </p:nvGrpSpPr>
        <p:grpSpPr>
          <a:xfrm>
            <a:off x="7093573" y="1422400"/>
            <a:ext cx="5696510" cy="5148769"/>
            <a:chOff x="7093573" y="1422400"/>
            <a:chExt cx="5696510" cy="5148769"/>
          </a:xfrm>
        </p:grpSpPr>
        <p:sp>
          <p:nvSpPr>
            <p:cNvPr id="1240" name="Suorakulmio 1239">
              <a:extLst>
                <a:ext uri="{FF2B5EF4-FFF2-40B4-BE49-F238E27FC236}">
                  <a16:creationId xmlns:a16="http://schemas.microsoft.com/office/drawing/2014/main" id="{9E8E1377-29DC-320B-3206-ADE1437FBE44}"/>
                </a:ext>
                <a:ext uri="{C183D7F6-B498-43B3-948B-1728B52AA6E4}">
                  <adec:decorative xmlns:adec="http://schemas.microsoft.com/office/drawing/2017/decorative" val="1"/>
                </a:ext>
              </a:extLst>
            </p:cNvPr>
            <p:cNvSpPr/>
            <p:nvPr/>
          </p:nvSpPr>
          <p:spPr>
            <a:xfrm>
              <a:off x="10040166" y="1422400"/>
              <a:ext cx="1119521" cy="5144917"/>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247" name="Google Shape;1264;p70">
              <a:extLst>
                <a:ext uri="{FF2B5EF4-FFF2-40B4-BE49-F238E27FC236}">
                  <a16:creationId xmlns:a16="http://schemas.microsoft.com/office/drawing/2014/main" id="{BD4EFFCC-D96B-8602-206A-0E76EF301DBB}"/>
                </a:ext>
                <a:ext uri="{C183D7F6-B498-43B3-948B-1728B52AA6E4}">
                  <adec:decorative xmlns:adec="http://schemas.microsoft.com/office/drawing/2017/decorative" val="1"/>
                </a:ext>
              </a:extLst>
            </p:cNvPr>
            <p:cNvSpPr/>
            <p:nvPr/>
          </p:nvSpPr>
          <p:spPr>
            <a:xfrm>
              <a:off x="7093573" y="2783114"/>
              <a:ext cx="5454713" cy="3187907"/>
            </a:xfrm>
            <a:prstGeom prst="triangle">
              <a:avLst>
                <a:gd name="adj" fmla="val 50000"/>
              </a:avLst>
            </a:prstGeom>
            <a:solidFill>
              <a:srgbClr val="E7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0" name="Google Shape;1264;p70">
              <a:extLst>
                <a:ext uri="{FF2B5EF4-FFF2-40B4-BE49-F238E27FC236}">
                  <a16:creationId xmlns:a16="http://schemas.microsoft.com/office/drawing/2014/main" id="{C81F9069-EC4C-A34A-5466-AFBB5892761B}"/>
                </a:ext>
                <a:ext uri="{C183D7F6-B498-43B3-948B-1728B52AA6E4}">
                  <adec:decorative xmlns:adec="http://schemas.microsoft.com/office/drawing/2017/decorative" val="0"/>
                </a:ext>
              </a:extLst>
            </p:cNvPr>
            <p:cNvSpPr/>
            <p:nvPr/>
          </p:nvSpPr>
          <p:spPr>
            <a:xfrm rot="10800000">
              <a:off x="7093573" y="1789149"/>
              <a:ext cx="5454713" cy="3187907"/>
            </a:xfrm>
            <a:prstGeom prst="triangle">
              <a:avLst>
                <a:gd name="adj" fmla="val 50000"/>
              </a:avLst>
            </a:prstGeom>
            <a:solidFill>
              <a:srgbClr val="E7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39" name="Vapaamuotoinen: Muoto 1238">
              <a:extLst>
                <a:ext uri="{FF2B5EF4-FFF2-40B4-BE49-F238E27FC236}">
                  <a16:creationId xmlns:a16="http://schemas.microsoft.com/office/drawing/2014/main" id="{3217E790-1F12-25F5-90F1-C491717B968C}"/>
                </a:ext>
                <a:ext uri="{C183D7F6-B498-43B3-948B-1728B52AA6E4}">
                  <adec:decorative xmlns:adec="http://schemas.microsoft.com/office/drawing/2017/decorative" val="1"/>
                </a:ext>
              </a:extLst>
            </p:cNvPr>
            <p:cNvSpPr/>
            <p:nvPr/>
          </p:nvSpPr>
          <p:spPr>
            <a:xfrm>
              <a:off x="7588870" y="2392697"/>
              <a:ext cx="4464121" cy="3010576"/>
            </a:xfrm>
            <a:custGeom>
              <a:avLst/>
              <a:gdLst>
                <a:gd name="connsiteX0" fmla="*/ 19632 w 4464121"/>
                <a:gd name="connsiteY0" fmla="*/ 0 h 3010576"/>
                <a:gd name="connsiteX1" fmla="*/ 4443457 w 4464121"/>
                <a:gd name="connsiteY1" fmla="*/ 0 h 3010576"/>
                <a:gd name="connsiteX2" fmla="*/ 3165967 w 4464121"/>
                <a:gd name="connsiteY2" fmla="*/ 1493211 h 3010576"/>
                <a:gd name="connsiteX3" fmla="*/ 4464121 w 4464121"/>
                <a:gd name="connsiteY3" fmla="*/ 3010576 h 3010576"/>
                <a:gd name="connsiteX4" fmla="*/ 0 w 4464121"/>
                <a:gd name="connsiteY4" fmla="*/ 3010576 h 3010576"/>
                <a:gd name="connsiteX5" fmla="*/ 1297638 w 4464121"/>
                <a:gd name="connsiteY5" fmla="*/ 1493815 h 30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121" h="3010576">
                  <a:moveTo>
                    <a:pt x="19632" y="0"/>
                  </a:moveTo>
                  <a:lnTo>
                    <a:pt x="4443457" y="0"/>
                  </a:lnTo>
                  <a:lnTo>
                    <a:pt x="3165967" y="1493211"/>
                  </a:lnTo>
                  <a:lnTo>
                    <a:pt x="4464121" y="3010576"/>
                  </a:lnTo>
                  <a:lnTo>
                    <a:pt x="0" y="3010576"/>
                  </a:lnTo>
                  <a:lnTo>
                    <a:pt x="1297638" y="1493815"/>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3" name="Google Shape;1267;p70">
              <a:extLst>
                <a:ext uri="{FF2B5EF4-FFF2-40B4-BE49-F238E27FC236}">
                  <a16:creationId xmlns:a16="http://schemas.microsoft.com/office/drawing/2014/main" id="{7607DCF4-D372-C503-32D9-92364C3525BE}"/>
                </a:ext>
              </a:extLst>
            </p:cNvPr>
            <p:cNvSpPr txBox="1"/>
            <p:nvPr/>
          </p:nvSpPr>
          <p:spPr>
            <a:xfrm>
              <a:off x="7683795" y="5474033"/>
              <a:ext cx="839453" cy="369302"/>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Organisoi</a:t>
              </a:r>
              <a:endParaRPr sz="2800"/>
            </a:p>
          </p:txBody>
        </p:sp>
        <p:sp>
          <p:nvSpPr>
            <p:cNvPr id="15" name="Google Shape;1269;p70">
              <a:extLst>
                <a:ext uri="{FF2B5EF4-FFF2-40B4-BE49-F238E27FC236}">
                  <a16:creationId xmlns:a16="http://schemas.microsoft.com/office/drawing/2014/main" id="{9E120093-099F-9449-1C88-17FC82301FAF}"/>
                </a:ext>
              </a:extLst>
            </p:cNvPr>
            <p:cNvSpPr txBox="1"/>
            <p:nvPr/>
          </p:nvSpPr>
          <p:spPr>
            <a:xfrm>
              <a:off x="8782051" y="5502055"/>
              <a:ext cx="839453" cy="369302"/>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Integroi</a:t>
              </a:r>
              <a:endParaRPr sz="2800"/>
            </a:p>
          </p:txBody>
        </p:sp>
        <p:sp>
          <p:nvSpPr>
            <p:cNvPr id="17" name="Google Shape;1271;p70">
              <a:extLst>
                <a:ext uri="{FF2B5EF4-FFF2-40B4-BE49-F238E27FC236}">
                  <a16:creationId xmlns:a16="http://schemas.microsoft.com/office/drawing/2014/main" id="{F75A434F-790E-B629-5C95-82AA2D7EC54A}"/>
                </a:ext>
              </a:extLst>
            </p:cNvPr>
            <p:cNvSpPr txBox="1"/>
            <p:nvPr/>
          </p:nvSpPr>
          <p:spPr>
            <a:xfrm>
              <a:off x="9855466" y="5502055"/>
              <a:ext cx="839453" cy="369302"/>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Verkostoi</a:t>
              </a:r>
              <a:endParaRPr sz="2800"/>
            </a:p>
          </p:txBody>
        </p:sp>
        <p:sp>
          <p:nvSpPr>
            <p:cNvPr id="19" name="Google Shape;1273;p70">
              <a:extLst>
                <a:ext uri="{FF2B5EF4-FFF2-40B4-BE49-F238E27FC236}">
                  <a16:creationId xmlns:a16="http://schemas.microsoft.com/office/drawing/2014/main" id="{4444873E-B317-4679-4A90-DCAD5CD8D731}"/>
                </a:ext>
              </a:extLst>
            </p:cNvPr>
            <p:cNvSpPr txBox="1"/>
            <p:nvPr/>
          </p:nvSpPr>
          <p:spPr>
            <a:xfrm>
              <a:off x="10648367" y="5507839"/>
              <a:ext cx="1326466" cy="36930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Tuottaa tuloja</a:t>
              </a:r>
              <a:endParaRPr sz="1200"/>
            </a:p>
          </p:txBody>
        </p:sp>
        <p:sp>
          <p:nvSpPr>
            <p:cNvPr id="22" name="Google Shape;1277;p70">
              <a:extLst>
                <a:ext uri="{FF2B5EF4-FFF2-40B4-BE49-F238E27FC236}">
                  <a16:creationId xmlns:a16="http://schemas.microsoft.com/office/drawing/2014/main" id="{778AF490-059D-F567-1D7E-751E5E02A6C9}"/>
                </a:ext>
              </a:extLst>
            </p:cNvPr>
            <p:cNvSpPr txBox="1"/>
            <p:nvPr/>
          </p:nvSpPr>
          <p:spPr>
            <a:xfrm>
              <a:off x="7526031" y="1838729"/>
              <a:ext cx="1163073" cy="553968"/>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Lisää luottamusta</a:t>
              </a:r>
              <a:endParaRPr sz="2800"/>
            </a:p>
          </p:txBody>
        </p:sp>
        <p:sp>
          <p:nvSpPr>
            <p:cNvPr id="24" name="Google Shape;1279;p70">
              <a:extLst>
                <a:ext uri="{FF2B5EF4-FFF2-40B4-BE49-F238E27FC236}">
                  <a16:creationId xmlns:a16="http://schemas.microsoft.com/office/drawing/2014/main" id="{47EE241D-BEA1-B21D-4F28-9E9D6884494C}"/>
                </a:ext>
              </a:extLst>
            </p:cNvPr>
            <p:cNvSpPr txBox="1"/>
            <p:nvPr/>
          </p:nvSpPr>
          <p:spPr>
            <a:xfrm>
              <a:off x="8555170" y="1838729"/>
              <a:ext cx="1087645" cy="553968"/>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Lisää läpi-</a:t>
              </a:r>
              <a:br>
                <a:rPr lang="fi-FI" sz="1200">
                  <a:solidFill>
                    <a:schemeClr val="dk1"/>
                  </a:solidFill>
                  <a:latin typeface="Arial"/>
                  <a:ea typeface="Arial"/>
                  <a:cs typeface="Arial"/>
                  <a:sym typeface="Arial"/>
                </a:rPr>
              </a:br>
              <a:r>
                <a:rPr lang="fi-FI" sz="1200">
                  <a:solidFill>
                    <a:schemeClr val="dk1"/>
                  </a:solidFill>
                  <a:latin typeface="Arial"/>
                  <a:ea typeface="Arial"/>
                  <a:cs typeface="Arial"/>
                  <a:sym typeface="Arial"/>
                </a:rPr>
                <a:t>näkyvyyttä</a:t>
              </a:r>
              <a:endParaRPr sz="2800"/>
            </a:p>
          </p:txBody>
        </p:sp>
        <p:sp>
          <p:nvSpPr>
            <p:cNvPr id="26" name="Google Shape;1281;p70">
              <a:extLst>
                <a:ext uri="{FF2B5EF4-FFF2-40B4-BE49-F238E27FC236}">
                  <a16:creationId xmlns:a16="http://schemas.microsoft.com/office/drawing/2014/main" id="{5683DBC3-BE0B-FCCF-F9E3-E9339AC32DE9}"/>
                </a:ext>
              </a:extLst>
            </p:cNvPr>
            <p:cNvSpPr txBox="1"/>
            <p:nvPr/>
          </p:nvSpPr>
          <p:spPr>
            <a:xfrm>
              <a:off x="7953448" y="2425386"/>
              <a:ext cx="1539005" cy="553968"/>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Parantaa asiakas-</a:t>
              </a:r>
              <a:br>
                <a:rPr lang="fi-FI" sz="1200">
                  <a:solidFill>
                    <a:schemeClr val="dk1"/>
                  </a:solidFill>
                  <a:latin typeface="Arial"/>
                  <a:ea typeface="Arial"/>
                  <a:cs typeface="Arial"/>
                  <a:sym typeface="Arial"/>
                </a:rPr>
              </a:br>
              <a:r>
                <a:rPr lang="fi-FI" sz="1200">
                  <a:solidFill>
                    <a:schemeClr val="dk1"/>
                  </a:solidFill>
                  <a:latin typeface="Arial"/>
                  <a:ea typeface="Arial"/>
                  <a:cs typeface="Arial"/>
                  <a:sym typeface="Arial"/>
                </a:rPr>
                <a:t>kokemusta</a:t>
              </a:r>
              <a:endParaRPr sz="2800"/>
            </a:p>
          </p:txBody>
        </p:sp>
        <p:sp>
          <p:nvSpPr>
            <p:cNvPr id="28" name="Google Shape;1283;p70">
              <a:extLst>
                <a:ext uri="{FF2B5EF4-FFF2-40B4-BE49-F238E27FC236}">
                  <a16:creationId xmlns:a16="http://schemas.microsoft.com/office/drawing/2014/main" id="{8DB58469-F5FB-E127-E759-BF33AFE5A5E2}"/>
                </a:ext>
              </a:extLst>
            </p:cNvPr>
            <p:cNvSpPr txBox="1"/>
            <p:nvPr/>
          </p:nvSpPr>
          <p:spPr>
            <a:xfrm>
              <a:off x="9564643" y="1838729"/>
              <a:ext cx="1314286" cy="553968"/>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Lisää hallinnan tunnetta</a:t>
              </a:r>
              <a:endParaRPr sz="2800"/>
            </a:p>
          </p:txBody>
        </p:sp>
        <p:sp>
          <p:nvSpPr>
            <p:cNvPr id="30" name="Google Shape;1285;p70">
              <a:extLst>
                <a:ext uri="{FF2B5EF4-FFF2-40B4-BE49-F238E27FC236}">
                  <a16:creationId xmlns:a16="http://schemas.microsoft.com/office/drawing/2014/main" id="{51FBCDA6-AC1E-6D38-A8A0-30737A1485CC}"/>
                </a:ext>
              </a:extLst>
            </p:cNvPr>
            <p:cNvSpPr txBox="1"/>
            <p:nvPr/>
          </p:nvSpPr>
          <p:spPr>
            <a:xfrm>
              <a:off x="9341567" y="2436060"/>
              <a:ext cx="1087645" cy="553968"/>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Lisää vaihtoehtoja</a:t>
              </a:r>
              <a:endParaRPr sz="2800"/>
            </a:p>
          </p:txBody>
        </p:sp>
        <p:sp>
          <p:nvSpPr>
            <p:cNvPr id="32" name="Google Shape;1287;p70">
              <a:extLst>
                <a:ext uri="{FF2B5EF4-FFF2-40B4-BE49-F238E27FC236}">
                  <a16:creationId xmlns:a16="http://schemas.microsoft.com/office/drawing/2014/main" id="{A40FAE62-2AFB-7C05-9DE9-2C231CF6E6C8}"/>
                </a:ext>
              </a:extLst>
            </p:cNvPr>
            <p:cNvSpPr txBox="1"/>
            <p:nvPr/>
          </p:nvSpPr>
          <p:spPr>
            <a:xfrm>
              <a:off x="10615145" y="1838729"/>
              <a:ext cx="1555268" cy="553968"/>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Lisää henkilö-kohtaisuutta</a:t>
              </a:r>
              <a:endParaRPr sz="2800"/>
            </a:p>
          </p:txBody>
        </p:sp>
        <p:sp>
          <p:nvSpPr>
            <p:cNvPr id="34" name="Google Shape;1289;p70">
              <a:extLst>
                <a:ext uri="{FF2B5EF4-FFF2-40B4-BE49-F238E27FC236}">
                  <a16:creationId xmlns:a16="http://schemas.microsoft.com/office/drawing/2014/main" id="{23B1091B-4917-C4F3-B394-5653FFBC5E1F}"/>
                </a:ext>
              </a:extLst>
            </p:cNvPr>
            <p:cNvSpPr txBox="1"/>
            <p:nvPr/>
          </p:nvSpPr>
          <p:spPr>
            <a:xfrm>
              <a:off x="10458341" y="2435286"/>
              <a:ext cx="1213442" cy="553968"/>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Vähentää epä-</a:t>
              </a:r>
              <a:br>
                <a:rPr lang="fi-FI" sz="1200">
                  <a:solidFill>
                    <a:schemeClr val="dk1"/>
                  </a:solidFill>
                  <a:latin typeface="Arial"/>
                  <a:ea typeface="Arial"/>
                  <a:cs typeface="Arial"/>
                  <a:sym typeface="Arial"/>
                </a:rPr>
              </a:br>
              <a:r>
                <a:rPr lang="fi-FI" sz="1200">
                  <a:solidFill>
                    <a:schemeClr val="dk1"/>
                  </a:solidFill>
                  <a:latin typeface="Arial"/>
                  <a:ea typeface="Arial"/>
                  <a:cs typeface="Arial"/>
                  <a:sym typeface="Arial"/>
                </a:rPr>
                <a:t>varmuutta</a:t>
              </a:r>
              <a:endParaRPr sz="2800"/>
            </a:p>
          </p:txBody>
        </p:sp>
        <p:sp>
          <p:nvSpPr>
            <p:cNvPr id="39" name="Google Shape;1294;p70">
              <a:extLst>
                <a:ext uri="{FF2B5EF4-FFF2-40B4-BE49-F238E27FC236}">
                  <a16:creationId xmlns:a16="http://schemas.microsoft.com/office/drawing/2014/main" id="{529686D3-C884-863B-1F15-4C7CEA4DAD53}"/>
                </a:ext>
              </a:extLst>
            </p:cNvPr>
            <p:cNvSpPr txBox="1"/>
            <p:nvPr/>
          </p:nvSpPr>
          <p:spPr>
            <a:xfrm rot="2994162">
              <a:off x="7184963" y="2944343"/>
              <a:ext cx="1577149" cy="33013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1100"/>
                <a:buFont typeface="Arial"/>
                <a:buNone/>
              </a:pPr>
              <a:r>
                <a:rPr lang="fi-FI" sz="1200">
                  <a:solidFill>
                    <a:schemeClr val="dk1"/>
                  </a:solidFill>
                  <a:latin typeface="Arial Black"/>
                  <a:ea typeface="Arial Black"/>
                  <a:cs typeface="Arial Black"/>
                  <a:sym typeface="Arial Black"/>
                </a:rPr>
                <a:t>Lisäarvo kasvaa</a:t>
              </a:r>
              <a:endParaRPr sz="1200">
                <a:solidFill>
                  <a:schemeClr val="dk1"/>
                </a:solidFill>
                <a:latin typeface="Arial"/>
                <a:ea typeface="Arial"/>
                <a:cs typeface="Arial"/>
                <a:sym typeface="Arial"/>
              </a:endParaRPr>
            </a:p>
          </p:txBody>
        </p:sp>
        <p:sp>
          <p:nvSpPr>
            <p:cNvPr id="40" name="Google Shape;1295;p70">
              <a:extLst>
                <a:ext uri="{FF2B5EF4-FFF2-40B4-BE49-F238E27FC236}">
                  <a16:creationId xmlns:a16="http://schemas.microsoft.com/office/drawing/2014/main" id="{C905B294-214D-1164-B6B0-24B8570B9D86}"/>
                </a:ext>
              </a:extLst>
            </p:cNvPr>
            <p:cNvSpPr txBox="1"/>
            <p:nvPr/>
          </p:nvSpPr>
          <p:spPr>
            <a:xfrm rot="18654299">
              <a:off x="7310439" y="4548303"/>
              <a:ext cx="1539643" cy="33011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1100"/>
                <a:buFont typeface="Arial"/>
                <a:buNone/>
              </a:pPr>
              <a:r>
                <a:rPr lang="fi-FI" sz="1200">
                  <a:solidFill>
                    <a:schemeClr val="dk1"/>
                  </a:solidFill>
                  <a:latin typeface="Arial Black"/>
                  <a:ea typeface="Arial Black"/>
                  <a:cs typeface="Arial Black"/>
                  <a:sym typeface="Arial Black"/>
                </a:rPr>
                <a:t>Lisäarvo kasvaa</a:t>
              </a:r>
              <a:endParaRPr sz="1200">
                <a:solidFill>
                  <a:schemeClr val="dk1"/>
                </a:solidFill>
                <a:latin typeface="Arial"/>
                <a:ea typeface="Arial"/>
                <a:cs typeface="Arial"/>
                <a:sym typeface="Arial"/>
              </a:endParaRPr>
            </a:p>
          </p:txBody>
        </p:sp>
        <p:sp>
          <p:nvSpPr>
            <p:cNvPr id="44" name="Google Shape;1299;p70">
              <a:extLst>
                <a:ext uri="{FF2B5EF4-FFF2-40B4-BE49-F238E27FC236}">
                  <a16:creationId xmlns:a16="http://schemas.microsoft.com/office/drawing/2014/main" id="{9F847445-2325-F72C-7F83-CC3BCE830A7F}"/>
                </a:ext>
              </a:extLst>
            </p:cNvPr>
            <p:cNvSpPr txBox="1"/>
            <p:nvPr/>
          </p:nvSpPr>
          <p:spPr>
            <a:xfrm>
              <a:off x="9319388" y="4823173"/>
              <a:ext cx="1205869" cy="553968"/>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Laskee </a:t>
              </a:r>
              <a:endParaRPr sz="1200"/>
            </a:p>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kustannuksia</a:t>
              </a:r>
              <a:endParaRPr sz="1200"/>
            </a:p>
          </p:txBody>
        </p:sp>
        <p:sp>
          <p:nvSpPr>
            <p:cNvPr id="46" name="Google Shape;1301;p70">
              <a:extLst>
                <a:ext uri="{FF2B5EF4-FFF2-40B4-BE49-F238E27FC236}">
                  <a16:creationId xmlns:a16="http://schemas.microsoft.com/office/drawing/2014/main" id="{B76C08C8-D0BD-5335-3194-2987D0A4FEE0}"/>
                </a:ext>
              </a:extLst>
            </p:cNvPr>
            <p:cNvSpPr txBox="1"/>
            <p:nvPr/>
          </p:nvSpPr>
          <p:spPr>
            <a:xfrm>
              <a:off x="8183883" y="4835317"/>
              <a:ext cx="922599" cy="553968"/>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Parantaa laatua</a:t>
              </a:r>
              <a:endParaRPr sz="2800"/>
            </a:p>
          </p:txBody>
        </p:sp>
        <p:sp>
          <p:nvSpPr>
            <p:cNvPr id="48" name="Google Shape;1303;p70">
              <a:extLst>
                <a:ext uri="{FF2B5EF4-FFF2-40B4-BE49-F238E27FC236}">
                  <a16:creationId xmlns:a16="http://schemas.microsoft.com/office/drawing/2014/main" id="{F7554D3F-FE26-CC4E-35C9-963E6FFAA15C}"/>
                </a:ext>
              </a:extLst>
            </p:cNvPr>
            <p:cNvSpPr txBox="1"/>
            <p:nvPr/>
          </p:nvSpPr>
          <p:spPr>
            <a:xfrm>
              <a:off x="10494670" y="4824806"/>
              <a:ext cx="722630" cy="553968"/>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Laskee riskiä</a:t>
              </a:r>
              <a:endParaRPr sz="2800"/>
            </a:p>
          </p:txBody>
        </p:sp>
        <p:sp>
          <p:nvSpPr>
            <p:cNvPr id="54" name="Google Shape;1309;p70">
              <a:extLst>
                <a:ext uri="{FF2B5EF4-FFF2-40B4-BE49-F238E27FC236}">
                  <a16:creationId xmlns:a16="http://schemas.microsoft.com/office/drawing/2014/main" id="{591CB04C-B735-239A-924A-269CE88BA242}"/>
                </a:ext>
              </a:extLst>
            </p:cNvPr>
            <p:cNvSpPr txBox="1"/>
            <p:nvPr/>
          </p:nvSpPr>
          <p:spPr>
            <a:xfrm>
              <a:off x="8571552" y="1508521"/>
              <a:ext cx="2277961" cy="33020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1100"/>
                <a:buFont typeface="Arial"/>
                <a:buNone/>
              </a:pPr>
              <a:r>
                <a:rPr lang="fi-FI">
                  <a:solidFill>
                    <a:schemeClr val="bg1">
                      <a:lumMod val="50000"/>
                    </a:schemeClr>
                  </a:solidFill>
                  <a:latin typeface="Arial Black"/>
                  <a:ea typeface="Arial Black"/>
                  <a:cs typeface="Arial Black"/>
                  <a:sym typeface="Arial Black"/>
                </a:rPr>
                <a:t>Hyödyt käyttäjille</a:t>
              </a:r>
              <a:br>
                <a:rPr lang="fi-FI">
                  <a:solidFill>
                    <a:schemeClr val="dk1"/>
                  </a:solidFill>
                  <a:latin typeface="Arial"/>
                  <a:ea typeface="Arial"/>
                  <a:cs typeface="Arial"/>
                  <a:sym typeface="Arial"/>
                </a:rPr>
              </a:br>
              <a:endParaRPr>
                <a:solidFill>
                  <a:schemeClr val="dk1"/>
                </a:solidFill>
                <a:latin typeface="Arial"/>
                <a:ea typeface="Arial"/>
                <a:cs typeface="Arial"/>
                <a:sym typeface="Arial"/>
              </a:endParaRPr>
            </a:p>
          </p:txBody>
        </p:sp>
        <p:sp>
          <p:nvSpPr>
            <p:cNvPr id="57" name="Google Shape;1315;p70">
              <a:extLst>
                <a:ext uri="{FF2B5EF4-FFF2-40B4-BE49-F238E27FC236}">
                  <a16:creationId xmlns:a16="http://schemas.microsoft.com/office/drawing/2014/main" id="{6D6EFA48-CC7C-9986-030B-F75EA3289793}"/>
                </a:ext>
              </a:extLst>
            </p:cNvPr>
            <p:cNvSpPr txBox="1"/>
            <p:nvPr/>
          </p:nvSpPr>
          <p:spPr>
            <a:xfrm>
              <a:off x="8163742" y="6051704"/>
              <a:ext cx="3340642" cy="33020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1100"/>
                <a:buFont typeface="Arial"/>
                <a:buNone/>
              </a:pPr>
              <a:r>
                <a:rPr lang="fi-FI">
                  <a:solidFill>
                    <a:schemeClr val="bg1">
                      <a:lumMod val="50000"/>
                    </a:schemeClr>
                  </a:solidFill>
                  <a:latin typeface="Arial Black"/>
                  <a:ea typeface="Arial Black"/>
                  <a:cs typeface="Arial Black"/>
                  <a:sym typeface="Arial Black"/>
                </a:rPr>
                <a:t>Hyödyt organisaatioille</a:t>
              </a:r>
              <a:endParaRPr>
                <a:solidFill>
                  <a:schemeClr val="bg1">
                    <a:lumMod val="50000"/>
                  </a:schemeClr>
                </a:solidFill>
                <a:latin typeface="Arial"/>
                <a:ea typeface="Arial"/>
                <a:cs typeface="Arial"/>
                <a:sym typeface="Arial"/>
              </a:endParaRPr>
            </a:p>
          </p:txBody>
        </p:sp>
        <p:sp>
          <p:nvSpPr>
            <p:cNvPr id="62" name="Google Shape;1316;p70">
              <a:extLst>
                <a:ext uri="{FF2B5EF4-FFF2-40B4-BE49-F238E27FC236}">
                  <a16:creationId xmlns:a16="http://schemas.microsoft.com/office/drawing/2014/main" id="{5E163305-4496-A5A2-0CC3-3C25E25DC91F}"/>
                </a:ext>
              </a:extLst>
            </p:cNvPr>
            <p:cNvSpPr txBox="1"/>
            <p:nvPr/>
          </p:nvSpPr>
          <p:spPr>
            <a:xfrm>
              <a:off x="8440207" y="6238011"/>
              <a:ext cx="4349876" cy="333158"/>
            </a:xfrm>
            <a:prstGeom prst="rect">
              <a:avLst/>
            </a:prstGeom>
            <a:noFill/>
            <a:ln>
              <a:noFill/>
            </a:ln>
          </p:spPr>
          <p:txBody>
            <a:bodyPr spcFirstLastPara="1" wrap="square" lIns="68575" tIns="68575" rIns="68575" bIns="68575" anchor="t" anchorCtr="0">
              <a:spAutoFit/>
            </a:bodyPr>
            <a:lstStyle/>
            <a:p>
              <a:pPr marL="0" marR="0" lvl="0" indent="0" algn="l" rtl="0">
                <a:lnSpc>
                  <a:spcPct val="115000"/>
                </a:lnSpc>
                <a:spcBef>
                  <a:spcPts val="0"/>
                </a:spcBef>
                <a:spcAft>
                  <a:spcPts val="0"/>
                </a:spcAft>
                <a:buClr>
                  <a:schemeClr val="dk1"/>
                </a:buClr>
                <a:buSzPts val="900"/>
                <a:buFont typeface="Arial"/>
                <a:buNone/>
              </a:pPr>
              <a:r>
                <a:rPr lang="fi-FI" sz="1050" i="1">
                  <a:solidFill>
                    <a:schemeClr val="dk1"/>
                  </a:solidFill>
                  <a:latin typeface="Arial"/>
                  <a:ea typeface="Arial"/>
                  <a:cs typeface="Arial"/>
                  <a:sym typeface="Arial"/>
                </a:rPr>
                <a:t>Mukaillen: </a:t>
              </a:r>
              <a:r>
                <a:rPr lang="fi-FI" sz="1050" i="1">
                  <a:solidFill>
                    <a:schemeClr val="dk1"/>
                  </a:solidFill>
                </a:rPr>
                <a:t>Value </a:t>
              </a:r>
              <a:r>
                <a:rPr lang="fi-FI" sz="1050" i="1" err="1">
                  <a:solidFill>
                    <a:schemeClr val="dk1"/>
                  </a:solidFill>
                </a:rPr>
                <a:t>Pyramid</a:t>
              </a:r>
              <a:r>
                <a:rPr lang="fi-FI" sz="1050" i="1">
                  <a:solidFill>
                    <a:schemeClr val="dk1"/>
                  </a:solidFill>
                </a:rPr>
                <a:t> (</a:t>
              </a:r>
              <a:r>
                <a:rPr lang="fi-FI" sz="1050" i="1" err="1">
                  <a:solidFill>
                    <a:schemeClr val="dk1"/>
                  </a:solidFill>
                </a:rPr>
                <a:t>Bain</a:t>
              </a:r>
              <a:r>
                <a:rPr lang="fi-FI" sz="1050" i="1">
                  <a:solidFill>
                    <a:schemeClr val="dk1"/>
                  </a:solidFill>
                </a:rPr>
                <a:t> &amp; Company)</a:t>
              </a:r>
              <a:endParaRPr lang="fi-FI" sz="1050" i="1">
                <a:solidFill>
                  <a:schemeClr val="dk1"/>
                </a:solidFill>
                <a:latin typeface="Arial"/>
                <a:ea typeface="Arial"/>
                <a:cs typeface="Arial"/>
                <a:sym typeface="Arial"/>
              </a:endParaRPr>
            </a:p>
          </p:txBody>
        </p:sp>
        <p:sp>
          <p:nvSpPr>
            <p:cNvPr id="1227" name="Vapaamuotoinen: Muoto 1226">
              <a:extLst>
                <a:ext uri="{FF2B5EF4-FFF2-40B4-BE49-F238E27FC236}">
                  <a16:creationId xmlns:a16="http://schemas.microsoft.com/office/drawing/2014/main" id="{A1A034A4-5CB2-E953-7628-663A653EAFEA}"/>
                </a:ext>
                <a:ext uri="{C183D7F6-B498-43B3-948B-1728B52AA6E4}">
                  <adec:decorative xmlns:adec="http://schemas.microsoft.com/office/drawing/2017/decorative" val="1"/>
                </a:ext>
              </a:extLst>
            </p:cNvPr>
            <p:cNvSpPr/>
            <p:nvPr/>
          </p:nvSpPr>
          <p:spPr>
            <a:xfrm>
              <a:off x="8134608" y="3010902"/>
              <a:ext cx="3375710" cy="1753655"/>
            </a:xfrm>
            <a:custGeom>
              <a:avLst/>
              <a:gdLst>
                <a:gd name="connsiteX0" fmla="*/ 0 w 3375710"/>
                <a:gd name="connsiteY0" fmla="*/ 0 h 1753655"/>
                <a:gd name="connsiteX1" fmla="*/ 3370934 w 3375710"/>
                <a:gd name="connsiteY1" fmla="*/ 0 h 1753655"/>
                <a:gd name="connsiteX2" fmla="*/ 2625203 w 3375710"/>
                <a:gd name="connsiteY2" fmla="*/ 874029 h 1753655"/>
                <a:gd name="connsiteX3" fmla="*/ 3375710 w 3375710"/>
                <a:gd name="connsiteY3" fmla="*/ 1753655 h 1753655"/>
                <a:gd name="connsiteX4" fmla="*/ 376 w 3375710"/>
                <a:gd name="connsiteY4" fmla="*/ 1753655 h 1753655"/>
                <a:gd name="connsiteX5" fmla="*/ 748307 w 3375710"/>
                <a:gd name="connsiteY5" fmla="*/ 877048 h 175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710" h="1753655">
                  <a:moveTo>
                    <a:pt x="0" y="0"/>
                  </a:moveTo>
                  <a:lnTo>
                    <a:pt x="3370934" y="0"/>
                  </a:lnTo>
                  <a:lnTo>
                    <a:pt x="2625203" y="874029"/>
                  </a:lnTo>
                  <a:lnTo>
                    <a:pt x="3375710" y="1753655"/>
                  </a:lnTo>
                  <a:lnTo>
                    <a:pt x="376" y="1753655"/>
                  </a:lnTo>
                  <a:lnTo>
                    <a:pt x="748307" y="877048"/>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6" name="Google Shape;1291;p70">
              <a:extLst>
                <a:ext uri="{FF2B5EF4-FFF2-40B4-BE49-F238E27FC236}">
                  <a16:creationId xmlns:a16="http://schemas.microsoft.com/office/drawing/2014/main" id="{269652FC-3B7D-6C83-6871-908D3410EC6C}"/>
                </a:ext>
              </a:extLst>
            </p:cNvPr>
            <p:cNvSpPr txBox="1"/>
            <p:nvPr/>
          </p:nvSpPr>
          <p:spPr>
            <a:xfrm>
              <a:off x="8593997" y="3131459"/>
              <a:ext cx="1149487" cy="36930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Nopeuttaa</a:t>
              </a:r>
              <a:endParaRPr sz="2800"/>
            </a:p>
          </p:txBody>
        </p:sp>
        <p:sp>
          <p:nvSpPr>
            <p:cNvPr id="38" name="Google Shape;1293;p70">
              <a:extLst>
                <a:ext uri="{FF2B5EF4-FFF2-40B4-BE49-F238E27FC236}">
                  <a16:creationId xmlns:a16="http://schemas.microsoft.com/office/drawing/2014/main" id="{CFB921BE-0227-BC48-B871-D2B572E84921}"/>
                </a:ext>
              </a:extLst>
            </p:cNvPr>
            <p:cNvSpPr txBox="1"/>
            <p:nvPr/>
          </p:nvSpPr>
          <p:spPr>
            <a:xfrm>
              <a:off x="9777822" y="3136857"/>
              <a:ext cx="1302781" cy="36930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Yksinkertaistaa</a:t>
              </a:r>
              <a:endParaRPr sz="1200">
                <a:solidFill>
                  <a:schemeClr val="dk1"/>
                </a:solidFill>
                <a:latin typeface="Arial"/>
                <a:ea typeface="Arial"/>
                <a:cs typeface="Arial"/>
                <a:sym typeface="Arial"/>
              </a:endParaRPr>
            </a:p>
          </p:txBody>
        </p:sp>
        <p:cxnSp>
          <p:nvCxnSpPr>
            <p:cNvPr id="41" name="Google Shape;1296;p70">
              <a:extLst>
                <a:ext uri="{FF2B5EF4-FFF2-40B4-BE49-F238E27FC236}">
                  <a16:creationId xmlns:a16="http://schemas.microsoft.com/office/drawing/2014/main" id="{ECF36686-5251-698E-DF83-8319D8F1BCE4}"/>
                </a:ext>
                <a:ext uri="{C183D7F6-B498-43B3-948B-1728B52AA6E4}">
                  <adec:decorative xmlns:adec="http://schemas.microsoft.com/office/drawing/2017/decorative" val="1"/>
                </a:ext>
              </a:extLst>
            </p:cNvPr>
            <p:cNvCxnSpPr>
              <a:cxnSpLocks/>
            </p:cNvCxnSpPr>
            <p:nvPr/>
          </p:nvCxnSpPr>
          <p:spPr>
            <a:xfrm flipH="1">
              <a:off x="8558654" y="3873138"/>
              <a:ext cx="188325" cy="217324"/>
            </a:xfrm>
            <a:prstGeom prst="straightConnector1">
              <a:avLst/>
            </a:prstGeom>
            <a:noFill/>
            <a:ln w="9525" cap="flat" cmpd="sng">
              <a:solidFill>
                <a:schemeClr val="dk1"/>
              </a:solidFill>
              <a:prstDash val="solid"/>
              <a:miter lim="800000"/>
              <a:headEnd type="none" w="sm" len="sm"/>
              <a:tailEnd type="triangle" w="med" len="med"/>
            </a:ln>
          </p:spPr>
        </p:cxnSp>
        <p:cxnSp>
          <p:nvCxnSpPr>
            <p:cNvPr id="42" name="Google Shape;1297;p70">
              <a:extLst>
                <a:ext uri="{FF2B5EF4-FFF2-40B4-BE49-F238E27FC236}">
                  <a16:creationId xmlns:a16="http://schemas.microsoft.com/office/drawing/2014/main" id="{B3A36E11-7F91-2290-3553-921CC5699A3D}"/>
                </a:ext>
                <a:ext uri="{C183D7F6-B498-43B3-948B-1728B52AA6E4}">
                  <adec:decorative xmlns:adec="http://schemas.microsoft.com/office/drawing/2017/decorative" val="1"/>
                </a:ext>
              </a:extLst>
            </p:cNvPr>
            <p:cNvCxnSpPr>
              <a:cxnSpLocks/>
            </p:cNvCxnSpPr>
            <p:nvPr/>
          </p:nvCxnSpPr>
          <p:spPr>
            <a:xfrm flipH="1" flipV="1">
              <a:off x="8544142" y="3647440"/>
              <a:ext cx="204571" cy="226419"/>
            </a:xfrm>
            <a:prstGeom prst="straightConnector1">
              <a:avLst/>
            </a:prstGeom>
            <a:noFill/>
            <a:ln w="9525" cap="flat" cmpd="sng">
              <a:solidFill>
                <a:schemeClr val="dk1"/>
              </a:solidFill>
              <a:prstDash val="solid"/>
              <a:miter lim="800000"/>
              <a:headEnd type="none" w="sm" len="sm"/>
              <a:tailEnd type="triangle" w="med" len="med"/>
            </a:ln>
          </p:spPr>
        </p:cxnSp>
        <p:sp>
          <p:nvSpPr>
            <p:cNvPr id="50" name="Google Shape;1305;p70">
              <a:extLst>
                <a:ext uri="{FF2B5EF4-FFF2-40B4-BE49-F238E27FC236}">
                  <a16:creationId xmlns:a16="http://schemas.microsoft.com/office/drawing/2014/main" id="{63A782EE-FA10-FDAB-62D7-5E6FEF902924}"/>
                </a:ext>
              </a:extLst>
            </p:cNvPr>
            <p:cNvSpPr txBox="1"/>
            <p:nvPr/>
          </p:nvSpPr>
          <p:spPr>
            <a:xfrm>
              <a:off x="8399138" y="4310228"/>
              <a:ext cx="1641028" cy="36930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Yksin </a:t>
              </a:r>
              <a:r>
                <a:rPr lang="fi-FI" sz="1200" err="1">
                  <a:solidFill>
                    <a:schemeClr val="dk1"/>
                  </a:solidFill>
                  <a:latin typeface="Arial"/>
                  <a:ea typeface="Arial"/>
                  <a:cs typeface="Arial"/>
                  <a:sym typeface="Arial"/>
                </a:rPr>
                <a:t>kertaistaa</a:t>
              </a:r>
              <a:endParaRPr sz="1200">
                <a:solidFill>
                  <a:schemeClr val="dk1"/>
                </a:solidFill>
                <a:latin typeface="Arial"/>
                <a:ea typeface="Arial"/>
                <a:cs typeface="Arial"/>
                <a:sym typeface="Arial"/>
              </a:endParaRPr>
            </a:p>
          </p:txBody>
        </p:sp>
        <p:sp>
          <p:nvSpPr>
            <p:cNvPr id="52" name="Google Shape;1307;p70">
              <a:extLst>
                <a:ext uri="{FF2B5EF4-FFF2-40B4-BE49-F238E27FC236}">
                  <a16:creationId xmlns:a16="http://schemas.microsoft.com/office/drawing/2014/main" id="{8CBCE56D-E171-8940-FA17-9E21B5E11B38}"/>
                </a:ext>
              </a:extLst>
            </p:cNvPr>
            <p:cNvSpPr txBox="1"/>
            <p:nvPr/>
          </p:nvSpPr>
          <p:spPr>
            <a:xfrm>
              <a:off x="9919281" y="4312533"/>
              <a:ext cx="1183560" cy="36930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Säästää aikaa</a:t>
              </a:r>
              <a:endParaRPr sz="2800"/>
            </a:p>
          </p:txBody>
        </p:sp>
        <p:sp>
          <p:nvSpPr>
            <p:cNvPr id="1230" name="Vapaamuotoinen: Muoto 1229">
              <a:extLst>
                <a:ext uri="{FF2B5EF4-FFF2-40B4-BE49-F238E27FC236}">
                  <a16:creationId xmlns:a16="http://schemas.microsoft.com/office/drawing/2014/main" id="{3E203114-6597-08C1-FC49-C474F8ABACD0}"/>
                </a:ext>
                <a:ext uri="{C183D7F6-B498-43B3-948B-1728B52AA6E4}">
                  <adec:decorative xmlns:adec="http://schemas.microsoft.com/office/drawing/2017/decorative" val="1"/>
                </a:ext>
              </a:extLst>
            </p:cNvPr>
            <p:cNvSpPr/>
            <p:nvPr/>
          </p:nvSpPr>
          <p:spPr>
            <a:xfrm>
              <a:off x="8635151" y="3597559"/>
              <a:ext cx="2371558" cy="576746"/>
            </a:xfrm>
            <a:custGeom>
              <a:avLst/>
              <a:gdLst>
                <a:gd name="connsiteX0" fmla="*/ 0 w 2371558"/>
                <a:gd name="connsiteY0" fmla="*/ 0 h 576746"/>
                <a:gd name="connsiteX1" fmla="*/ 2369848 w 2371558"/>
                <a:gd name="connsiteY1" fmla="*/ 0 h 576746"/>
                <a:gd name="connsiteX2" fmla="*/ 2124660 w 2371558"/>
                <a:gd name="connsiteY2" fmla="*/ 287371 h 576746"/>
                <a:gd name="connsiteX3" fmla="*/ 2371558 w 2371558"/>
                <a:gd name="connsiteY3" fmla="*/ 576746 h 576746"/>
                <a:gd name="connsiteX4" fmla="*/ 3442 w 2371558"/>
                <a:gd name="connsiteY4" fmla="*/ 576746 h 576746"/>
                <a:gd name="connsiteX5" fmla="*/ 247764 w 2371558"/>
                <a:gd name="connsiteY5" fmla="*/ 290390 h 57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1558" h="576746">
                  <a:moveTo>
                    <a:pt x="0" y="0"/>
                  </a:moveTo>
                  <a:lnTo>
                    <a:pt x="2369848" y="0"/>
                  </a:lnTo>
                  <a:lnTo>
                    <a:pt x="2124660" y="287371"/>
                  </a:lnTo>
                  <a:lnTo>
                    <a:pt x="2371558" y="576746"/>
                  </a:lnTo>
                  <a:lnTo>
                    <a:pt x="3442" y="576746"/>
                  </a:lnTo>
                  <a:lnTo>
                    <a:pt x="247764" y="290390"/>
                  </a:lnTo>
                  <a:close/>
                </a:path>
              </a:pathLst>
            </a:custGeom>
            <a:solidFill>
              <a:schemeClr val="bg1">
                <a:alpha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6" name="Google Shape;1311;p70">
              <a:extLst>
                <a:ext uri="{FF2B5EF4-FFF2-40B4-BE49-F238E27FC236}">
                  <a16:creationId xmlns:a16="http://schemas.microsoft.com/office/drawing/2014/main" id="{4AF04979-DFF7-8621-03F6-2BB162194743}"/>
                </a:ext>
              </a:extLst>
            </p:cNvPr>
            <p:cNvSpPr txBox="1"/>
            <p:nvPr/>
          </p:nvSpPr>
          <p:spPr>
            <a:xfrm>
              <a:off x="9117014" y="3708542"/>
              <a:ext cx="1423115" cy="36930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Pienentää vaivaa</a:t>
              </a:r>
              <a:endParaRPr sz="2800"/>
            </a:p>
          </p:txBody>
        </p:sp>
        <p:sp>
          <p:nvSpPr>
            <p:cNvPr id="53" name="Google Shape;1308;p70">
              <a:extLst>
                <a:ext uri="{FF2B5EF4-FFF2-40B4-BE49-F238E27FC236}">
                  <a16:creationId xmlns:a16="http://schemas.microsoft.com/office/drawing/2014/main" id="{4035D98F-DCB1-6F36-568B-5A3D30CC3C35}"/>
                </a:ext>
              </a:extLst>
            </p:cNvPr>
            <p:cNvSpPr txBox="1"/>
            <p:nvPr/>
          </p:nvSpPr>
          <p:spPr>
            <a:xfrm>
              <a:off x="10884816" y="3735571"/>
              <a:ext cx="1107742" cy="33020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1100"/>
                <a:buFont typeface="Arial"/>
                <a:buNone/>
              </a:pPr>
              <a:r>
                <a:rPr lang="fi-FI">
                  <a:solidFill>
                    <a:schemeClr val="accent4"/>
                  </a:solidFill>
                  <a:latin typeface="Arial Black"/>
                  <a:ea typeface="Arial Black"/>
                  <a:cs typeface="Arial Black"/>
                  <a:sym typeface="Arial Black"/>
                </a:rPr>
                <a:t>Yhteiset                                 intressit</a:t>
              </a:r>
              <a:endParaRPr sz="1800">
                <a:solidFill>
                  <a:schemeClr val="accent4"/>
                </a:solidFill>
              </a:endParaRPr>
            </a:p>
          </p:txBody>
        </p:sp>
      </p:grpSp>
      <p:sp>
        <p:nvSpPr>
          <p:cNvPr id="3" name="Google Shape;828;p49">
            <a:extLst>
              <a:ext uri="{FF2B5EF4-FFF2-40B4-BE49-F238E27FC236}">
                <a16:creationId xmlns:a16="http://schemas.microsoft.com/office/drawing/2014/main" id="{3F898494-EC36-28D3-21A0-8506D5BEF672}"/>
              </a:ext>
            </a:extLst>
          </p:cNvPr>
          <p:cNvSpPr txBox="1"/>
          <p:nvPr/>
        </p:nvSpPr>
        <p:spPr>
          <a:xfrm>
            <a:off x="682974" y="4949894"/>
            <a:ext cx="251782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Helsingin sisäinen työkalu:</a:t>
            </a:r>
            <a:br>
              <a:rPr lang="fi-FI" sz="1200" i="1">
                <a:solidFill>
                  <a:schemeClr val="bg1"/>
                </a:solidFill>
              </a:rPr>
            </a:br>
            <a:r>
              <a:rPr lang="fi-FI" sz="1200" i="1">
                <a:solidFill>
                  <a:schemeClr val="bg1"/>
                </a:solidFill>
              </a:rPr>
              <a:t>Hyödynnä </a:t>
            </a:r>
            <a:r>
              <a:rPr lang="fi-FI" sz="1200" i="1">
                <a:solidFill>
                  <a:schemeClr val="bg1"/>
                </a:solidFill>
                <a:hlinkClick r:id="rId4">
                  <a:extLst>
                    <a:ext uri="{A12FA001-AC4F-418D-AE19-62706E023703}">
                      <ahyp:hlinkClr xmlns:ahyp="http://schemas.microsoft.com/office/drawing/2018/hyperlinkcolor" val="tx"/>
                    </a:ext>
                  </a:extLst>
                </a:hlinkClick>
              </a:rPr>
              <a:t>Dataekosysteemin roolit</a:t>
            </a:r>
            <a:r>
              <a:rPr lang="fi-FI" sz="1200" i="1">
                <a:solidFill>
                  <a:schemeClr val="bg1"/>
                </a:solidFill>
              </a:rPr>
              <a:t> -oppaan liitteenä olevia omistajan työkaluja.</a:t>
            </a:r>
          </a:p>
        </p:txBody>
      </p:sp>
      <p:sp>
        <p:nvSpPr>
          <p:cNvPr id="1244" name="Google Shape;1244;p69">
            <a:extLst>
              <a:ext uri="{FF2B5EF4-FFF2-40B4-BE49-F238E27FC236}">
                <a16:creationId xmlns:a16="http://schemas.microsoft.com/office/drawing/2014/main" id="{E8E188FD-DA9D-BFC7-D9B8-70331973C520}"/>
              </a:ext>
            </a:extLst>
          </p:cNvPr>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37</a:t>
            </a:fld>
            <a:endParaRPr sz="18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68428940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pic>
        <p:nvPicPr>
          <p:cNvPr id="2" name="Google Shape;1521;p77">
            <a:extLst>
              <a:ext uri="{FF2B5EF4-FFF2-40B4-BE49-F238E27FC236}">
                <a16:creationId xmlns:a16="http://schemas.microsoft.com/office/drawing/2014/main" id="{89246067-4415-378B-158D-B324AC9B32B7}"/>
              </a:ext>
              <a:ext uri="{C183D7F6-B498-43B3-948B-1728B52AA6E4}">
                <adec:decorative xmlns:adec="http://schemas.microsoft.com/office/drawing/2017/decorative" val="1"/>
              </a:ext>
            </a:extLst>
          </p:cNvPr>
          <p:cNvPicPr preferRelativeResize="0"/>
          <p:nvPr/>
        </p:nvPicPr>
        <p:blipFill rotWithShape="1">
          <a:blip r:embed="rId3">
            <a:alphaModFix/>
          </a:blip>
          <a:srcRect l="51212" t="39200" r="44118" b="17775"/>
          <a:stretch>
            <a:fillRect/>
          </a:stretch>
        </p:blipFill>
        <p:spPr>
          <a:xfrm rot="16200000" flipV="1">
            <a:off x="10424601" y="5103514"/>
            <a:ext cx="806288" cy="2774023"/>
          </a:xfrm>
          <a:prstGeom prst="rect">
            <a:avLst/>
          </a:prstGeom>
          <a:noFill/>
          <a:ln>
            <a:noFill/>
          </a:ln>
        </p:spPr>
      </p:pic>
      <p:pic>
        <p:nvPicPr>
          <p:cNvPr id="1325" name="Google Shape;1325;p71">
            <a:extLst>
              <a:ext uri="{C183D7F6-B498-43B3-948B-1728B52AA6E4}">
                <adec:decorative xmlns:adec="http://schemas.microsoft.com/office/drawing/2017/decorative" val="1"/>
              </a:ext>
            </a:extLst>
          </p:cNvPr>
          <p:cNvPicPr preferRelativeResize="0"/>
          <p:nvPr/>
        </p:nvPicPr>
        <p:blipFill rotWithShape="1">
          <a:blip r:embed="rId4">
            <a:alphaModFix/>
          </a:blip>
          <a:srcRect l="4152" t="57827" r="87633" b="1"/>
          <a:stretch>
            <a:fillRect/>
          </a:stretch>
        </p:blipFill>
        <p:spPr>
          <a:xfrm rot="4254441">
            <a:off x="9853628" y="106853"/>
            <a:ext cx="1411363" cy="1545976"/>
          </a:xfrm>
          <a:prstGeom prst="rect">
            <a:avLst/>
          </a:prstGeom>
          <a:noFill/>
          <a:ln>
            <a:noFill/>
          </a:ln>
        </p:spPr>
      </p:pic>
      <p:sp>
        <p:nvSpPr>
          <p:cNvPr id="6" name="Google Shape;1041;p59">
            <a:extLst>
              <a:ext uri="{FF2B5EF4-FFF2-40B4-BE49-F238E27FC236}">
                <a16:creationId xmlns:a16="http://schemas.microsoft.com/office/drawing/2014/main" id="{CDB501F6-5CF7-C6A8-B48A-1C3C5C2C635A}"/>
              </a:ext>
              <a:ext uri="{C183D7F6-B498-43B3-948B-1728B52AA6E4}">
                <adec:decorative xmlns:adec="http://schemas.microsoft.com/office/drawing/2017/decorative" val="1"/>
              </a:ext>
            </a:extLst>
          </p:cNvPr>
          <p:cNvSpPr/>
          <p:nvPr/>
        </p:nvSpPr>
        <p:spPr>
          <a:xfrm>
            <a:off x="354219" y="500512"/>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1050;p59">
            <a:extLst>
              <a:ext uri="{FF2B5EF4-FFF2-40B4-BE49-F238E27FC236}">
                <a16:creationId xmlns:a16="http://schemas.microsoft.com/office/drawing/2014/main" id="{C2CE4BCC-F2A8-525D-2E06-3173DEADEC1F}"/>
              </a:ext>
              <a:ext uri="{C183D7F6-B498-43B3-948B-1728B52AA6E4}">
                <adec:decorative xmlns:adec="http://schemas.microsoft.com/office/drawing/2017/decorative" val="1"/>
              </a:ext>
            </a:extLst>
          </p:cNvPr>
          <p:cNvSpPr/>
          <p:nvPr/>
        </p:nvSpPr>
        <p:spPr>
          <a:xfrm rot="3899444">
            <a:off x="554418" y="-320887"/>
            <a:ext cx="1061459" cy="1718816"/>
          </a:xfrm>
          <a:custGeom>
            <a:avLst/>
            <a:gdLst>
              <a:gd name="connsiteX0" fmla="*/ 58 w 1549579"/>
              <a:gd name="connsiteY0" fmla="*/ 2011552 h 2606278"/>
              <a:gd name="connsiteX1" fmla="*/ 737211 w 1549579"/>
              <a:gd name="connsiteY1" fmla="*/ 123317 h 2606278"/>
              <a:gd name="connsiteX2" fmla="*/ 1531214 w 1549579"/>
              <a:gd name="connsiteY2" fmla="*/ 656923 h 2606278"/>
              <a:gd name="connsiteX3" fmla="*/ 701463 w 1549579"/>
              <a:gd name="connsiteY3" fmla="*/ 2534947 h 2606278"/>
              <a:gd name="connsiteX4" fmla="*/ 58 w 1549579"/>
              <a:gd name="connsiteY4" fmla="*/ 2011552 h 2606278"/>
              <a:gd name="connsiteX0" fmla="*/ 55 w 1579135"/>
              <a:gd name="connsiteY0" fmla="*/ 2057025 h 2617878"/>
              <a:gd name="connsiteX1" fmla="*/ 766657 w 1579135"/>
              <a:gd name="connsiteY1" fmla="*/ 126453 h 2617878"/>
              <a:gd name="connsiteX2" fmla="*/ 1560660 w 1579135"/>
              <a:gd name="connsiteY2" fmla="*/ 660059 h 2617878"/>
              <a:gd name="connsiteX3" fmla="*/ 730909 w 1579135"/>
              <a:gd name="connsiteY3" fmla="*/ 2538083 h 2617878"/>
              <a:gd name="connsiteX4" fmla="*/ 55 w 1579135"/>
              <a:gd name="connsiteY4" fmla="*/ 2057025 h 2617878"/>
              <a:gd name="connsiteX0" fmla="*/ 10285 w 1589365"/>
              <a:gd name="connsiteY0" fmla="*/ 2057025 h 2669949"/>
              <a:gd name="connsiteX1" fmla="*/ 776887 w 1589365"/>
              <a:gd name="connsiteY1" fmla="*/ 126453 h 2669949"/>
              <a:gd name="connsiteX2" fmla="*/ 1570890 w 1589365"/>
              <a:gd name="connsiteY2" fmla="*/ 660059 h 2669949"/>
              <a:gd name="connsiteX3" fmla="*/ 741139 w 1589365"/>
              <a:gd name="connsiteY3" fmla="*/ 2538083 h 2669949"/>
              <a:gd name="connsiteX4" fmla="*/ 10285 w 1589365"/>
              <a:gd name="connsiteY4" fmla="*/ 2057025 h 2669949"/>
              <a:gd name="connsiteX0" fmla="*/ 11069 w 1535767"/>
              <a:gd name="connsiteY0" fmla="*/ 2001952 h 2648729"/>
              <a:gd name="connsiteX1" fmla="*/ 723494 w 1535767"/>
              <a:gd name="connsiteY1" fmla="*/ 122655 h 2648729"/>
              <a:gd name="connsiteX2" fmla="*/ 1517497 w 1535767"/>
              <a:gd name="connsiteY2" fmla="*/ 656261 h 2648729"/>
              <a:gd name="connsiteX3" fmla="*/ 687746 w 1535767"/>
              <a:gd name="connsiteY3" fmla="*/ 2534285 h 2648729"/>
              <a:gd name="connsiteX4" fmla="*/ 11069 w 1535767"/>
              <a:gd name="connsiteY4" fmla="*/ 2001952 h 2648729"/>
              <a:gd name="connsiteX0" fmla="*/ 475 w 1526838"/>
              <a:gd name="connsiteY0" fmla="*/ 2025635 h 2628207"/>
              <a:gd name="connsiteX1" fmla="*/ 778987 w 1526838"/>
              <a:gd name="connsiteY1" fmla="*/ 114525 h 2628207"/>
              <a:gd name="connsiteX2" fmla="*/ 1506903 w 1526838"/>
              <a:gd name="connsiteY2" fmla="*/ 679944 h 2628207"/>
              <a:gd name="connsiteX3" fmla="*/ 677152 w 1526838"/>
              <a:gd name="connsiteY3" fmla="*/ 2557968 h 2628207"/>
              <a:gd name="connsiteX4" fmla="*/ 475 w 1526838"/>
              <a:gd name="connsiteY4" fmla="*/ 2025635 h 2628207"/>
              <a:gd name="connsiteX0" fmla="*/ 3105 w 1529466"/>
              <a:gd name="connsiteY0" fmla="*/ 2025635 h 2661258"/>
              <a:gd name="connsiteX1" fmla="*/ 781617 w 1529466"/>
              <a:gd name="connsiteY1" fmla="*/ 114525 h 2661258"/>
              <a:gd name="connsiteX2" fmla="*/ 1509533 w 1529466"/>
              <a:gd name="connsiteY2" fmla="*/ 679944 h 2661258"/>
              <a:gd name="connsiteX3" fmla="*/ 679782 w 1529466"/>
              <a:gd name="connsiteY3" fmla="*/ 2557968 h 2661258"/>
              <a:gd name="connsiteX4" fmla="*/ 3105 w 1529466"/>
              <a:gd name="connsiteY4" fmla="*/ 2025635 h 266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466" h="2661258" extrusionOk="0">
                <a:moveTo>
                  <a:pt x="3105" y="2025635"/>
                </a:moveTo>
                <a:cubicBezTo>
                  <a:pt x="48871" y="1394070"/>
                  <a:pt x="530546" y="338807"/>
                  <a:pt x="781617" y="114525"/>
                </a:cubicBezTo>
                <a:cubicBezTo>
                  <a:pt x="1032688" y="-109757"/>
                  <a:pt x="1647538" y="-45790"/>
                  <a:pt x="1509533" y="679944"/>
                </a:cubicBezTo>
                <a:cubicBezTo>
                  <a:pt x="1309137" y="1642028"/>
                  <a:pt x="930853" y="2333686"/>
                  <a:pt x="679782" y="2557968"/>
                </a:cubicBezTo>
                <a:cubicBezTo>
                  <a:pt x="428711" y="2782250"/>
                  <a:pt x="-42661" y="2657200"/>
                  <a:pt x="3105" y="20256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1051;p59">
            <a:extLst>
              <a:ext uri="{FF2B5EF4-FFF2-40B4-BE49-F238E27FC236}">
                <a16:creationId xmlns:a16="http://schemas.microsoft.com/office/drawing/2014/main" id="{C98CD3D3-0E01-2039-74CC-C7818021E944}"/>
              </a:ext>
            </a:extLst>
          </p:cNvPr>
          <p:cNvSpPr txBox="1"/>
          <p:nvPr/>
        </p:nvSpPr>
        <p:spPr>
          <a:xfrm>
            <a:off x="622247" y="428167"/>
            <a:ext cx="925800"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sz="1600" dirty="0">
                <a:solidFill>
                  <a:schemeClr val="tx1"/>
                </a:solidFill>
                <a:latin typeface="Arial Black"/>
                <a:ea typeface="Arial Black"/>
                <a:cs typeface="Arial Black"/>
                <a:sym typeface="Arial Black"/>
              </a:rPr>
              <a:t>Tärkeää</a:t>
            </a:r>
            <a:endParaRPr sz="1800" dirty="0">
              <a:solidFill>
                <a:schemeClr val="tx1"/>
              </a:solidFill>
            </a:endParaRPr>
          </a:p>
        </p:txBody>
      </p:sp>
      <p:grpSp>
        <p:nvGrpSpPr>
          <p:cNvPr id="9" name="Ryhmä 21" descr="Sivun poikkileikkaava teema on Tavoite">
            <a:extLst>
              <a:ext uri="{FF2B5EF4-FFF2-40B4-BE49-F238E27FC236}">
                <a16:creationId xmlns:a16="http://schemas.microsoft.com/office/drawing/2014/main" id="{838CFEB2-A661-2C6C-FB25-1F6287A35E65}"/>
              </a:ext>
            </a:extLst>
          </p:cNvPr>
          <p:cNvGrpSpPr/>
          <p:nvPr/>
        </p:nvGrpSpPr>
        <p:grpSpPr>
          <a:xfrm>
            <a:off x="9902638" y="290683"/>
            <a:ext cx="2072195" cy="451173"/>
            <a:chOff x="9982652" y="281923"/>
            <a:chExt cx="2072195" cy="451173"/>
          </a:xfrm>
        </p:grpSpPr>
        <p:sp>
          <p:nvSpPr>
            <p:cNvPr id="10" name="Suorakulmio: Pyöristetyt kulmat 22">
              <a:extLst>
                <a:ext uri="{FF2B5EF4-FFF2-40B4-BE49-F238E27FC236}">
                  <a16:creationId xmlns:a16="http://schemas.microsoft.com/office/drawing/2014/main" id="{B456258B-49A7-361D-1DD0-796BE4EB6E19}"/>
                </a:ext>
              </a:extLst>
            </p:cNvPr>
            <p:cNvSpPr/>
            <p:nvPr/>
          </p:nvSpPr>
          <p:spPr>
            <a:xfrm>
              <a:off x="9982652" y="281923"/>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1" name="Google Shape;734;p45">
              <a:extLst>
                <a:ext uri="{FF2B5EF4-FFF2-40B4-BE49-F238E27FC236}">
                  <a16:creationId xmlns:a16="http://schemas.microsoft.com/office/drawing/2014/main" id="{7D94FC1D-64A8-4243-F626-903E364A22F4}"/>
                </a:ext>
              </a:extLst>
            </p:cNvPr>
            <p:cNvSpPr txBox="1"/>
            <p:nvPr/>
          </p:nvSpPr>
          <p:spPr>
            <a:xfrm>
              <a:off x="10618800" y="428167"/>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Tavoite</a:t>
              </a:r>
              <a:endParaRPr sz="1600" dirty="0">
                <a:solidFill>
                  <a:schemeClr val="lt1"/>
                </a:solidFill>
              </a:endParaRPr>
            </a:p>
          </p:txBody>
        </p:sp>
        <p:sp>
          <p:nvSpPr>
            <p:cNvPr id="12" name="Vapaamuotoinen: Muoto 24">
              <a:extLst>
                <a:ext uri="{FF2B5EF4-FFF2-40B4-BE49-F238E27FC236}">
                  <a16:creationId xmlns:a16="http://schemas.microsoft.com/office/drawing/2014/main" id="{CA20CDF1-D39F-B76D-33C4-A31943616919}"/>
                </a:ext>
              </a:extLst>
            </p:cNvPr>
            <p:cNvSpPr/>
            <p:nvPr/>
          </p:nvSpPr>
          <p:spPr>
            <a:xfrm>
              <a:off x="10222624" y="428980"/>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grpSp>
      <p:sp>
        <p:nvSpPr>
          <p:cNvPr id="1328" name="Google Shape;1328;p71"/>
          <p:cNvSpPr txBox="1">
            <a:spLocks noGrp="1"/>
          </p:cNvSpPr>
          <p:nvPr>
            <p:ph type="title" idx="4294967295"/>
          </p:nvPr>
        </p:nvSpPr>
        <p:spPr>
          <a:xfrm>
            <a:off x="2017690" y="667966"/>
            <a:ext cx="8023539" cy="40006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rPr>
              <a:t>Dataekosysteemisen toiminnan mittaamisen viitekehys</a:t>
            </a:r>
          </a:p>
        </p:txBody>
      </p:sp>
      <p:sp>
        <p:nvSpPr>
          <p:cNvPr id="1375" name="Google Shape;1375;p71"/>
          <p:cNvSpPr txBox="1"/>
          <p:nvPr/>
        </p:nvSpPr>
        <p:spPr>
          <a:xfrm>
            <a:off x="8656683" y="1294789"/>
            <a:ext cx="2937653" cy="4452461"/>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chemeClr val="dk1"/>
              </a:buClr>
              <a:buSzPts val="1000"/>
              <a:buFont typeface="Arial"/>
              <a:buNone/>
            </a:pPr>
            <a:r>
              <a:rPr lang="fi-FI" sz="1200" b="1">
                <a:solidFill>
                  <a:schemeClr val="dk1"/>
                </a:solidFill>
                <a:latin typeface="Arial"/>
                <a:ea typeface="Arial"/>
                <a:cs typeface="Arial"/>
                <a:sym typeface="Arial"/>
              </a:rPr>
              <a:t>Toimintapohjan mittarit </a:t>
            </a:r>
            <a:r>
              <a:rPr lang="fi-FI" sz="1200">
                <a:solidFill>
                  <a:schemeClr val="dk1"/>
                </a:solidFill>
                <a:latin typeface="Arial"/>
                <a:ea typeface="Arial"/>
                <a:cs typeface="Arial"/>
                <a:sym typeface="Arial"/>
              </a:rPr>
              <a:t>kertovat ekosysteemin rakenteesta ja toiminnan laajuudesta, kuten osallistujien määrästä ja datan jakamisen volyymistä. </a:t>
            </a:r>
            <a:endParaRPr lang="en-US" sz="1200">
              <a:solidFill>
                <a:schemeClr val="dk1"/>
              </a:solidFill>
            </a:endParaRPr>
          </a:p>
          <a:p>
            <a:pPr marL="0" marR="0" lvl="0" indent="0" algn="l" rtl="0">
              <a:lnSpc>
                <a:spcPct val="125000"/>
              </a:lnSpc>
              <a:spcBef>
                <a:spcPts val="800"/>
              </a:spcBef>
              <a:spcAft>
                <a:spcPts val="0"/>
              </a:spcAft>
              <a:buClr>
                <a:schemeClr val="dk1"/>
              </a:buClr>
              <a:buSzPts val="1100"/>
              <a:buFont typeface="Arial"/>
              <a:buNone/>
            </a:pPr>
            <a:r>
              <a:rPr lang="fi-FI" sz="1200" b="1">
                <a:solidFill>
                  <a:schemeClr val="dk1"/>
                </a:solidFill>
                <a:latin typeface="Arial"/>
                <a:ea typeface="Arial"/>
                <a:cs typeface="Arial"/>
                <a:sym typeface="Arial"/>
              </a:rPr>
              <a:t>Kokemusmittarit </a:t>
            </a:r>
            <a:r>
              <a:rPr lang="fi-FI" sz="1200">
                <a:solidFill>
                  <a:schemeClr val="dk1"/>
                </a:solidFill>
                <a:latin typeface="Arial"/>
                <a:ea typeface="Arial"/>
                <a:cs typeface="Arial"/>
                <a:sym typeface="Arial"/>
              </a:rPr>
              <a:t>osoittavat, miten ekosysteemiin osallistuvat toimijat kokevat yhteistyön sujuvan ja toiminnan arvolupauksen toteutuvan.</a:t>
            </a:r>
            <a:endParaRPr lang="fi-FI" sz="1200">
              <a:solidFill>
                <a:schemeClr val="dk1"/>
              </a:solidFill>
            </a:endParaRPr>
          </a:p>
          <a:p>
            <a:pPr marL="0" marR="0" lvl="0" indent="0" algn="l" rtl="0">
              <a:lnSpc>
                <a:spcPct val="125000"/>
              </a:lnSpc>
              <a:spcBef>
                <a:spcPts val="800"/>
              </a:spcBef>
              <a:spcAft>
                <a:spcPts val="0"/>
              </a:spcAft>
              <a:buClr>
                <a:schemeClr val="dk1"/>
              </a:buClr>
              <a:buSzPts val="1000"/>
              <a:buFont typeface="Arial"/>
              <a:buNone/>
            </a:pPr>
            <a:r>
              <a:rPr lang="fi-FI" sz="1200" b="1">
                <a:solidFill>
                  <a:schemeClr val="dk1"/>
                </a:solidFill>
                <a:latin typeface="Arial"/>
                <a:ea typeface="Arial"/>
                <a:cs typeface="Arial"/>
                <a:sym typeface="Arial"/>
              </a:rPr>
              <a:t>Vaikutusmittarit</a:t>
            </a:r>
            <a:r>
              <a:rPr lang="fi-FI" sz="1200">
                <a:solidFill>
                  <a:schemeClr val="dk1"/>
                </a:solidFill>
                <a:latin typeface="Arial"/>
                <a:ea typeface="Arial"/>
                <a:cs typeface="Arial"/>
                <a:sym typeface="Arial"/>
              </a:rPr>
              <a:t> puolestaan kertovat siitä, mitä yhteistyöllä saatiin aikaiseksi. Näitä voivat olla vaikkapa uudet palvelut tai ekosysteemin tuottamat liiketoimintahyödyt. Nämä auttavat arvioimaan, kuinka hyvin ekosysteemi saavuttaa sille asetetut tavoitteet ja missä määrin se edistää laajempia yhteiskunnallisia ja liiketoiminnallisia hyötyjä.</a:t>
            </a:r>
            <a:endParaRPr lang="fi-FI" sz="1200">
              <a:solidFill>
                <a:schemeClr val="dk1"/>
              </a:solidFill>
            </a:endParaRPr>
          </a:p>
        </p:txBody>
      </p:sp>
      <p:grpSp>
        <p:nvGrpSpPr>
          <p:cNvPr id="3" name="Ryhmä 2" descr="Kaaviokuvassa on esitetty dataekosysteemisen toiminnan mittaamisen viitekehys, joka jakautuu kolmeen mittarityyppiin: toimintamittarit, kokemusmittarit ja vaikutusmittarit. Kehys perustuu Forresterin malliin, mutta on mukautettu erityisesti monitoimijaiseen datayhteistyöhön. Toimintamittarit kuvaavat rakenteita ja datavirtoja, kokemusmittarit yhteistyön koettua hyödyllisyyttä, helppoutta ja miellyttävyyttä, ja vaikutusmittarit saavutettuja tuloksia kuten uudet palvelut tai yhteiskunnallinen vaikuttavuus.">
            <a:extLst>
              <a:ext uri="{FF2B5EF4-FFF2-40B4-BE49-F238E27FC236}">
                <a16:creationId xmlns:a16="http://schemas.microsoft.com/office/drawing/2014/main" id="{E7B1464F-2DDB-FBF1-7C2A-D2B978952AA2}"/>
              </a:ext>
              <a:ext uri="{C183D7F6-B498-43B3-948B-1728B52AA6E4}">
                <adec:decorative xmlns:adec="http://schemas.microsoft.com/office/drawing/2017/decorative" val="0"/>
              </a:ext>
            </a:extLst>
          </p:cNvPr>
          <p:cNvGrpSpPr/>
          <p:nvPr/>
        </p:nvGrpSpPr>
        <p:grpSpPr>
          <a:xfrm>
            <a:off x="463290" y="1140559"/>
            <a:ext cx="8430337" cy="4599841"/>
            <a:chOff x="463290" y="1140559"/>
            <a:chExt cx="8430337" cy="4599841"/>
          </a:xfrm>
        </p:grpSpPr>
        <p:sp>
          <p:nvSpPr>
            <p:cNvPr id="1330" name="Google Shape;1330;p71">
              <a:extLst>
                <a:ext uri="{C183D7F6-B498-43B3-948B-1728B52AA6E4}">
                  <adec:decorative xmlns:adec="http://schemas.microsoft.com/office/drawing/2017/decorative" val="1"/>
                </a:ext>
              </a:extLst>
            </p:cNvPr>
            <p:cNvSpPr/>
            <p:nvPr/>
          </p:nvSpPr>
          <p:spPr>
            <a:xfrm>
              <a:off x="2260596" y="2315606"/>
              <a:ext cx="4278898" cy="3424794"/>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40" name="Google Shape;1340;p71">
              <a:extLst>
                <a:ext uri="{C183D7F6-B498-43B3-948B-1728B52AA6E4}">
                  <adec:decorative xmlns:adec="http://schemas.microsoft.com/office/drawing/2017/decorative" val="1"/>
                </a:ext>
              </a:extLst>
            </p:cNvPr>
            <p:cNvSpPr/>
            <p:nvPr/>
          </p:nvSpPr>
          <p:spPr>
            <a:xfrm>
              <a:off x="2903733" y="2505979"/>
              <a:ext cx="2416987" cy="3233845"/>
            </a:xfrm>
            <a:prstGeom prst="triangle">
              <a:avLst>
                <a:gd name="adj" fmla="val 50000"/>
              </a:avLst>
            </a:prstGeom>
            <a:solidFill>
              <a:schemeClr val="accent6"/>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13" name="Ryhmä 12">
              <a:extLst>
                <a:ext uri="{FF2B5EF4-FFF2-40B4-BE49-F238E27FC236}">
                  <a16:creationId xmlns:a16="http://schemas.microsoft.com/office/drawing/2014/main" id="{CC40770C-3183-C147-49D2-2870A6BB74B6}"/>
                </a:ext>
              </a:extLst>
            </p:cNvPr>
            <p:cNvGrpSpPr/>
            <p:nvPr/>
          </p:nvGrpSpPr>
          <p:grpSpPr>
            <a:xfrm>
              <a:off x="2341859" y="2402556"/>
              <a:ext cx="1765299" cy="3272338"/>
              <a:chOff x="2255976" y="2588934"/>
              <a:chExt cx="1765299" cy="2904929"/>
            </a:xfrm>
          </p:grpSpPr>
          <p:sp>
            <p:nvSpPr>
              <p:cNvPr id="1342" name="Google Shape;1342;p71"/>
              <p:cNvSpPr/>
              <p:nvPr/>
            </p:nvSpPr>
            <p:spPr>
              <a:xfrm>
                <a:off x="2255976" y="2588934"/>
                <a:ext cx="1765299" cy="526053"/>
              </a:xfrm>
              <a:prstGeom prst="rect">
                <a:avLst/>
              </a:prstGeom>
              <a:solidFill>
                <a:schemeClr val="accent4"/>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Oman </a:t>
                </a:r>
                <a:br>
                  <a:rPr lang="fi-FI" sz="1200">
                    <a:solidFill>
                      <a:schemeClr val="dk1"/>
                    </a:solidFill>
                    <a:latin typeface="Arial"/>
                    <a:ea typeface="Arial"/>
                    <a:cs typeface="Arial"/>
                    <a:sym typeface="Arial"/>
                  </a:rPr>
                </a:br>
                <a:r>
                  <a:rPr lang="fi-FI" sz="1200">
                    <a:solidFill>
                      <a:schemeClr val="dk1"/>
                    </a:solidFill>
                    <a:latin typeface="Arial"/>
                    <a:ea typeface="Arial"/>
                    <a:cs typeface="Arial"/>
                    <a:sym typeface="Arial"/>
                  </a:rPr>
                  <a:t>asiantuntijuuden kasvu</a:t>
                </a:r>
                <a:endParaRPr sz="1200">
                  <a:solidFill>
                    <a:schemeClr val="dk1"/>
                  </a:solidFill>
                  <a:latin typeface="Arial"/>
                  <a:ea typeface="Arial"/>
                  <a:cs typeface="Arial"/>
                  <a:sym typeface="Arial"/>
                </a:endParaRPr>
              </a:p>
            </p:txBody>
          </p:sp>
          <p:sp>
            <p:nvSpPr>
              <p:cNvPr id="1343" name="Google Shape;1343;p71"/>
              <p:cNvSpPr/>
              <p:nvPr/>
            </p:nvSpPr>
            <p:spPr>
              <a:xfrm>
                <a:off x="2255976" y="3166700"/>
                <a:ext cx="1765299" cy="344792"/>
              </a:xfrm>
              <a:prstGeom prst="rect">
                <a:avLst/>
              </a:prstGeom>
              <a:solidFill>
                <a:schemeClr val="accent4"/>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Luottamus yhteistyöhön</a:t>
                </a:r>
                <a:endParaRPr sz="1200">
                  <a:solidFill>
                    <a:schemeClr val="dk1"/>
                  </a:solidFill>
                  <a:latin typeface="Arial"/>
                  <a:ea typeface="Arial"/>
                  <a:cs typeface="Arial"/>
                  <a:sym typeface="Arial"/>
                </a:endParaRPr>
              </a:p>
            </p:txBody>
          </p:sp>
          <p:sp>
            <p:nvSpPr>
              <p:cNvPr id="1344" name="Google Shape;1344;p71"/>
              <p:cNvSpPr/>
              <p:nvPr/>
            </p:nvSpPr>
            <p:spPr>
              <a:xfrm>
                <a:off x="2255976" y="3563206"/>
                <a:ext cx="1765299" cy="344791"/>
              </a:xfrm>
              <a:prstGeom prst="rect">
                <a:avLst/>
              </a:prstGeom>
              <a:solidFill>
                <a:schemeClr val="accent4"/>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100"/>
                  <a:buFont typeface="Arial"/>
                  <a:buNone/>
                </a:pPr>
                <a:r>
                  <a:rPr lang="fi-FI" sz="1200">
                    <a:solidFill>
                      <a:schemeClr val="dk1"/>
                    </a:solidFill>
                    <a:latin typeface="Arial"/>
                    <a:ea typeface="Arial"/>
                    <a:cs typeface="Arial"/>
                    <a:sym typeface="Arial"/>
                  </a:rPr>
                  <a:t>Yhteistyön sujuvuus</a:t>
                </a:r>
                <a:endParaRPr sz="1200">
                  <a:solidFill>
                    <a:schemeClr val="dk1"/>
                  </a:solidFill>
                  <a:latin typeface="Arial"/>
                  <a:ea typeface="Arial"/>
                  <a:cs typeface="Arial"/>
                  <a:sym typeface="Arial"/>
                </a:endParaRPr>
              </a:p>
            </p:txBody>
          </p:sp>
          <p:sp>
            <p:nvSpPr>
              <p:cNvPr id="1345" name="Google Shape;1345;p71"/>
              <p:cNvSpPr/>
              <p:nvPr/>
            </p:nvSpPr>
            <p:spPr>
              <a:xfrm>
                <a:off x="2255976" y="3959710"/>
                <a:ext cx="1765299" cy="529096"/>
              </a:xfrm>
              <a:prstGeom prst="rect">
                <a:avLst/>
              </a:prstGeom>
              <a:solidFill>
                <a:schemeClr val="accent4"/>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Datan jakamisen koettu hyödyllisyys</a:t>
                </a:r>
                <a:endParaRPr sz="1200">
                  <a:solidFill>
                    <a:schemeClr val="dk1"/>
                  </a:solidFill>
                  <a:latin typeface="Arial"/>
                  <a:ea typeface="Arial"/>
                  <a:cs typeface="Arial"/>
                  <a:sym typeface="Arial"/>
                </a:endParaRPr>
              </a:p>
            </p:txBody>
          </p:sp>
          <p:sp>
            <p:nvSpPr>
              <p:cNvPr id="1346" name="Google Shape;1346;p71"/>
              <p:cNvSpPr/>
              <p:nvPr/>
            </p:nvSpPr>
            <p:spPr>
              <a:xfrm>
                <a:off x="2255976" y="4540520"/>
                <a:ext cx="1765299" cy="582633"/>
              </a:xfrm>
              <a:prstGeom prst="rect">
                <a:avLst/>
              </a:prstGeom>
              <a:solidFill>
                <a:schemeClr val="accent4"/>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Tyytyväisyys ekosysteemin tekniseen infrastruktuuriin</a:t>
                </a:r>
                <a:endParaRPr sz="1200">
                  <a:solidFill>
                    <a:schemeClr val="dk1"/>
                  </a:solidFill>
                  <a:latin typeface="Arial"/>
                  <a:ea typeface="Arial"/>
                  <a:cs typeface="Arial"/>
                  <a:sym typeface="Arial"/>
                </a:endParaRPr>
              </a:p>
            </p:txBody>
          </p:sp>
          <p:sp>
            <p:nvSpPr>
              <p:cNvPr id="1347" name="Google Shape;1347;p71"/>
              <p:cNvSpPr/>
              <p:nvPr/>
            </p:nvSpPr>
            <p:spPr>
              <a:xfrm>
                <a:off x="2255976" y="5174865"/>
                <a:ext cx="1765299" cy="318998"/>
              </a:xfrm>
              <a:prstGeom prst="rect">
                <a:avLst/>
              </a:prstGeom>
              <a:solidFill>
                <a:schemeClr val="accent4"/>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Tieto saatavilla</a:t>
                </a:r>
                <a:endParaRPr sz="1200">
                  <a:solidFill>
                    <a:schemeClr val="dk1"/>
                  </a:solidFill>
                  <a:latin typeface="Arial"/>
                  <a:ea typeface="Arial"/>
                  <a:cs typeface="Arial"/>
                  <a:sym typeface="Arial"/>
                </a:endParaRPr>
              </a:p>
            </p:txBody>
          </p:sp>
        </p:grpSp>
        <p:sp>
          <p:nvSpPr>
            <p:cNvPr id="1331" name="Google Shape;1331;p71">
              <a:extLst>
                <a:ext uri="{C183D7F6-B498-43B3-948B-1728B52AA6E4}">
                  <adec:decorative xmlns:adec="http://schemas.microsoft.com/office/drawing/2017/decorative" val="1"/>
                </a:ext>
              </a:extLst>
            </p:cNvPr>
            <p:cNvSpPr/>
            <p:nvPr/>
          </p:nvSpPr>
          <p:spPr>
            <a:xfrm>
              <a:off x="533406" y="1694271"/>
              <a:ext cx="1636754" cy="539741"/>
            </a:xfrm>
            <a:prstGeom prst="rect">
              <a:avLst/>
            </a:prstGeom>
            <a:solidFill>
              <a:srgbClr val="C2A251"/>
            </a:solidFill>
            <a:ln>
              <a:noFill/>
            </a:ln>
          </p:spPr>
          <p:txBody>
            <a:bodyPr spcFirstLastPara="1" wrap="square" lIns="68575" tIns="68575" rIns="68575" bIns="68575" anchor="ctr" anchorCtr="0">
              <a:noAutofit/>
            </a:bodyPr>
            <a:lstStyle/>
            <a:p>
              <a:pPr marL="0" marR="0" lvl="0" indent="0" algn="ctr" rtl="0">
                <a:spcBef>
                  <a:spcPts val="0"/>
                </a:spcBef>
                <a:spcAft>
                  <a:spcPts val="0"/>
                </a:spcAft>
                <a:buClr>
                  <a:schemeClr val="dk1"/>
                </a:buClr>
                <a:buSzPts val="1050"/>
                <a:buFont typeface="Arial"/>
                <a:buNone/>
              </a:pPr>
              <a:endParaRPr sz="1050" b="1">
                <a:solidFill>
                  <a:schemeClr val="dk1"/>
                </a:solidFill>
                <a:latin typeface="Arial"/>
                <a:ea typeface="Arial"/>
                <a:cs typeface="Arial"/>
                <a:sym typeface="Arial"/>
              </a:endParaRPr>
            </a:p>
          </p:txBody>
        </p:sp>
        <p:sp>
          <p:nvSpPr>
            <p:cNvPr id="1332" name="Google Shape;1332;p71">
              <a:extLst>
                <a:ext uri="{C183D7F6-B498-43B3-948B-1728B52AA6E4}">
                  <adec:decorative xmlns:adec="http://schemas.microsoft.com/office/drawing/2017/decorative" val="1"/>
                </a:ext>
              </a:extLst>
            </p:cNvPr>
            <p:cNvSpPr/>
            <p:nvPr/>
          </p:nvSpPr>
          <p:spPr>
            <a:xfrm>
              <a:off x="2260591" y="1703286"/>
              <a:ext cx="4278898" cy="539741"/>
            </a:xfrm>
            <a:prstGeom prst="rect">
              <a:avLst/>
            </a:prstGeom>
            <a:solidFill>
              <a:srgbClr val="C2A251"/>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050"/>
                <a:buFont typeface="Arial"/>
                <a:buNone/>
              </a:pPr>
              <a:endParaRPr sz="1050" b="1">
                <a:solidFill>
                  <a:schemeClr val="dk1"/>
                </a:solidFill>
                <a:latin typeface="Arial"/>
                <a:ea typeface="Arial"/>
                <a:cs typeface="Arial"/>
                <a:sym typeface="Arial"/>
              </a:endParaRPr>
            </a:p>
          </p:txBody>
        </p:sp>
        <p:grpSp>
          <p:nvGrpSpPr>
            <p:cNvPr id="1333" name="Google Shape;1333;p71"/>
            <p:cNvGrpSpPr/>
            <p:nvPr/>
          </p:nvGrpSpPr>
          <p:grpSpPr>
            <a:xfrm>
              <a:off x="528793" y="2308683"/>
              <a:ext cx="1638796" cy="3424794"/>
              <a:chOff x="1628023" y="2413100"/>
              <a:chExt cx="1394637" cy="1981689"/>
            </a:xfrm>
          </p:grpSpPr>
          <p:sp>
            <p:nvSpPr>
              <p:cNvPr id="1334" name="Google Shape;1334;p71"/>
              <p:cNvSpPr/>
              <p:nvPr/>
            </p:nvSpPr>
            <p:spPr>
              <a:xfrm>
                <a:off x="1628024" y="2413100"/>
                <a:ext cx="1394636" cy="358800"/>
              </a:xfrm>
              <a:prstGeom prst="rect">
                <a:avLst/>
              </a:prstGeom>
              <a:solidFill>
                <a:schemeClr val="lt1"/>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Osallistujamäärä</a:t>
                </a:r>
                <a:endParaRPr sz="1200">
                  <a:solidFill>
                    <a:schemeClr val="dk1"/>
                  </a:solidFill>
                  <a:latin typeface="Arial"/>
                  <a:ea typeface="Arial"/>
                  <a:cs typeface="Arial"/>
                  <a:sym typeface="Arial"/>
                </a:endParaRPr>
              </a:p>
            </p:txBody>
          </p:sp>
          <p:sp>
            <p:nvSpPr>
              <p:cNvPr id="1335" name="Google Shape;1335;p71"/>
              <p:cNvSpPr/>
              <p:nvPr/>
            </p:nvSpPr>
            <p:spPr>
              <a:xfrm>
                <a:off x="1628023" y="2820054"/>
                <a:ext cx="1394637" cy="358800"/>
              </a:xfrm>
              <a:prstGeom prst="rect">
                <a:avLst/>
              </a:prstGeom>
              <a:solidFill>
                <a:schemeClr val="lt1"/>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a:buClr>
                    <a:schemeClr val="dk1"/>
                  </a:buClr>
                  <a:buSzPts val="800"/>
                </a:pPr>
                <a:r>
                  <a:rPr lang="fi-FI" sz="1200">
                    <a:solidFill>
                      <a:schemeClr val="dk1"/>
                    </a:solidFill>
                  </a:rPr>
                  <a:t>Osallistujien</a:t>
                </a:r>
                <a:r>
                  <a:rPr lang="fi-FI" sz="1200">
                    <a:solidFill>
                      <a:schemeClr val="dk1"/>
                    </a:solidFill>
                    <a:latin typeface="Arial"/>
                    <a:ea typeface="Arial"/>
                    <a:cs typeface="Arial"/>
                    <a:sym typeface="Arial"/>
                  </a:rPr>
                  <a:t> monimuotoisuus </a:t>
                </a:r>
                <a:br>
                  <a:rPr lang="fi-FI" sz="1200">
                    <a:solidFill>
                      <a:schemeClr val="dk1"/>
                    </a:solidFill>
                  </a:rPr>
                </a:br>
                <a:r>
                  <a:rPr lang="fi-FI" sz="1100">
                    <a:solidFill>
                      <a:schemeClr val="dk1"/>
                    </a:solidFill>
                    <a:latin typeface="Arial"/>
                    <a:ea typeface="Arial"/>
                    <a:cs typeface="Arial"/>
                    <a:sym typeface="Arial"/>
                  </a:rPr>
                  <a:t>(</a:t>
                </a:r>
                <a:r>
                  <a:rPr lang="fi-FI" sz="1100">
                    <a:solidFill>
                      <a:schemeClr val="dk1"/>
                    </a:solidFill>
                  </a:rPr>
                  <a:t>esim</a:t>
                </a:r>
                <a:r>
                  <a:rPr lang="fi-FI" sz="1100">
                    <a:solidFill>
                      <a:schemeClr val="dk1"/>
                    </a:solidFill>
                    <a:latin typeface="Arial"/>
                    <a:ea typeface="Arial"/>
                    <a:cs typeface="Arial"/>
                    <a:sym typeface="Arial"/>
                  </a:rPr>
                  <a:t>. toimintasektorit)</a:t>
                </a:r>
                <a:endParaRPr sz="1200">
                  <a:solidFill>
                    <a:schemeClr val="dk1"/>
                  </a:solidFill>
                  <a:latin typeface="Arial"/>
                  <a:ea typeface="Arial"/>
                  <a:cs typeface="Arial"/>
                  <a:sym typeface="Arial"/>
                </a:endParaRPr>
              </a:p>
            </p:txBody>
          </p:sp>
          <p:sp>
            <p:nvSpPr>
              <p:cNvPr id="1336" name="Google Shape;1336;p71"/>
              <p:cNvSpPr/>
              <p:nvPr/>
            </p:nvSpPr>
            <p:spPr>
              <a:xfrm>
                <a:off x="1628023" y="3226320"/>
                <a:ext cx="1394636" cy="358800"/>
              </a:xfrm>
              <a:prstGeom prst="rect">
                <a:avLst/>
              </a:prstGeom>
              <a:solidFill>
                <a:schemeClr val="lt1"/>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Datan jakamisen volyymi</a:t>
                </a:r>
                <a:endParaRPr sz="1200">
                  <a:solidFill>
                    <a:schemeClr val="dk1"/>
                  </a:solidFill>
                  <a:latin typeface="Arial"/>
                  <a:ea typeface="Arial"/>
                  <a:cs typeface="Arial"/>
                  <a:sym typeface="Arial"/>
                </a:endParaRPr>
              </a:p>
            </p:txBody>
          </p:sp>
          <p:sp>
            <p:nvSpPr>
              <p:cNvPr id="1337" name="Google Shape;1337;p71"/>
              <p:cNvSpPr/>
              <p:nvPr/>
            </p:nvSpPr>
            <p:spPr>
              <a:xfrm>
                <a:off x="1628023" y="3631155"/>
                <a:ext cx="1394636" cy="358800"/>
              </a:xfrm>
              <a:prstGeom prst="rect">
                <a:avLst/>
              </a:prstGeom>
              <a:solidFill>
                <a:schemeClr val="lt1"/>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Jaetun datan käyttöaste</a:t>
                </a:r>
                <a:endParaRPr sz="1200">
                  <a:solidFill>
                    <a:schemeClr val="dk1"/>
                  </a:solidFill>
                  <a:latin typeface="Arial"/>
                  <a:ea typeface="Arial"/>
                  <a:cs typeface="Arial"/>
                  <a:sym typeface="Arial"/>
                </a:endParaRPr>
              </a:p>
            </p:txBody>
          </p:sp>
          <p:sp>
            <p:nvSpPr>
              <p:cNvPr id="1338" name="Google Shape;1338;p71"/>
              <p:cNvSpPr/>
              <p:nvPr/>
            </p:nvSpPr>
            <p:spPr>
              <a:xfrm>
                <a:off x="1628023" y="4035989"/>
                <a:ext cx="1394636" cy="358800"/>
              </a:xfrm>
              <a:prstGeom prst="rect">
                <a:avLst/>
              </a:prstGeom>
              <a:solidFill>
                <a:schemeClr val="lt1"/>
              </a:solidFill>
              <a:ln w="9525" cap="flat" cmpd="sng">
                <a:no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Yhteistyön resursointi</a:t>
                </a:r>
                <a:endParaRPr sz="1200">
                  <a:solidFill>
                    <a:schemeClr val="dk1"/>
                  </a:solidFill>
                  <a:latin typeface="Arial"/>
                  <a:ea typeface="Arial"/>
                  <a:cs typeface="Arial"/>
                  <a:sym typeface="Arial"/>
                </a:endParaRPr>
              </a:p>
            </p:txBody>
          </p:sp>
        </p:grpSp>
        <p:sp>
          <p:nvSpPr>
            <p:cNvPr id="1339" name="Google Shape;1339;p71"/>
            <p:cNvSpPr txBox="1"/>
            <p:nvPr/>
          </p:nvSpPr>
          <p:spPr>
            <a:xfrm>
              <a:off x="2373899" y="1730915"/>
              <a:ext cx="1930099" cy="477044"/>
            </a:xfrm>
            <a:prstGeom prst="rect">
              <a:avLst/>
            </a:prstGeom>
            <a:noFill/>
            <a:ln>
              <a:noFill/>
            </a:ln>
          </p:spPr>
          <p:txBody>
            <a:bodyPr spcFirstLastPara="1" wrap="square" lIns="68575" tIns="68575" rIns="68575" bIns="68575" anchor="t" anchorCtr="0">
              <a:spAutoFit/>
            </a:bodyPr>
            <a:lstStyle/>
            <a:p>
              <a:pPr marL="0" marR="0" lvl="0" indent="0" algn="l" rtl="0">
                <a:spcBef>
                  <a:spcPts val="0"/>
                </a:spcBef>
                <a:spcAft>
                  <a:spcPts val="0"/>
                </a:spcAft>
                <a:buClr>
                  <a:schemeClr val="dk1"/>
                </a:buClr>
                <a:buSzPts val="800"/>
                <a:buFont typeface="Arial"/>
                <a:buNone/>
              </a:pPr>
              <a:r>
                <a:rPr lang="fi-FI" sz="1100" b="1">
                  <a:solidFill>
                    <a:schemeClr val="dk1"/>
                  </a:solidFill>
                  <a:latin typeface="Arial"/>
                  <a:ea typeface="Arial"/>
                  <a:cs typeface="Arial"/>
                  <a:sym typeface="Arial"/>
                </a:rPr>
                <a:t>Kokemuksen kannalta olennaiset tekijät</a:t>
              </a:r>
              <a:endParaRPr lang="fi-FI" sz="2800" b="1">
                <a:solidFill>
                  <a:schemeClr val="dk1"/>
                </a:solidFill>
                <a:latin typeface="Arial"/>
                <a:ea typeface="Arial"/>
                <a:cs typeface="Arial"/>
                <a:sym typeface="Arial"/>
              </a:endParaRPr>
            </a:p>
          </p:txBody>
        </p:sp>
        <p:cxnSp>
          <p:nvCxnSpPr>
            <p:cNvPr id="1348" name="Google Shape;1348;p71">
              <a:extLst>
                <a:ext uri="{C183D7F6-B498-43B3-948B-1728B52AA6E4}">
                  <adec:decorative xmlns:adec="http://schemas.microsoft.com/office/drawing/2017/decorative" val="1"/>
                </a:ext>
              </a:extLst>
            </p:cNvPr>
            <p:cNvCxnSpPr/>
            <p:nvPr/>
          </p:nvCxnSpPr>
          <p:spPr>
            <a:xfrm>
              <a:off x="3285172" y="4567110"/>
              <a:ext cx="1851440" cy="0"/>
            </a:xfrm>
            <a:prstGeom prst="straightConnector1">
              <a:avLst/>
            </a:prstGeom>
            <a:noFill/>
            <a:ln w="28575" cap="flat" cmpd="sng">
              <a:solidFill>
                <a:schemeClr val="lt1"/>
              </a:solidFill>
              <a:prstDash val="sysDot"/>
              <a:round/>
              <a:headEnd type="none" w="sm" len="sm"/>
              <a:tailEnd type="none" w="sm" len="sm"/>
            </a:ln>
          </p:spPr>
        </p:cxnSp>
        <p:cxnSp>
          <p:nvCxnSpPr>
            <p:cNvPr id="1349" name="Google Shape;1349;p71">
              <a:extLst>
                <a:ext uri="{C183D7F6-B498-43B3-948B-1728B52AA6E4}">
                  <adec:decorative xmlns:adec="http://schemas.microsoft.com/office/drawing/2017/decorative" val="1"/>
                </a:ext>
              </a:extLst>
            </p:cNvPr>
            <p:cNvCxnSpPr/>
            <p:nvPr/>
          </p:nvCxnSpPr>
          <p:spPr>
            <a:xfrm>
              <a:off x="3715600" y="3468402"/>
              <a:ext cx="990584" cy="0"/>
            </a:xfrm>
            <a:prstGeom prst="straightConnector1">
              <a:avLst/>
            </a:prstGeom>
            <a:noFill/>
            <a:ln w="28575" cap="flat" cmpd="sng">
              <a:solidFill>
                <a:schemeClr val="lt1"/>
              </a:solidFill>
              <a:prstDash val="sysDot"/>
              <a:round/>
              <a:headEnd type="none" w="sm" len="sm"/>
              <a:tailEnd type="none" w="sm" len="sm"/>
            </a:ln>
          </p:spPr>
        </p:cxnSp>
        <p:sp>
          <p:nvSpPr>
            <p:cNvPr id="1350" name="Google Shape;1350;p71"/>
            <p:cNvSpPr txBox="1"/>
            <p:nvPr/>
          </p:nvSpPr>
          <p:spPr>
            <a:xfrm>
              <a:off x="4153779" y="4912262"/>
              <a:ext cx="1541470" cy="477044"/>
            </a:xfrm>
            <a:prstGeom prst="rect">
              <a:avLst/>
            </a:prstGeom>
            <a:noFill/>
            <a:ln>
              <a:noFill/>
            </a:ln>
          </p:spPr>
          <p:txBody>
            <a:bodyPr spcFirstLastPara="1" wrap="square" lIns="68575" tIns="68575" rIns="68575" bIns="68575" anchor="t" anchorCtr="0">
              <a:spAutoFit/>
            </a:bodyPr>
            <a:lstStyle/>
            <a:p>
              <a:pPr marL="0" marR="0" lvl="0" indent="0" algn="l" rtl="0">
                <a:spcBef>
                  <a:spcPts val="0"/>
                </a:spcBef>
                <a:spcAft>
                  <a:spcPts val="0"/>
                </a:spcAft>
                <a:buClr>
                  <a:schemeClr val="dk1"/>
                </a:buClr>
                <a:buSzPts val="900"/>
                <a:buFont typeface="Arial Black"/>
                <a:buNone/>
              </a:pPr>
              <a:r>
                <a:rPr lang="fi-FI" sz="1100">
                  <a:solidFill>
                    <a:schemeClr val="dk1"/>
                  </a:solidFill>
                  <a:latin typeface="Arial Black"/>
                  <a:ea typeface="Arial Black"/>
                  <a:cs typeface="Arial Black"/>
                  <a:sym typeface="Arial Black"/>
                </a:rPr>
                <a:t>Ratkaisu on hyödyllinen</a:t>
              </a:r>
              <a:endParaRPr lang="fi-FI" sz="2000"/>
            </a:p>
          </p:txBody>
        </p:sp>
        <p:sp>
          <p:nvSpPr>
            <p:cNvPr id="1351" name="Google Shape;1351;p71"/>
            <p:cNvSpPr txBox="1"/>
            <p:nvPr/>
          </p:nvSpPr>
          <p:spPr>
            <a:xfrm>
              <a:off x="4140755" y="3696619"/>
              <a:ext cx="1042753" cy="646321"/>
            </a:xfrm>
            <a:prstGeom prst="rect">
              <a:avLst/>
            </a:prstGeom>
            <a:noFill/>
            <a:ln>
              <a:noFill/>
            </a:ln>
          </p:spPr>
          <p:txBody>
            <a:bodyPr spcFirstLastPara="1" wrap="square" lIns="68575" tIns="68575" rIns="68575" bIns="68575" anchor="t" anchorCtr="0">
              <a:spAutoFit/>
            </a:bodyPr>
            <a:lstStyle/>
            <a:p>
              <a:pPr marL="0" marR="0" lvl="0" indent="0" algn="l" rtl="0">
                <a:spcBef>
                  <a:spcPts val="0"/>
                </a:spcBef>
                <a:spcAft>
                  <a:spcPts val="0"/>
                </a:spcAft>
                <a:buClr>
                  <a:schemeClr val="dk1"/>
                </a:buClr>
                <a:buSzPts val="900"/>
                <a:buFont typeface="Arial Black"/>
                <a:buNone/>
              </a:pPr>
              <a:r>
                <a:rPr lang="fi-FI" sz="1100">
                  <a:solidFill>
                    <a:schemeClr val="dk1"/>
                  </a:solidFill>
                  <a:latin typeface="Arial Black"/>
                  <a:ea typeface="Arial Black"/>
                  <a:cs typeface="Arial Black"/>
                  <a:sym typeface="Arial Black"/>
                </a:rPr>
                <a:t>Ratkaisun käyttö on helppoa</a:t>
              </a:r>
              <a:endParaRPr lang="fi-FI" sz="2000"/>
            </a:p>
          </p:txBody>
        </p:sp>
        <p:sp>
          <p:nvSpPr>
            <p:cNvPr id="1352" name="Google Shape;1352;p71"/>
            <p:cNvSpPr txBox="1"/>
            <p:nvPr/>
          </p:nvSpPr>
          <p:spPr>
            <a:xfrm>
              <a:off x="4132502" y="2621622"/>
              <a:ext cx="1311556" cy="646321"/>
            </a:xfrm>
            <a:prstGeom prst="rect">
              <a:avLst/>
            </a:prstGeom>
            <a:noFill/>
            <a:ln>
              <a:noFill/>
            </a:ln>
          </p:spPr>
          <p:txBody>
            <a:bodyPr spcFirstLastPara="1" wrap="square" lIns="68575" tIns="68575" rIns="68575" bIns="68575" anchor="t" anchorCtr="0">
              <a:spAutoFit/>
            </a:bodyPr>
            <a:lstStyle/>
            <a:p>
              <a:pPr marL="0" marR="0" lvl="0" indent="0" algn="l" rtl="0">
                <a:spcBef>
                  <a:spcPts val="0"/>
                </a:spcBef>
                <a:spcAft>
                  <a:spcPts val="0"/>
                </a:spcAft>
                <a:buClr>
                  <a:schemeClr val="dk1"/>
                </a:buClr>
                <a:buSzPts val="900"/>
                <a:buFont typeface="Arial Black"/>
                <a:buNone/>
              </a:pPr>
              <a:r>
                <a:rPr lang="fi-FI" sz="1100">
                  <a:solidFill>
                    <a:schemeClr val="dk1"/>
                  </a:solidFill>
                  <a:latin typeface="Arial Black"/>
                  <a:ea typeface="Arial Black"/>
                  <a:cs typeface="Arial Black"/>
                  <a:sym typeface="Arial Black"/>
                </a:rPr>
                <a:t>Ratkaisun käyttö on miellyttävää</a:t>
              </a:r>
              <a:endParaRPr lang="fi-FI" sz="2000"/>
            </a:p>
          </p:txBody>
        </p:sp>
        <p:sp>
          <p:nvSpPr>
            <p:cNvPr id="1353" name="Google Shape;1353;p71"/>
            <p:cNvSpPr txBox="1"/>
            <p:nvPr/>
          </p:nvSpPr>
          <p:spPr>
            <a:xfrm>
              <a:off x="4049813" y="1730915"/>
              <a:ext cx="1720300" cy="477044"/>
            </a:xfrm>
            <a:prstGeom prst="rect">
              <a:avLst/>
            </a:prstGeom>
            <a:noFill/>
            <a:ln>
              <a:noFill/>
            </a:ln>
          </p:spPr>
          <p:txBody>
            <a:bodyPr spcFirstLastPara="1" wrap="square" lIns="68575" tIns="68575" rIns="68575" bIns="68575" anchor="t" anchorCtr="0">
              <a:spAutoFit/>
            </a:bodyPr>
            <a:lstStyle/>
            <a:p>
              <a:pPr marL="0" marR="0" lvl="0" indent="0" algn="l" rtl="0">
                <a:spcBef>
                  <a:spcPts val="0"/>
                </a:spcBef>
                <a:spcAft>
                  <a:spcPts val="0"/>
                </a:spcAft>
                <a:buClr>
                  <a:schemeClr val="dk1"/>
                </a:buClr>
                <a:buSzPts val="800"/>
                <a:buFont typeface="Arial"/>
                <a:buNone/>
              </a:pPr>
              <a:r>
                <a:rPr lang="fi-FI" sz="1100" b="1">
                  <a:solidFill>
                    <a:schemeClr val="dk1"/>
                  </a:solidFill>
                  <a:latin typeface="Arial"/>
                  <a:ea typeface="Arial"/>
                  <a:cs typeface="Arial"/>
                  <a:sym typeface="Arial"/>
                </a:rPr>
                <a:t>Kokemuksen </a:t>
              </a:r>
              <a:br>
                <a:rPr lang="fi-FI" sz="1100" b="1">
                  <a:solidFill>
                    <a:schemeClr val="dk1"/>
                  </a:solidFill>
                  <a:latin typeface="Arial"/>
                  <a:ea typeface="Arial"/>
                  <a:cs typeface="Arial"/>
                  <a:sym typeface="Arial"/>
                </a:rPr>
              </a:br>
              <a:r>
                <a:rPr lang="fi-FI" sz="1100" b="1">
                  <a:solidFill>
                    <a:schemeClr val="dk1"/>
                  </a:solidFill>
                  <a:latin typeface="Arial"/>
                  <a:ea typeface="Arial"/>
                  <a:cs typeface="Arial"/>
                  <a:sym typeface="Arial"/>
                </a:rPr>
                <a:t>eri tasot</a:t>
              </a:r>
              <a:endParaRPr lang="fi-FI" sz="2800" b="1">
                <a:solidFill>
                  <a:schemeClr val="dk1"/>
                </a:solidFill>
                <a:latin typeface="Arial"/>
                <a:ea typeface="Arial"/>
                <a:cs typeface="Arial"/>
                <a:sym typeface="Arial"/>
              </a:endParaRPr>
            </a:p>
          </p:txBody>
        </p:sp>
        <p:sp>
          <p:nvSpPr>
            <p:cNvPr id="1355" name="Google Shape;1355;p71">
              <a:extLst>
                <a:ext uri="{C183D7F6-B498-43B3-948B-1728B52AA6E4}">
                  <adec:decorative xmlns:adec="http://schemas.microsoft.com/office/drawing/2017/decorative" val="1"/>
                </a:ext>
              </a:extLst>
            </p:cNvPr>
            <p:cNvSpPr/>
            <p:nvPr/>
          </p:nvSpPr>
          <p:spPr>
            <a:xfrm>
              <a:off x="5191117" y="2371462"/>
              <a:ext cx="256551" cy="3345333"/>
            </a:xfrm>
            <a:prstGeom prst="rightBrace">
              <a:avLst>
                <a:gd name="adj1" fmla="val 50000"/>
                <a:gd name="adj2" fmla="val 49731"/>
              </a:avLst>
            </a:prstGeom>
            <a:no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56" name="Google Shape;1356;p71">
              <a:extLst>
                <a:ext uri="{C183D7F6-B498-43B3-948B-1728B52AA6E4}">
                  <adec:decorative xmlns:adec="http://schemas.microsoft.com/office/drawing/2017/decorative" val="1"/>
                </a:ext>
              </a:extLst>
            </p:cNvPr>
            <p:cNvSpPr/>
            <p:nvPr/>
          </p:nvSpPr>
          <p:spPr>
            <a:xfrm>
              <a:off x="5507295" y="2856461"/>
              <a:ext cx="970399" cy="744785"/>
            </a:xfrm>
            <a:prstGeom prst="rect">
              <a:avLst/>
            </a:prstGeom>
            <a:solidFill>
              <a:schemeClr val="accent4"/>
            </a:solidFill>
            <a:ln>
              <a:noFill/>
            </a:ln>
          </p:spPr>
          <p:txBody>
            <a:bodyPr spcFirstLastPara="1" wrap="square" lIns="68575" tIns="68575" rIns="68575" bIns="68575" anchor="ctr" anchorCtr="0">
              <a:noAutofit/>
            </a:bodyPr>
            <a:lstStyle/>
            <a:p>
              <a:pPr marL="0" marR="0" lvl="0" indent="0" algn="ctr" rtl="0">
                <a:spcBef>
                  <a:spcPts val="0"/>
                </a:spcBef>
                <a:spcAft>
                  <a:spcPts val="0"/>
                </a:spcAft>
                <a:buClr>
                  <a:schemeClr val="dk1"/>
                </a:buClr>
                <a:buSzPts val="700"/>
                <a:buFont typeface="Arial"/>
                <a:buNone/>
              </a:pPr>
              <a:endParaRPr sz="700">
                <a:solidFill>
                  <a:schemeClr val="dk1"/>
                </a:solidFill>
                <a:latin typeface="Arial"/>
                <a:ea typeface="Arial"/>
                <a:cs typeface="Arial"/>
                <a:sym typeface="Arial"/>
              </a:endParaRPr>
            </a:p>
          </p:txBody>
        </p:sp>
        <p:sp>
          <p:nvSpPr>
            <p:cNvPr id="1357" name="Google Shape;1357;p71"/>
            <p:cNvSpPr txBox="1"/>
            <p:nvPr/>
          </p:nvSpPr>
          <p:spPr>
            <a:xfrm>
              <a:off x="5506910" y="1730915"/>
              <a:ext cx="943583" cy="477044"/>
            </a:xfrm>
            <a:prstGeom prst="rect">
              <a:avLst/>
            </a:prstGeom>
            <a:noFill/>
            <a:ln>
              <a:noFill/>
            </a:ln>
          </p:spPr>
          <p:txBody>
            <a:bodyPr spcFirstLastPara="1" wrap="square" lIns="68575" tIns="68575" rIns="68575" bIns="68575" anchor="t" anchorCtr="0">
              <a:spAutoFit/>
            </a:bodyPr>
            <a:lstStyle/>
            <a:p>
              <a:pPr marL="0" marR="0" lvl="0" indent="0" algn="l" rtl="0">
                <a:spcBef>
                  <a:spcPts val="0"/>
                </a:spcBef>
                <a:spcAft>
                  <a:spcPts val="0"/>
                </a:spcAft>
                <a:buClr>
                  <a:schemeClr val="dk1"/>
                </a:buClr>
                <a:buSzPts val="800"/>
                <a:buFont typeface="Arial"/>
                <a:buNone/>
              </a:pPr>
              <a:r>
                <a:rPr lang="fi-FI" sz="1100" b="1">
                  <a:solidFill>
                    <a:schemeClr val="dk1"/>
                  </a:solidFill>
                  <a:latin typeface="Arial"/>
                  <a:ea typeface="Arial"/>
                  <a:cs typeface="Arial"/>
                  <a:sym typeface="Arial"/>
                </a:rPr>
                <a:t>Kokonais-</a:t>
              </a:r>
              <a:br>
                <a:rPr lang="fi-FI" sz="1100" b="1">
                  <a:solidFill>
                    <a:schemeClr val="dk1"/>
                  </a:solidFill>
                  <a:latin typeface="Arial"/>
                  <a:ea typeface="Arial"/>
                  <a:cs typeface="Arial"/>
                  <a:sym typeface="Arial"/>
                </a:rPr>
              </a:br>
              <a:r>
                <a:rPr lang="fi-FI" sz="1100" b="1">
                  <a:solidFill>
                    <a:schemeClr val="dk1"/>
                  </a:solidFill>
                  <a:latin typeface="Arial"/>
                  <a:ea typeface="Arial"/>
                  <a:cs typeface="Arial"/>
                  <a:sym typeface="Arial"/>
                </a:rPr>
                <a:t>kokemus </a:t>
              </a:r>
              <a:endParaRPr lang="fi-FI" sz="2800" b="1">
                <a:solidFill>
                  <a:schemeClr val="dk1"/>
                </a:solidFill>
                <a:latin typeface="Arial"/>
                <a:ea typeface="Arial"/>
                <a:cs typeface="Arial"/>
                <a:sym typeface="Arial"/>
              </a:endParaRPr>
            </a:p>
          </p:txBody>
        </p:sp>
        <p:sp>
          <p:nvSpPr>
            <p:cNvPr id="1358" name="Google Shape;1358;p71"/>
            <p:cNvSpPr txBox="1"/>
            <p:nvPr/>
          </p:nvSpPr>
          <p:spPr>
            <a:xfrm>
              <a:off x="571146" y="1731931"/>
              <a:ext cx="1720300" cy="477044"/>
            </a:xfrm>
            <a:prstGeom prst="rect">
              <a:avLst/>
            </a:prstGeom>
            <a:noFill/>
            <a:ln>
              <a:noFill/>
            </a:ln>
          </p:spPr>
          <p:txBody>
            <a:bodyPr spcFirstLastPara="1" wrap="square" lIns="68575" tIns="68575" rIns="68575" bIns="68575" anchor="t" anchorCtr="0">
              <a:spAutoFit/>
            </a:bodyPr>
            <a:lstStyle/>
            <a:p>
              <a:pPr marL="0" marR="0" lvl="0" indent="0" algn="l" rtl="0">
                <a:spcBef>
                  <a:spcPts val="0"/>
                </a:spcBef>
                <a:spcAft>
                  <a:spcPts val="0"/>
                </a:spcAft>
                <a:buClr>
                  <a:schemeClr val="dk1"/>
                </a:buClr>
                <a:buSzPts val="800"/>
                <a:buFont typeface="Arial"/>
                <a:buNone/>
              </a:pPr>
              <a:r>
                <a:rPr lang="fi-FI" sz="1100" b="1">
                  <a:solidFill>
                    <a:schemeClr val="dk1"/>
                  </a:solidFill>
                  <a:latin typeface="Arial"/>
                  <a:ea typeface="Arial"/>
                  <a:cs typeface="Arial"/>
                  <a:sym typeface="Arial"/>
                </a:rPr>
                <a:t>Taustajärjestelmistä saatavat tiedot</a:t>
              </a:r>
              <a:endParaRPr lang="fi-FI" sz="2800" b="1">
                <a:solidFill>
                  <a:schemeClr val="dk1"/>
                </a:solidFill>
                <a:latin typeface="Arial"/>
                <a:ea typeface="Arial"/>
                <a:cs typeface="Arial"/>
                <a:sym typeface="Arial"/>
              </a:endParaRPr>
            </a:p>
          </p:txBody>
        </p:sp>
        <p:sp>
          <p:nvSpPr>
            <p:cNvPr id="1359" name="Google Shape;1359;p71"/>
            <p:cNvSpPr txBox="1"/>
            <p:nvPr/>
          </p:nvSpPr>
          <p:spPr>
            <a:xfrm>
              <a:off x="2522115" y="1140559"/>
              <a:ext cx="3780434" cy="553988"/>
            </a:xfrm>
            <a:prstGeom prst="rect">
              <a:avLst/>
            </a:prstGeom>
            <a:noFill/>
            <a:ln>
              <a:noFill/>
            </a:ln>
          </p:spPr>
          <p:txBody>
            <a:bodyPr spcFirstLastPara="1" wrap="square" lIns="68575" tIns="68575" rIns="68575" bIns="68575" anchor="t" anchorCtr="0">
              <a:spAutoFit/>
            </a:bodyPr>
            <a:lstStyle/>
            <a:p>
              <a:pPr marL="0" marR="0" lvl="0" indent="0" algn="ctr" rtl="0">
                <a:spcBef>
                  <a:spcPts val="0"/>
                </a:spcBef>
                <a:spcAft>
                  <a:spcPts val="0"/>
                </a:spcAft>
                <a:buClr>
                  <a:schemeClr val="dk1"/>
                </a:buClr>
                <a:buSzPts val="1050"/>
                <a:buFont typeface="Arial"/>
                <a:buNone/>
              </a:pPr>
              <a:r>
                <a:rPr lang="fi-FI" sz="1600" b="1">
                  <a:solidFill>
                    <a:schemeClr val="dk1"/>
                  </a:solidFill>
                  <a:latin typeface="Arial"/>
                  <a:ea typeface="Arial"/>
                  <a:cs typeface="Arial"/>
                  <a:sym typeface="Arial"/>
                </a:rPr>
                <a:t>Kokemusmittarit</a:t>
              </a:r>
            </a:p>
            <a:p>
              <a:pPr marL="0" marR="0" lvl="0" indent="0" algn="ctr" rtl="0">
                <a:spcBef>
                  <a:spcPts val="0"/>
                </a:spcBef>
                <a:spcAft>
                  <a:spcPts val="0"/>
                </a:spcAft>
                <a:buClr>
                  <a:schemeClr val="dk1"/>
                </a:buClr>
                <a:buSzPts val="800"/>
                <a:buFont typeface="Arial"/>
                <a:buNone/>
              </a:pPr>
              <a:r>
                <a:rPr lang="fi-FI" sz="1100" i="1">
                  <a:solidFill>
                    <a:schemeClr val="dk1"/>
                  </a:solidFill>
                  <a:latin typeface="Arial"/>
                  <a:ea typeface="Arial"/>
                  <a:cs typeface="Arial"/>
                  <a:sym typeface="Arial"/>
                </a:rPr>
                <a:t>Miten osallistujat kokevat yhteistyön?</a:t>
              </a:r>
            </a:p>
          </p:txBody>
        </p:sp>
        <p:sp>
          <p:nvSpPr>
            <p:cNvPr id="1360" name="Google Shape;1360;p71">
              <a:extLst>
                <a:ext uri="{C183D7F6-B498-43B3-948B-1728B52AA6E4}">
                  <adec:decorative xmlns:adec="http://schemas.microsoft.com/office/drawing/2017/decorative" val="1"/>
                </a:ext>
              </a:extLst>
            </p:cNvPr>
            <p:cNvSpPr/>
            <p:nvPr/>
          </p:nvSpPr>
          <p:spPr>
            <a:xfrm>
              <a:off x="5507295" y="3674027"/>
              <a:ext cx="970399" cy="783004"/>
            </a:xfrm>
            <a:prstGeom prst="rect">
              <a:avLst/>
            </a:prstGeom>
            <a:solidFill>
              <a:schemeClr val="accent4"/>
            </a:solidFill>
            <a:ln>
              <a:noFill/>
            </a:ln>
          </p:spPr>
          <p:txBody>
            <a:bodyPr spcFirstLastPara="1" wrap="square" lIns="68575" tIns="68575" rIns="68575" bIns="68575" anchor="ctr" anchorCtr="0">
              <a:noAutofit/>
            </a:bodyPr>
            <a:lstStyle/>
            <a:p>
              <a:pPr marL="0" marR="0" lvl="0" indent="0" algn="ctr" rtl="0">
                <a:spcBef>
                  <a:spcPts val="0"/>
                </a:spcBef>
                <a:spcAft>
                  <a:spcPts val="0"/>
                </a:spcAft>
                <a:buClr>
                  <a:schemeClr val="dk1"/>
                </a:buClr>
                <a:buSzPts val="700"/>
                <a:buFont typeface="Arial"/>
                <a:buNone/>
              </a:pPr>
              <a:endParaRPr sz="700">
                <a:solidFill>
                  <a:schemeClr val="dk1"/>
                </a:solidFill>
                <a:latin typeface="Arial"/>
                <a:ea typeface="Arial"/>
                <a:cs typeface="Arial"/>
                <a:sym typeface="Arial"/>
              </a:endParaRPr>
            </a:p>
          </p:txBody>
        </p:sp>
        <p:sp>
          <p:nvSpPr>
            <p:cNvPr id="1361" name="Google Shape;1361;p71">
              <a:extLst>
                <a:ext uri="{C183D7F6-B498-43B3-948B-1728B52AA6E4}">
                  <adec:decorative xmlns:adec="http://schemas.microsoft.com/office/drawing/2017/decorative" val="1"/>
                </a:ext>
              </a:extLst>
            </p:cNvPr>
            <p:cNvSpPr/>
            <p:nvPr/>
          </p:nvSpPr>
          <p:spPr>
            <a:xfrm>
              <a:off x="5507295" y="4531697"/>
              <a:ext cx="970399" cy="723086"/>
            </a:xfrm>
            <a:prstGeom prst="rect">
              <a:avLst/>
            </a:prstGeom>
            <a:solidFill>
              <a:schemeClr val="accent4"/>
            </a:solidFill>
            <a:ln>
              <a:noFill/>
            </a:ln>
          </p:spPr>
          <p:txBody>
            <a:bodyPr spcFirstLastPara="1" wrap="square" lIns="68575" tIns="68575" rIns="68575" bIns="68575" anchor="ctr" anchorCtr="0">
              <a:noAutofit/>
            </a:bodyPr>
            <a:lstStyle/>
            <a:p>
              <a:pPr marL="0" marR="0" lvl="0" indent="0" algn="ctr" rtl="0">
                <a:spcBef>
                  <a:spcPts val="0"/>
                </a:spcBef>
                <a:spcAft>
                  <a:spcPts val="0"/>
                </a:spcAft>
                <a:buClr>
                  <a:schemeClr val="dk1"/>
                </a:buClr>
                <a:buSzPts val="700"/>
                <a:buFont typeface="Arial"/>
                <a:buNone/>
              </a:pPr>
              <a:endParaRPr sz="700">
                <a:solidFill>
                  <a:schemeClr val="dk1"/>
                </a:solidFill>
                <a:latin typeface="Arial"/>
                <a:ea typeface="Arial"/>
                <a:cs typeface="Arial"/>
                <a:sym typeface="Arial"/>
              </a:endParaRPr>
            </a:p>
          </p:txBody>
        </p:sp>
        <p:sp>
          <p:nvSpPr>
            <p:cNvPr id="1362" name="Google Shape;1362;p71"/>
            <p:cNvSpPr txBox="1"/>
            <p:nvPr/>
          </p:nvSpPr>
          <p:spPr>
            <a:xfrm>
              <a:off x="5498686" y="2975457"/>
              <a:ext cx="979009" cy="507821"/>
            </a:xfrm>
            <a:prstGeom prst="rect">
              <a:avLst/>
            </a:prstGeom>
            <a:noFill/>
            <a:ln>
              <a:noFill/>
            </a:ln>
          </p:spPr>
          <p:txBody>
            <a:bodyPr spcFirstLastPara="1" wrap="square" lIns="68575" tIns="68575" rIns="68575" bIns="68575" anchor="t" anchorCtr="0">
              <a:spAutoFit/>
            </a:bodyPr>
            <a:lstStyle/>
            <a:p>
              <a:pPr marL="0" marR="0" lvl="0" indent="0" algn="ctr" rtl="0">
                <a:spcBef>
                  <a:spcPts val="0"/>
                </a:spcBef>
                <a:spcAft>
                  <a:spcPts val="0"/>
                </a:spcAft>
                <a:buClr>
                  <a:schemeClr val="dk1"/>
                </a:buClr>
                <a:buSzPts val="700"/>
                <a:buFont typeface="Arial"/>
                <a:buNone/>
              </a:pPr>
              <a:r>
                <a:rPr lang="fi-FI" sz="1200">
                  <a:solidFill>
                    <a:schemeClr val="dk1"/>
                  </a:solidFill>
                  <a:latin typeface="Arial"/>
                  <a:ea typeface="Arial"/>
                  <a:cs typeface="Arial"/>
                  <a:sym typeface="Arial"/>
                </a:rPr>
                <a:t>CSAT= tyytyväisyys</a:t>
              </a:r>
            </a:p>
          </p:txBody>
        </p:sp>
        <p:sp>
          <p:nvSpPr>
            <p:cNvPr id="1363" name="Google Shape;1363;p71"/>
            <p:cNvSpPr txBox="1"/>
            <p:nvPr/>
          </p:nvSpPr>
          <p:spPr>
            <a:xfrm>
              <a:off x="5434201" y="3815680"/>
              <a:ext cx="1066625" cy="507821"/>
            </a:xfrm>
            <a:prstGeom prst="rect">
              <a:avLst/>
            </a:prstGeom>
            <a:noFill/>
            <a:ln>
              <a:noFill/>
            </a:ln>
          </p:spPr>
          <p:txBody>
            <a:bodyPr spcFirstLastPara="1" wrap="square" lIns="68575" tIns="68575" rIns="68575" bIns="68575" anchor="t" anchorCtr="0">
              <a:spAutoFit/>
            </a:bodyPr>
            <a:lstStyle/>
            <a:p>
              <a:pPr marL="0" marR="0" lvl="0" indent="0" algn="ctr" rtl="0">
                <a:spcBef>
                  <a:spcPts val="0"/>
                </a:spcBef>
                <a:spcAft>
                  <a:spcPts val="0"/>
                </a:spcAft>
                <a:buClr>
                  <a:schemeClr val="dk1"/>
                </a:buClr>
                <a:buSzPts val="700"/>
                <a:buFont typeface="Arial"/>
                <a:buNone/>
              </a:pPr>
              <a:r>
                <a:rPr lang="fi-FI" sz="1200">
                  <a:solidFill>
                    <a:schemeClr val="dk1"/>
                  </a:solidFill>
                  <a:latin typeface="Arial"/>
                  <a:ea typeface="Arial"/>
                  <a:cs typeface="Arial"/>
                  <a:sym typeface="Arial"/>
                </a:rPr>
                <a:t>CES= vaivannäkö</a:t>
              </a:r>
              <a:endParaRPr lang="fi-FI" sz="3200">
                <a:solidFill>
                  <a:schemeClr val="dk1"/>
                </a:solidFill>
                <a:latin typeface="Arial"/>
                <a:ea typeface="Arial"/>
                <a:cs typeface="Arial"/>
                <a:sym typeface="Arial"/>
              </a:endParaRPr>
            </a:p>
          </p:txBody>
        </p:sp>
        <p:sp>
          <p:nvSpPr>
            <p:cNvPr id="1364" name="Google Shape;1364;p71"/>
            <p:cNvSpPr txBox="1"/>
            <p:nvPr/>
          </p:nvSpPr>
          <p:spPr>
            <a:xfrm>
              <a:off x="5496226" y="4557984"/>
              <a:ext cx="926674" cy="692487"/>
            </a:xfrm>
            <a:prstGeom prst="rect">
              <a:avLst/>
            </a:prstGeom>
            <a:noFill/>
            <a:ln>
              <a:noFill/>
            </a:ln>
          </p:spPr>
          <p:txBody>
            <a:bodyPr spcFirstLastPara="1" wrap="square" lIns="68575" tIns="68575" rIns="68575" bIns="68575" anchor="t" anchorCtr="0">
              <a:spAutoFit/>
            </a:bodyPr>
            <a:lstStyle/>
            <a:p>
              <a:pPr marL="0" marR="0" lvl="0" indent="0" algn="ctr" rtl="0">
                <a:spcBef>
                  <a:spcPts val="0"/>
                </a:spcBef>
                <a:spcAft>
                  <a:spcPts val="0"/>
                </a:spcAft>
                <a:buClr>
                  <a:schemeClr val="dk1"/>
                </a:buClr>
                <a:buSzPts val="700"/>
                <a:buFont typeface="Arial"/>
                <a:buNone/>
              </a:pPr>
              <a:r>
                <a:rPr lang="fi-FI" sz="1200">
                  <a:solidFill>
                    <a:schemeClr val="dk1"/>
                  </a:solidFill>
                  <a:latin typeface="Arial"/>
                  <a:ea typeface="Arial"/>
                  <a:cs typeface="Arial"/>
                  <a:sym typeface="Arial"/>
                </a:rPr>
                <a:t>UGC=</a:t>
              </a:r>
              <a:br>
                <a:rPr lang="fi-FI" sz="1200">
                  <a:solidFill>
                    <a:schemeClr val="dk1"/>
                  </a:solidFill>
                  <a:latin typeface="Arial"/>
                  <a:ea typeface="Arial"/>
                  <a:cs typeface="Arial"/>
                  <a:sym typeface="Arial"/>
                </a:rPr>
              </a:br>
              <a:r>
                <a:rPr lang="fi-FI" sz="1200">
                  <a:solidFill>
                    <a:schemeClr val="dk1"/>
                  </a:solidFill>
                  <a:latin typeface="Arial"/>
                  <a:ea typeface="Arial"/>
                  <a:cs typeface="Arial"/>
                  <a:sym typeface="Arial"/>
                </a:rPr>
                <a:t>tavoitteen saavutus</a:t>
              </a:r>
              <a:endParaRPr lang="fi-FI" sz="3200">
                <a:solidFill>
                  <a:schemeClr val="dk1"/>
                </a:solidFill>
                <a:latin typeface="Arial"/>
                <a:ea typeface="Arial"/>
                <a:cs typeface="Arial"/>
                <a:sym typeface="Arial"/>
              </a:endParaRPr>
            </a:p>
          </p:txBody>
        </p:sp>
        <p:grpSp>
          <p:nvGrpSpPr>
            <p:cNvPr id="1365" name="Google Shape;1365;p71"/>
            <p:cNvGrpSpPr/>
            <p:nvPr/>
          </p:nvGrpSpPr>
          <p:grpSpPr>
            <a:xfrm>
              <a:off x="6300720" y="1155514"/>
              <a:ext cx="2592907" cy="4582195"/>
              <a:chOff x="6244734" y="1504698"/>
              <a:chExt cx="1936800" cy="4160958"/>
            </a:xfrm>
          </p:grpSpPr>
          <p:sp>
            <p:nvSpPr>
              <p:cNvPr id="1366" name="Google Shape;1366;p71"/>
              <p:cNvSpPr/>
              <p:nvPr/>
            </p:nvSpPr>
            <p:spPr>
              <a:xfrm>
                <a:off x="6516684" y="1720956"/>
                <a:ext cx="1392900" cy="3944700"/>
              </a:xfrm>
              <a:prstGeom prst="rect">
                <a:avLst/>
              </a:prstGeom>
              <a:no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367" name="Google Shape;1367;p71"/>
              <p:cNvSpPr/>
              <p:nvPr/>
            </p:nvSpPr>
            <p:spPr>
              <a:xfrm>
                <a:off x="6516081" y="1997605"/>
                <a:ext cx="1396200" cy="490123"/>
              </a:xfrm>
              <a:prstGeom prst="rect">
                <a:avLst/>
              </a:prstGeom>
              <a:solidFill>
                <a:srgbClr val="C2A251"/>
              </a:solidFill>
              <a:ln>
                <a:noFill/>
              </a:ln>
            </p:spPr>
            <p:txBody>
              <a:bodyPr spcFirstLastPara="1" wrap="square" lIns="68575" tIns="68575" rIns="68575" bIns="68575" anchor="ctr" anchorCtr="0">
                <a:noAutofit/>
              </a:bodyPr>
              <a:lstStyle/>
              <a:p>
                <a:pPr marL="0" marR="0" lvl="0" indent="0" algn="ctr" rtl="0">
                  <a:spcBef>
                    <a:spcPts val="0"/>
                  </a:spcBef>
                  <a:spcAft>
                    <a:spcPts val="0"/>
                  </a:spcAft>
                  <a:buClr>
                    <a:schemeClr val="dk1"/>
                  </a:buClr>
                  <a:buSzPts val="1050"/>
                  <a:buFont typeface="Arial"/>
                  <a:buNone/>
                </a:pPr>
                <a:endParaRPr sz="1050" b="1">
                  <a:solidFill>
                    <a:schemeClr val="dk1"/>
                  </a:solidFill>
                  <a:latin typeface="Arial"/>
                  <a:ea typeface="Arial"/>
                  <a:cs typeface="Arial"/>
                  <a:sym typeface="Arial"/>
                </a:endParaRPr>
              </a:p>
            </p:txBody>
          </p:sp>
          <p:sp>
            <p:nvSpPr>
              <p:cNvPr id="1368" name="Google Shape;1368;p71"/>
              <p:cNvSpPr txBox="1"/>
              <p:nvPr/>
            </p:nvSpPr>
            <p:spPr>
              <a:xfrm>
                <a:off x="6607378" y="2115468"/>
                <a:ext cx="1314000" cy="279473"/>
              </a:xfrm>
              <a:prstGeom prst="rect">
                <a:avLst/>
              </a:prstGeom>
              <a:noFill/>
              <a:ln>
                <a:noFill/>
              </a:ln>
            </p:spPr>
            <p:txBody>
              <a:bodyPr spcFirstLastPara="1" wrap="square" lIns="68575" tIns="68575" rIns="68575" bIns="68575" anchor="t" anchorCtr="0">
                <a:spAutoFit/>
              </a:bodyPr>
              <a:lstStyle/>
              <a:p>
                <a:pPr marL="0" marR="0" lvl="0" indent="0" algn="l" rtl="0">
                  <a:spcBef>
                    <a:spcPts val="0"/>
                  </a:spcBef>
                  <a:spcAft>
                    <a:spcPts val="0"/>
                  </a:spcAft>
                  <a:buClr>
                    <a:schemeClr val="dk1"/>
                  </a:buClr>
                  <a:buSzPts val="800"/>
                  <a:buFont typeface="Arial"/>
                  <a:buNone/>
                </a:pPr>
                <a:r>
                  <a:rPr lang="fi-FI" sz="1100" b="1">
                    <a:solidFill>
                      <a:schemeClr val="dk1"/>
                    </a:solidFill>
                    <a:latin typeface="Arial"/>
                    <a:ea typeface="Arial"/>
                    <a:cs typeface="Arial"/>
                    <a:sym typeface="Arial"/>
                  </a:rPr>
                  <a:t>Todelliset seuraukset</a:t>
                </a:r>
                <a:endParaRPr sz="2800" b="1">
                  <a:solidFill>
                    <a:schemeClr val="dk1"/>
                  </a:solidFill>
                  <a:latin typeface="Arial"/>
                  <a:ea typeface="Arial"/>
                  <a:cs typeface="Arial"/>
                  <a:sym typeface="Arial"/>
                </a:endParaRPr>
              </a:p>
            </p:txBody>
          </p:sp>
          <p:sp>
            <p:nvSpPr>
              <p:cNvPr id="1369" name="Google Shape;1369;p71"/>
              <p:cNvSpPr txBox="1"/>
              <p:nvPr/>
            </p:nvSpPr>
            <p:spPr>
              <a:xfrm>
                <a:off x="6244734" y="1504698"/>
                <a:ext cx="1936800" cy="503060"/>
              </a:xfrm>
              <a:prstGeom prst="rect">
                <a:avLst/>
              </a:prstGeom>
              <a:noFill/>
              <a:ln>
                <a:noFill/>
              </a:ln>
            </p:spPr>
            <p:txBody>
              <a:bodyPr spcFirstLastPara="1" wrap="square" lIns="68575" tIns="68575" rIns="68575" bIns="68575" anchor="t" anchorCtr="0">
                <a:spAutoFit/>
              </a:bodyPr>
              <a:lstStyle/>
              <a:p>
                <a:pPr marL="0" marR="0" lvl="0" indent="0" algn="ctr" rtl="0">
                  <a:spcBef>
                    <a:spcPts val="0"/>
                  </a:spcBef>
                  <a:spcAft>
                    <a:spcPts val="0"/>
                  </a:spcAft>
                  <a:buClr>
                    <a:schemeClr val="dk1"/>
                  </a:buClr>
                  <a:buSzPts val="1050"/>
                  <a:buFont typeface="Arial"/>
                  <a:buNone/>
                </a:pPr>
                <a:r>
                  <a:rPr lang="fi-FI" sz="1600" b="1">
                    <a:solidFill>
                      <a:schemeClr val="dk1"/>
                    </a:solidFill>
                    <a:latin typeface="Arial"/>
                    <a:ea typeface="Arial"/>
                    <a:cs typeface="Arial"/>
                    <a:sym typeface="Arial"/>
                  </a:rPr>
                  <a:t>Vaikutusmittarit</a:t>
                </a:r>
                <a:endParaRPr sz="1600" b="1">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800"/>
                  <a:buFont typeface="Arial"/>
                  <a:buNone/>
                </a:pPr>
                <a:r>
                  <a:rPr lang="fi-FI" sz="1100" i="1">
                    <a:solidFill>
                      <a:schemeClr val="dk1"/>
                    </a:solidFill>
                    <a:latin typeface="Arial"/>
                    <a:ea typeface="Arial"/>
                    <a:cs typeface="Arial"/>
                    <a:sym typeface="Arial"/>
                  </a:rPr>
                  <a:t>Mitä tapahtuu seurauksena?</a:t>
                </a:r>
                <a:endParaRPr sz="1100" i="1">
                  <a:solidFill>
                    <a:schemeClr val="dk1"/>
                  </a:solidFill>
                  <a:latin typeface="Arial"/>
                  <a:ea typeface="Arial"/>
                  <a:cs typeface="Arial"/>
                  <a:sym typeface="Arial"/>
                </a:endParaRPr>
              </a:p>
            </p:txBody>
          </p:sp>
          <p:grpSp>
            <p:nvGrpSpPr>
              <p:cNvPr id="1370" name="Google Shape;1370;p71"/>
              <p:cNvGrpSpPr/>
              <p:nvPr/>
            </p:nvGrpSpPr>
            <p:grpSpPr>
              <a:xfrm>
                <a:off x="6513987" y="2567525"/>
                <a:ext cx="1400919" cy="3097436"/>
                <a:chOff x="6513987" y="2258711"/>
                <a:chExt cx="1400919" cy="2898053"/>
              </a:xfrm>
            </p:grpSpPr>
            <p:sp>
              <p:nvSpPr>
                <p:cNvPr id="1371" name="Google Shape;1371;p71"/>
                <p:cNvSpPr/>
                <p:nvPr/>
              </p:nvSpPr>
              <p:spPr>
                <a:xfrm>
                  <a:off x="6513987" y="2258711"/>
                  <a:ext cx="1396203" cy="412200"/>
                </a:xfrm>
                <a:prstGeom prst="rect">
                  <a:avLst/>
                </a:prstGeom>
                <a:solidFill>
                  <a:schemeClr val="bg1"/>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Syntyneet innovaatiot ja uudet palvelut</a:t>
                  </a:r>
                  <a:endParaRPr sz="1200">
                    <a:solidFill>
                      <a:schemeClr val="dk1"/>
                    </a:solidFill>
                    <a:latin typeface="Arial"/>
                    <a:ea typeface="Arial"/>
                    <a:cs typeface="Arial"/>
                    <a:sym typeface="Arial"/>
                  </a:endParaRPr>
                </a:p>
              </p:txBody>
            </p:sp>
            <p:sp>
              <p:nvSpPr>
                <p:cNvPr id="1372" name="Google Shape;1372;p71"/>
                <p:cNvSpPr/>
                <p:nvPr/>
              </p:nvSpPr>
              <p:spPr>
                <a:xfrm>
                  <a:off x="6518706" y="2714340"/>
                  <a:ext cx="1396200" cy="388004"/>
                </a:xfrm>
                <a:prstGeom prst="rect">
                  <a:avLst/>
                </a:prstGeom>
                <a:solidFill>
                  <a:schemeClr val="bg1"/>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Datan hyödyntämisen lisääntyminen</a:t>
                  </a:r>
                  <a:endParaRPr sz="1200">
                    <a:solidFill>
                      <a:schemeClr val="dk1"/>
                    </a:solidFill>
                    <a:latin typeface="Arial"/>
                    <a:ea typeface="Arial"/>
                    <a:cs typeface="Arial"/>
                    <a:sym typeface="Arial"/>
                  </a:endParaRPr>
                </a:p>
              </p:txBody>
            </p:sp>
            <p:sp>
              <p:nvSpPr>
                <p:cNvPr id="1373" name="Google Shape;1373;p71"/>
                <p:cNvSpPr/>
                <p:nvPr/>
              </p:nvSpPr>
              <p:spPr>
                <a:xfrm>
                  <a:off x="6518706" y="3150873"/>
                  <a:ext cx="1396200" cy="581100"/>
                </a:xfrm>
                <a:prstGeom prst="rect">
                  <a:avLst/>
                </a:prstGeom>
                <a:solidFill>
                  <a:schemeClr val="bg1"/>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Ekosysteemin taloudelliset vaikutukset (säästöt, uudet tulovirrat)</a:t>
                  </a:r>
                  <a:endParaRPr sz="1200">
                    <a:solidFill>
                      <a:schemeClr val="dk1"/>
                    </a:solidFill>
                    <a:latin typeface="Arial"/>
                    <a:ea typeface="Arial"/>
                    <a:cs typeface="Arial"/>
                    <a:sym typeface="Arial"/>
                  </a:endParaRPr>
                </a:p>
              </p:txBody>
            </p:sp>
            <p:sp>
              <p:nvSpPr>
                <p:cNvPr id="1374" name="Google Shape;1374;p71"/>
                <p:cNvSpPr/>
                <p:nvPr/>
              </p:nvSpPr>
              <p:spPr>
                <a:xfrm>
                  <a:off x="6518694" y="3780501"/>
                  <a:ext cx="1396200" cy="1376263"/>
                </a:xfrm>
                <a:prstGeom prst="rect">
                  <a:avLst/>
                </a:prstGeom>
                <a:solidFill>
                  <a:schemeClr val="bg1"/>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Vaikuttavuus yhteiskunnallisiin tai liiketoiminnallisiin tavoitteisiin </a:t>
                  </a:r>
                  <a:r>
                    <a:rPr lang="fi-FI" sz="1100">
                      <a:solidFill>
                        <a:schemeClr val="dk1"/>
                      </a:solidFill>
                      <a:latin typeface="Arial"/>
                      <a:ea typeface="Arial"/>
                      <a:cs typeface="Arial"/>
                      <a:sym typeface="Arial"/>
                    </a:rPr>
                    <a:t>(esim. kestävyystavoitteiden saavuttaminen, palvelujen saavutettavuuden paraneminen)</a:t>
                  </a:r>
                  <a:endParaRPr sz="1200">
                    <a:solidFill>
                      <a:schemeClr val="dk1"/>
                    </a:solidFill>
                    <a:latin typeface="Arial"/>
                    <a:ea typeface="Arial"/>
                    <a:cs typeface="Arial"/>
                    <a:sym typeface="Arial"/>
                  </a:endParaRPr>
                </a:p>
              </p:txBody>
            </p:sp>
          </p:grpSp>
        </p:grpSp>
        <p:sp>
          <p:nvSpPr>
            <p:cNvPr id="1378" name="Google Shape;1378;p71"/>
            <p:cNvSpPr txBox="1"/>
            <p:nvPr/>
          </p:nvSpPr>
          <p:spPr>
            <a:xfrm>
              <a:off x="463290" y="1165465"/>
              <a:ext cx="1706316" cy="515516"/>
            </a:xfrm>
            <a:prstGeom prst="rect">
              <a:avLst/>
            </a:prstGeom>
            <a:noFill/>
            <a:ln>
              <a:noFill/>
            </a:ln>
          </p:spPr>
          <p:txBody>
            <a:bodyPr spcFirstLastPara="1" wrap="square" lIns="68575" tIns="68575" rIns="68575" bIns="68575" anchor="t" anchorCtr="0">
              <a:spAutoFit/>
            </a:bodyPr>
            <a:lstStyle/>
            <a:p>
              <a:pPr marL="0" marR="0" lvl="0" indent="0" algn="ctr" rtl="0">
                <a:spcBef>
                  <a:spcPts val="0"/>
                </a:spcBef>
                <a:spcAft>
                  <a:spcPts val="0"/>
                </a:spcAft>
                <a:buClr>
                  <a:schemeClr val="dk1"/>
                </a:buClr>
                <a:buSzPts val="1050"/>
                <a:buFont typeface="Arial"/>
                <a:buNone/>
              </a:pPr>
              <a:r>
                <a:rPr lang="fi-FI" b="1">
                  <a:solidFill>
                    <a:schemeClr val="dk1"/>
                  </a:solidFill>
                  <a:latin typeface="Arial"/>
                  <a:ea typeface="Arial"/>
                  <a:cs typeface="Arial"/>
                  <a:sym typeface="Arial"/>
                </a:rPr>
                <a:t>Toiminnan mittarit</a:t>
              </a:r>
            </a:p>
            <a:p>
              <a:pPr marL="0" marR="0" lvl="0" indent="0" algn="ctr" rtl="0">
                <a:spcBef>
                  <a:spcPts val="0"/>
                </a:spcBef>
                <a:spcAft>
                  <a:spcPts val="0"/>
                </a:spcAft>
                <a:buClr>
                  <a:schemeClr val="dk1"/>
                </a:buClr>
                <a:buSzPts val="800"/>
                <a:buFont typeface="Arial"/>
                <a:buNone/>
              </a:pPr>
              <a:r>
                <a:rPr lang="fi-FI" sz="1050" i="1">
                  <a:solidFill>
                    <a:schemeClr val="dk1"/>
                  </a:solidFill>
                  <a:latin typeface="Arial"/>
                  <a:ea typeface="Arial"/>
                  <a:cs typeface="Arial"/>
                  <a:sym typeface="Arial"/>
                </a:rPr>
                <a:t>Mitä oikeasti tapahtuu?</a:t>
              </a:r>
            </a:p>
          </p:txBody>
        </p:sp>
      </p:grpSp>
      <p:sp>
        <p:nvSpPr>
          <p:cNvPr id="1354" name="Google Shape;1354;p71"/>
          <p:cNvSpPr txBox="1"/>
          <p:nvPr/>
        </p:nvSpPr>
        <p:spPr>
          <a:xfrm>
            <a:off x="701455" y="5753206"/>
            <a:ext cx="6563700" cy="297764"/>
          </a:xfrm>
          <a:prstGeom prst="rect">
            <a:avLst/>
          </a:prstGeom>
          <a:noFill/>
          <a:ln>
            <a:noFill/>
          </a:ln>
        </p:spPr>
        <p:txBody>
          <a:bodyPr spcFirstLastPara="1" wrap="square" lIns="68575" tIns="68575" rIns="68575" bIns="68575" anchor="t" anchorCtr="0">
            <a:spAutoFit/>
          </a:bodyPr>
          <a:lstStyle/>
          <a:p>
            <a:pPr marL="0" marR="0" lvl="0" indent="0" algn="l" rtl="0">
              <a:lnSpc>
                <a:spcPct val="115000"/>
              </a:lnSpc>
              <a:spcBef>
                <a:spcPts val="0"/>
              </a:spcBef>
              <a:spcAft>
                <a:spcPts val="0"/>
              </a:spcAft>
              <a:buClr>
                <a:schemeClr val="dk1"/>
              </a:buClr>
              <a:buSzPts val="900"/>
              <a:buFont typeface="Arial"/>
              <a:buNone/>
            </a:pPr>
            <a:r>
              <a:rPr lang="fi-FI" sz="900" i="1">
                <a:solidFill>
                  <a:schemeClr val="dk1"/>
                </a:solidFill>
                <a:latin typeface="Arial"/>
                <a:ea typeface="Arial"/>
                <a:cs typeface="Arial"/>
                <a:sym typeface="Arial"/>
              </a:rPr>
              <a:t>Mukaillen: Framework of </a:t>
            </a:r>
            <a:r>
              <a:rPr lang="fi-FI" sz="900" i="1" err="1">
                <a:solidFill>
                  <a:schemeClr val="dk1"/>
                </a:solidFill>
                <a:latin typeface="Arial"/>
                <a:ea typeface="Arial"/>
                <a:cs typeface="Arial"/>
                <a:sym typeface="Arial"/>
              </a:rPr>
              <a:t>the</a:t>
            </a:r>
            <a:r>
              <a:rPr lang="fi-FI" sz="900" i="1">
                <a:solidFill>
                  <a:schemeClr val="dk1"/>
                </a:solidFill>
                <a:latin typeface="Arial"/>
                <a:ea typeface="Arial"/>
                <a:cs typeface="Arial"/>
                <a:sym typeface="Arial"/>
              </a:rPr>
              <a:t> </a:t>
            </a:r>
            <a:r>
              <a:rPr lang="fi-FI" sz="900" i="1" err="1">
                <a:solidFill>
                  <a:schemeClr val="dk1"/>
                </a:solidFill>
                <a:latin typeface="Arial"/>
                <a:ea typeface="Arial"/>
                <a:cs typeface="Arial"/>
                <a:sym typeface="Arial"/>
              </a:rPr>
              <a:t>relationship</a:t>
            </a:r>
            <a:r>
              <a:rPr lang="fi-FI" sz="900" i="1">
                <a:solidFill>
                  <a:schemeClr val="dk1"/>
                </a:solidFill>
                <a:latin typeface="Arial"/>
                <a:ea typeface="Arial"/>
                <a:cs typeface="Arial"/>
                <a:sym typeface="Arial"/>
              </a:rPr>
              <a:t> </a:t>
            </a:r>
            <a:r>
              <a:rPr lang="fi-FI" sz="900" i="1" err="1">
                <a:solidFill>
                  <a:schemeClr val="dk1"/>
                </a:solidFill>
                <a:latin typeface="Arial"/>
                <a:ea typeface="Arial"/>
                <a:cs typeface="Arial"/>
                <a:sym typeface="Arial"/>
              </a:rPr>
              <a:t>between</a:t>
            </a:r>
            <a:r>
              <a:rPr lang="fi-FI" sz="900" i="1">
                <a:solidFill>
                  <a:schemeClr val="dk1"/>
                </a:solidFill>
                <a:latin typeface="Arial"/>
                <a:ea typeface="Arial"/>
                <a:cs typeface="Arial"/>
                <a:sym typeface="Arial"/>
              </a:rPr>
              <a:t> </a:t>
            </a:r>
            <a:r>
              <a:rPr lang="fi-FI" sz="900" i="1" err="1">
                <a:solidFill>
                  <a:schemeClr val="dk1"/>
                </a:solidFill>
                <a:latin typeface="Arial"/>
                <a:ea typeface="Arial"/>
                <a:cs typeface="Arial"/>
                <a:sym typeface="Arial"/>
              </a:rPr>
              <a:t>descriptive</a:t>
            </a:r>
            <a:r>
              <a:rPr lang="fi-FI" sz="900" i="1">
                <a:solidFill>
                  <a:schemeClr val="dk1"/>
                </a:solidFill>
                <a:latin typeface="Arial"/>
                <a:ea typeface="Arial"/>
                <a:cs typeface="Arial"/>
                <a:sym typeface="Arial"/>
              </a:rPr>
              <a:t>, </a:t>
            </a:r>
            <a:r>
              <a:rPr lang="fi-FI" sz="900" i="1" err="1">
                <a:solidFill>
                  <a:schemeClr val="dk1"/>
                </a:solidFill>
                <a:latin typeface="Arial"/>
                <a:ea typeface="Arial"/>
                <a:cs typeface="Arial"/>
                <a:sym typeface="Arial"/>
              </a:rPr>
              <a:t>perception</a:t>
            </a:r>
            <a:r>
              <a:rPr lang="fi-FI" sz="900" i="1">
                <a:solidFill>
                  <a:schemeClr val="dk1"/>
                </a:solidFill>
                <a:latin typeface="Arial"/>
                <a:ea typeface="Arial"/>
                <a:cs typeface="Arial"/>
                <a:sym typeface="Arial"/>
              </a:rPr>
              <a:t>, and </a:t>
            </a:r>
            <a:r>
              <a:rPr lang="fi-FI" sz="900" i="1" err="1">
                <a:solidFill>
                  <a:schemeClr val="dk1"/>
                </a:solidFill>
                <a:latin typeface="Arial"/>
                <a:ea typeface="Arial"/>
                <a:cs typeface="Arial"/>
                <a:sym typeface="Arial"/>
              </a:rPr>
              <a:t>outcome</a:t>
            </a:r>
            <a:r>
              <a:rPr lang="fi-FI" sz="900" i="1">
                <a:solidFill>
                  <a:schemeClr val="dk1"/>
                </a:solidFill>
                <a:latin typeface="Arial"/>
                <a:ea typeface="Arial"/>
                <a:cs typeface="Arial"/>
                <a:sym typeface="Arial"/>
              </a:rPr>
              <a:t> </a:t>
            </a:r>
            <a:r>
              <a:rPr lang="fi-FI" sz="900" i="1" err="1">
                <a:solidFill>
                  <a:schemeClr val="dk1"/>
                </a:solidFill>
                <a:latin typeface="Arial"/>
                <a:ea typeface="Arial"/>
                <a:cs typeface="Arial"/>
                <a:sym typeface="Arial"/>
              </a:rPr>
              <a:t>metrics</a:t>
            </a:r>
            <a:r>
              <a:rPr lang="fi-FI" sz="900" i="1">
                <a:solidFill>
                  <a:schemeClr val="dk1"/>
                </a:solidFill>
                <a:latin typeface="Arial"/>
                <a:ea typeface="Arial"/>
                <a:cs typeface="Arial"/>
                <a:sym typeface="Arial"/>
              </a:rPr>
              <a:t> (</a:t>
            </a:r>
            <a:r>
              <a:rPr lang="fi-FI" sz="900" i="1" err="1">
                <a:solidFill>
                  <a:schemeClr val="dk1"/>
                </a:solidFill>
                <a:latin typeface="Arial"/>
                <a:ea typeface="Arial"/>
                <a:cs typeface="Arial"/>
                <a:sym typeface="Arial"/>
              </a:rPr>
              <a:t>Forrester</a:t>
            </a:r>
            <a:r>
              <a:rPr lang="fi-FI" sz="900" i="1">
                <a:solidFill>
                  <a:schemeClr val="dk1"/>
                </a:solidFill>
                <a:latin typeface="Arial"/>
                <a:ea typeface="Arial"/>
                <a:cs typeface="Arial"/>
                <a:sym typeface="Arial"/>
              </a:rPr>
              <a:t> </a:t>
            </a:r>
            <a:r>
              <a:rPr lang="fi-FI" sz="900" i="1" err="1">
                <a:solidFill>
                  <a:schemeClr val="dk1"/>
                </a:solidFill>
                <a:latin typeface="Arial"/>
                <a:ea typeface="Arial"/>
                <a:cs typeface="Arial"/>
                <a:sym typeface="Arial"/>
              </a:rPr>
              <a:t>Research</a:t>
            </a:r>
            <a:r>
              <a:rPr lang="fi-FI" sz="900" i="1">
                <a:solidFill>
                  <a:schemeClr val="dk1"/>
                </a:solidFill>
                <a:latin typeface="Arial"/>
                <a:ea typeface="Arial"/>
                <a:cs typeface="Arial"/>
                <a:sym typeface="Arial"/>
              </a:rPr>
              <a:t> Inc.)</a:t>
            </a:r>
            <a:endParaRPr sz="900" i="1">
              <a:solidFill>
                <a:schemeClr val="dk1"/>
              </a:solidFill>
              <a:latin typeface="Arial"/>
              <a:ea typeface="Arial"/>
              <a:cs typeface="Arial"/>
              <a:sym typeface="Arial"/>
            </a:endParaRPr>
          </a:p>
        </p:txBody>
      </p:sp>
      <p:sp>
        <p:nvSpPr>
          <p:cNvPr id="1326" name="Google Shape;1326;p71"/>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38</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pic>
        <p:nvPicPr>
          <p:cNvPr id="3" name="Google Shape;1521;p77">
            <a:extLst>
              <a:ext uri="{FF2B5EF4-FFF2-40B4-BE49-F238E27FC236}">
                <a16:creationId xmlns:a16="http://schemas.microsoft.com/office/drawing/2014/main" id="{5105472C-2153-FD7A-4EFB-2597631597C4}"/>
              </a:ext>
              <a:ext uri="{C183D7F6-B498-43B3-948B-1728B52AA6E4}">
                <adec:decorative xmlns:adec="http://schemas.microsoft.com/office/drawing/2017/decorative" val="1"/>
              </a:ext>
            </a:extLst>
          </p:cNvPr>
          <p:cNvPicPr preferRelativeResize="0"/>
          <p:nvPr/>
        </p:nvPicPr>
        <p:blipFill rotWithShape="1">
          <a:blip r:embed="rId3">
            <a:alphaModFix/>
          </a:blip>
          <a:srcRect l="11985" t="39552" r="48293" b="17775"/>
          <a:stretch>
            <a:fillRect/>
          </a:stretch>
        </p:blipFill>
        <p:spPr>
          <a:xfrm rot="16200000" flipV="1">
            <a:off x="7387368" y="2053366"/>
            <a:ext cx="6858000" cy="2751268"/>
          </a:xfrm>
          <a:prstGeom prst="rect">
            <a:avLst/>
          </a:prstGeom>
          <a:noFill/>
          <a:ln>
            <a:noFill/>
          </a:ln>
        </p:spPr>
      </p:pic>
      <p:sp>
        <p:nvSpPr>
          <p:cNvPr id="4" name="Google Shape;820;p49">
            <a:extLst>
              <a:ext uri="{FF2B5EF4-FFF2-40B4-BE49-F238E27FC236}">
                <a16:creationId xmlns:a16="http://schemas.microsoft.com/office/drawing/2014/main" id="{A8005396-58C2-C667-55E2-97406E57E996}"/>
              </a:ext>
              <a:ext uri="{C183D7F6-B498-43B3-948B-1728B52AA6E4}">
                <adec:decorative xmlns:adec="http://schemas.microsoft.com/office/drawing/2017/decorative" val="1"/>
              </a:ext>
            </a:extLst>
          </p:cNvPr>
          <p:cNvSpPr/>
          <p:nvPr/>
        </p:nvSpPr>
        <p:spPr>
          <a:xfrm>
            <a:off x="421891" y="4395577"/>
            <a:ext cx="2863326" cy="1541035"/>
          </a:xfrm>
          <a:custGeom>
            <a:avLst/>
            <a:gdLst>
              <a:gd name="connsiteX0" fmla="*/ 152411 w 2027812"/>
              <a:gd name="connsiteY0" fmla="*/ 224467 h 1520622"/>
              <a:gd name="connsiteX1" fmla="*/ 741578 w 2027812"/>
              <a:gd name="connsiteY1" fmla="*/ 723 h 1520622"/>
              <a:gd name="connsiteX2" fmla="*/ 1591959 w 2027812"/>
              <a:gd name="connsiteY2" fmla="*/ 167275 h 1520622"/>
              <a:gd name="connsiteX3" fmla="*/ 1984593 w 2027812"/>
              <a:gd name="connsiteY3" fmla="*/ 539567 h 1520622"/>
              <a:gd name="connsiteX4" fmla="*/ 1952384 w 2027812"/>
              <a:gd name="connsiteY4" fmla="*/ 1138596 h 1520622"/>
              <a:gd name="connsiteX5" fmla="*/ 1403170 w 2027812"/>
              <a:gd name="connsiteY5" fmla="*/ 1442479 h 1520622"/>
              <a:gd name="connsiteX6" fmla="*/ 549934 w 2027812"/>
              <a:gd name="connsiteY6" fmla="*/ 1499781 h 1520622"/>
              <a:gd name="connsiteX7" fmla="*/ 24840 w 2027812"/>
              <a:gd name="connsiteY7" fmla="*/ 1142986 h 1520622"/>
              <a:gd name="connsiteX8" fmla="*/ 152411 w 2027812"/>
              <a:gd name="connsiteY8" fmla="*/ 224467 h 152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812" h="1520622" extrusionOk="0">
                <a:moveTo>
                  <a:pt x="152411" y="224467"/>
                </a:moveTo>
                <a:cubicBezTo>
                  <a:pt x="271867" y="34090"/>
                  <a:pt x="501653" y="10255"/>
                  <a:pt x="741578" y="723"/>
                </a:cubicBezTo>
                <a:cubicBezTo>
                  <a:pt x="981503" y="-8809"/>
                  <a:pt x="1384790" y="77468"/>
                  <a:pt x="1591959" y="167275"/>
                </a:cubicBezTo>
                <a:cubicBezTo>
                  <a:pt x="1799128" y="257082"/>
                  <a:pt x="1924522" y="377680"/>
                  <a:pt x="1984593" y="539567"/>
                </a:cubicBezTo>
                <a:cubicBezTo>
                  <a:pt x="2044664" y="701454"/>
                  <a:pt x="2049288" y="988111"/>
                  <a:pt x="1952384" y="1138596"/>
                </a:cubicBezTo>
                <a:cubicBezTo>
                  <a:pt x="1855480" y="1289081"/>
                  <a:pt x="1636912" y="1382282"/>
                  <a:pt x="1403170" y="1442479"/>
                </a:cubicBezTo>
                <a:cubicBezTo>
                  <a:pt x="1169428" y="1502676"/>
                  <a:pt x="816710" y="1549296"/>
                  <a:pt x="549934" y="1499781"/>
                </a:cubicBezTo>
                <a:cubicBezTo>
                  <a:pt x="283158" y="1450266"/>
                  <a:pt x="91094" y="1355538"/>
                  <a:pt x="24840" y="1142986"/>
                </a:cubicBezTo>
                <a:cubicBezTo>
                  <a:pt x="-41414" y="930434"/>
                  <a:pt x="32955" y="414844"/>
                  <a:pt x="152411" y="22446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 name="Ryhmä 17" descr="Sivun poikkileikkaava teema on käyttötapaus">
            <a:extLst>
              <a:ext uri="{FF2B5EF4-FFF2-40B4-BE49-F238E27FC236}">
                <a16:creationId xmlns:a16="http://schemas.microsoft.com/office/drawing/2014/main" id="{91C09486-7D8A-567B-CAC7-79A7011CA698}"/>
              </a:ext>
            </a:extLst>
          </p:cNvPr>
          <p:cNvGrpSpPr/>
          <p:nvPr/>
        </p:nvGrpSpPr>
        <p:grpSpPr>
          <a:xfrm>
            <a:off x="9902638" y="284170"/>
            <a:ext cx="2072195" cy="451173"/>
            <a:chOff x="10035404" y="281923"/>
            <a:chExt cx="2072195" cy="451173"/>
          </a:xfrm>
        </p:grpSpPr>
        <p:sp>
          <p:nvSpPr>
            <p:cNvPr id="11" name="Suorakulmio: Pyöristetyt kulmat 18">
              <a:extLst>
                <a:ext uri="{FF2B5EF4-FFF2-40B4-BE49-F238E27FC236}">
                  <a16:creationId xmlns:a16="http://schemas.microsoft.com/office/drawing/2014/main" id="{561D20C9-AFAA-37E8-7DCF-0C8B8F1B1318}"/>
                </a:ext>
              </a:extLst>
            </p:cNvPr>
            <p:cNvSpPr/>
            <p:nvPr/>
          </p:nvSpPr>
          <p:spPr>
            <a:xfrm>
              <a:off x="10035404" y="281923"/>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2" name="Google Shape;734;p45">
              <a:extLst>
                <a:ext uri="{FF2B5EF4-FFF2-40B4-BE49-F238E27FC236}">
                  <a16:creationId xmlns:a16="http://schemas.microsoft.com/office/drawing/2014/main" id="{C33D2589-7225-7A0F-7C3F-7D70AAE13B12}"/>
                </a:ext>
              </a:extLst>
            </p:cNvPr>
            <p:cNvSpPr txBox="1"/>
            <p:nvPr/>
          </p:nvSpPr>
          <p:spPr>
            <a:xfrm>
              <a:off x="10618799" y="428167"/>
              <a:ext cx="1361629"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Käyttötapaus</a:t>
              </a:r>
              <a:endParaRPr sz="1600" dirty="0">
                <a:solidFill>
                  <a:schemeClr val="lt1"/>
                </a:solidFill>
              </a:endParaRPr>
            </a:p>
          </p:txBody>
        </p:sp>
        <p:sp>
          <p:nvSpPr>
            <p:cNvPr id="13" name="Vapaamuotoinen: Muoto 20">
              <a:extLst>
                <a:ext uri="{FF2B5EF4-FFF2-40B4-BE49-F238E27FC236}">
                  <a16:creationId xmlns:a16="http://schemas.microsoft.com/office/drawing/2014/main" id="{FB3C0BC2-6A07-9361-E66B-76D720C895E6}"/>
                </a:ext>
              </a:extLst>
            </p:cNvPr>
            <p:cNvSpPr/>
            <p:nvPr/>
          </p:nvSpPr>
          <p:spPr>
            <a:xfrm>
              <a:off x="10227106" y="374801"/>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grpSp>
      <p:sp>
        <p:nvSpPr>
          <p:cNvPr id="1388" name="Google Shape;1388;p72"/>
          <p:cNvSpPr txBox="1">
            <a:spLocks noGrp="1"/>
          </p:cNvSpPr>
          <p:nvPr>
            <p:ph type="title" idx="4294967295"/>
          </p:nvPr>
        </p:nvSpPr>
        <p:spPr>
          <a:xfrm>
            <a:off x="457200" y="435150"/>
            <a:ext cx="89154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Uusien käyttötapausten käynnistäminen</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endParaRPr>
          </a:p>
        </p:txBody>
      </p:sp>
      <p:sp>
        <p:nvSpPr>
          <p:cNvPr id="1391" name="Google Shape;1391;p72"/>
          <p:cNvSpPr txBox="1"/>
          <p:nvPr/>
        </p:nvSpPr>
        <p:spPr>
          <a:xfrm>
            <a:off x="456028" y="1829570"/>
            <a:ext cx="3336300" cy="323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fi-FI" sz="1600">
                <a:solidFill>
                  <a:schemeClr val="dk1"/>
                </a:solidFill>
              </a:rPr>
              <a:t>Yhteistyö syvenee luontevimmin siten, että kumppanit alkavat yhteisvoimin kehittää seuraavia käyttötapauksia. Jokainen uusi käyttötapaus kasvattaa orastavan ekosysteemin yhteistä kapasiteettia: osaamista, teknistä valmiutta ja kykyä toimia yhdessä. </a:t>
            </a:r>
            <a:endParaRPr sz="1600">
              <a:solidFill>
                <a:schemeClr val="dk1"/>
              </a:solidFill>
            </a:endParaRPr>
          </a:p>
        </p:txBody>
      </p:sp>
      <p:sp>
        <p:nvSpPr>
          <p:cNvPr id="1393" name="Google Shape;1393;p72"/>
          <p:cNvSpPr txBox="1"/>
          <p:nvPr/>
        </p:nvSpPr>
        <p:spPr>
          <a:xfrm>
            <a:off x="4118974" y="1829571"/>
            <a:ext cx="3336299" cy="4424400"/>
          </a:xfrm>
          <a:prstGeom prst="rect">
            <a:avLst/>
          </a:prstGeom>
          <a:noFill/>
          <a:ln>
            <a:noFill/>
          </a:ln>
        </p:spPr>
        <p:txBody>
          <a:bodyPr spcFirstLastPara="1" wrap="square" lIns="0" tIns="0" rIns="0" bIns="0" anchor="t" anchorCtr="0">
            <a:noAutofit/>
          </a:bodyPr>
          <a:lstStyle/>
          <a:p>
            <a:pPr>
              <a:lnSpc>
                <a:spcPct val="115000"/>
              </a:lnSpc>
              <a:buClr>
                <a:schemeClr val="dk1"/>
              </a:buClr>
              <a:buSzPts val="1100"/>
            </a:pPr>
            <a:r>
              <a:rPr lang="fi-FI" sz="1200">
                <a:solidFill>
                  <a:schemeClr val="dk1"/>
                </a:solidFill>
              </a:rPr>
              <a:t>Jos kokeilun aikana toteutettu käyttötapaus osoittautui hyödylliseksi eikä suuria esteitä yhteistyölle ilmene, voi olla luontevaa rakentaa seuraavaksi yhdessä tuotantokelpoinen ratkaisu. Myös jokin kolmas organisaatio saattaa kiinnostua ratkaisusta ja haluta pilotoida sitä omassa toiminnassaan. Kokeilun teemasta voi myös nousta kokonaan uusia ratkaisutarpeita.</a:t>
            </a:r>
          </a:p>
          <a:p>
            <a:pPr marL="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a:lnSpc>
                <a:spcPct val="115000"/>
              </a:lnSpc>
              <a:buClr>
                <a:schemeClr val="dk1"/>
              </a:buClr>
              <a:buSzPts val="1100"/>
            </a:pPr>
            <a:r>
              <a:rPr lang="fi-FI" sz="1200">
                <a:solidFill>
                  <a:schemeClr val="dk1"/>
                </a:solidFill>
              </a:rPr>
              <a:t>Kun uusia käyttötapauksia aletaan käynnistää, yhteistyöhön osallistuvat ihmiset saattavat vaihtua. Tällöin myös yhteistyötä joudutaan opettelemaan uudelleen. Vaihtuvuuden takia jokainen käyttötapaus kannattaa dokumentoida huolellisesti. </a:t>
            </a:r>
          </a:p>
          <a:p>
            <a:pPr>
              <a:lnSpc>
                <a:spcPct val="114999"/>
              </a:lnSpc>
              <a:buSzPts val="1100"/>
            </a:pPr>
            <a:endParaRPr lang="fi-FI" sz="1200">
              <a:solidFill>
                <a:schemeClr val="dk1"/>
              </a:solidFill>
            </a:endParaRPr>
          </a:p>
          <a:p>
            <a:pPr>
              <a:lnSpc>
                <a:spcPct val="115000"/>
              </a:lnSpc>
              <a:buClr>
                <a:schemeClr val="dk1"/>
              </a:buClr>
              <a:buSzPts val="1100"/>
            </a:pPr>
            <a:r>
              <a:rPr lang="fi-FI" sz="1200">
                <a:solidFill>
                  <a:schemeClr val="dk1"/>
                </a:solidFill>
              </a:rPr>
              <a:t>Useampien käyttötapausten työstäminen paljastaa myös, mitä rakenteita yhteistyö vaatii. Ne konkretisoivat tarpeen yhteisille toimintatavoille, datan jakamisen periaatteille ja tekniselle </a:t>
            </a:r>
            <a:r>
              <a:rPr lang="fi-FI" sz="1200" err="1">
                <a:solidFill>
                  <a:schemeClr val="dk1"/>
                </a:solidFill>
              </a:rPr>
              <a:t>yhteentoimivuudelle</a:t>
            </a:r>
            <a:r>
              <a:rPr lang="fi-FI" sz="1200">
                <a:solidFill>
                  <a:schemeClr val="dk1"/>
                </a:solidFill>
              </a:rPr>
              <a:t>.</a:t>
            </a:r>
          </a:p>
        </p:txBody>
      </p:sp>
      <p:sp>
        <p:nvSpPr>
          <p:cNvPr id="6" name="Google Shape;828;p49">
            <a:extLst>
              <a:ext uri="{FF2B5EF4-FFF2-40B4-BE49-F238E27FC236}">
                <a16:creationId xmlns:a16="http://schemas.microsoft.com/office/drawing/2014/main" id="{1E7CB609-4FA3-8D83-EFAD-2E60DF97B897}"/>
              </a:ext>
            </a:extLst>
          </p:cNvPr>
          <p:cNvSpPr txBox="1"/>
          <p:nvPr/>
        </p:nvSpPr>
        <p:spPr>
          <a:xfrm>
            <a:off x="717962" y="4681395"/>
            <a:ext cx="251782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Vinkki:</a:t>
            </a:r>
            <a:br>
              <a:rPr lang="fi-FI" sz="1200" i="1"/>
            </a:br>
            <a:r>
              <a:rPr lang="fi-FI" sz="1200" i="1">
                <a:solidFill>
                  <a:schemeClr val="bg1"/>
                </a:solidFill>
                <a:hlinkClick r:id="rId4">
                  <a:extLst>
                    <a:ext uri="{A12FA001-AC4F-418D-AE19-62706E023703}">
                      <ahyp:hlinkClr xmlns:ahyp="http://schemas.microsoft.com/office/drawing/2018/hyperlinkcolor" val="tx"/>
                    </a:ext>
                  </a:extLst>
                </a:hlinkClick>
              </a:rPr>
              <a:t>Hyödynnä Sitran Kilpailukykyä datasta -työkalupakin kanvaasia käyttötapauksen kuvaamiseen</a:t>
            </a:r>
            <a:endParaRPr lang="fi-FI" sz="1200" i="1">
              <a:solidFill>
                <a:schemeClr val="bg1"/>
              </a:solidFill>
            </a:endParaRPr>
          </a:p>
        </p:txBody>
      </p:sp>
      <p:grpSp>
        <p:nvGrpSpPr>
          <p:cNvPr id="2" name="Ryhmä 1">
            <a:extLst>
              <a:ext uri="{FF2B5EF4-FFF2-40B4-BE49-F238E27FC236}">
                <a16:creationId xmlns:a16="http://schemas.microsoft.com/office/drawing/2014/main" id="{A7881414-6C2C-A728-0013-7D30927CE694}"/>
              </a:ext>
              <a:ext uri="{C183D7F6-B498-43B3-948B-1728B52AA6E4}">
                <adec:decorative xmlns:adec="http://schemas.microsoft.com/office/drawing/2017/decorative" val="1"/>
              </a:ext>
            </a:extLst>
          </p:cNvPr>
          <p:cNvGrpSpPr/>
          <p:nvPr/>
        </p:nvGrpSpPr>
        <p:grpSpPr>
          <a:xfrm>
            <a:off x="8459038" y="3986684"/>
            <a:ext cx="2720095" cy="2436166"/>
            <a:chOff x="8459038" y="3986684"/>
            <a:chExt cx="2720095" cy="2436166"/>
          </a:xfrm>
        </p:grpSpPr>
        <p:pic>
          <p:nvPicPr>
            <p:cNvPr id="17" name="Google Shape;558;p12" descr="A picture containing text&#10;&#10;Description automatically generated">
              <a:extLst>
                <a:ext uri="{FF2B5EF4-FFF2-40B4-BE49-F238E27FC236}">
                  <a16:creationId xmlns:a16="http://schemas.microsoft.com/office/drawing/2014/main" id="{5F5B89A8-DB9A-3936-7F08-5B762E69744C}"/>
                </a:ext>
              </a:extLst>
            </p:cNvPr>
            <p:cNvPicPr preferRelativeResize="0"/>
            <p:nvPr/>
          </p:nvPicPr>
          <p:blipFill rotWithShape="1">
            <a:blip r:embed="rId5">
              <a:alphaModFix/>
            </a:blip>
            <a:srcRect/>
            <a:stretch/>
          </p:blipFill>
          <p:spPr>
            <a:xfrm>
              <a:off x="9640367" y="3986684"/>
              <a:ext cx="1538766" cy="1718834"/>
            </a:xfrm>
            <a:prstGeom prst="rect">
              <a:avLst/>
            </a:prstGeom>
            <a:noFill/>
            <a:ln>
              <a:noFill/>
            </a:ln>
          </p:spPr>
        </p:pic>
        <p:pic>
          <p:nvPicPr>
            <p:cNvPr id="18" name="Google Shape;559;p12" descr="A picture containing text&#10;&#10;Description automatically generated">
              <a:extLst>
                <a:ext uri="{FF2B5EF4-FFF2-40B4-BE49-F238E27FC236}">
                  <a16:creationId xmlns:a16="http://schemas.microsoft.com/office/drawing/2014/main" id="{BA191965-3B75-D80A-70BB-7C4CE83291E8}"/>
                </a:ext>
              </a:extLst>
            </p:cNvPr>
            <p:cNvPicPr preferRelativeResize="0"/>
            <p:nvPr/>
          </p:nvPicPr>
          <p:blipFill rotWithShape="1">
            <a:blip r:embed="rId6">
              <a:alphaModFix/>
            </a:blip>
            <a:srcRect/>
            <a:stretch/>
          </p:blipFill>
          <p:spPr>
            <a:xfrm>
              <a:off x="8459038" y="5172713"/>
              <a:ext cx="1827123" cy="1250137"/>
            </a:xfrm>
            <a:prstGeom prst="rect">
              <a:avLst/>
            </a:prstGeom>
            <a:noFill/>
            <a:ln>
              <a:noFill/>
            </a:ln>
          </p:spPr>
        </p:pic>
      </p:grpSp>
      <p:sp>
        <p:nvSpPr>
          <p:cNvPr id="1389" name="Google Shape;1389;p72"/>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39</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3"/>
        <p:cNvGrpSpPr/>
        <p:nvPr/>
      </p:nvGrpSpPr>
      <p:grpSpPr>
        <a:xfrm>
          <a:off x="0" y="0"/>
          <a:ext cx="0" cy="0"/>
          <a:chOff x="0" y="0"/>
          <a:chExt cx="0" cy="0"/>
        </a:xfrm>
      </p:grpSpPr>
      <p:sp>
        <p:nvSpPr>
          <p:cNvPr id="2204" name="Google Shape;2204;p102">
            <a:extLst>
              <a:ext uri="{C183D7F6-B498-43B3-948B-1728B52AA6E4}">
                <adec:decorative xmlns:adec="http://schemas.microsoft.com/office/drawing/2017/decorative" val="1"/>
              </a:ext>
            </a:extLst>
          </p:cNvPr>
          <p:cNvSpPr/>
          <p:nvPr/>
        </p:nvSpPr>
        <p:spPr>
          <a:xfrm rot="16200000">
            <a:off x="4040930" y="-553142"/>
            <a:ext cx="1849335" cy="3344355"/>
          </a:xfrm>
          <a:custGeom>
            <a:avLst/>
            <a:gdLst/>
            <a:ahLst/>
            <a:cxnLst/>
            <a:rect l="l" t="t" r="r" b="b"/>
            <a:pathLst>
              <a:path w="2004097" h="1503554" extrusionOk="0">
                <a:moveTo>
                  <a:pt x="58589" y="411049"/>
                </a:moveTo>
                <a:cubicBezTo>
                  <a:pt x="161956" y="198071"/>
                  <a:pt x="520844" y="82597"/>
                  <a:pt x="774520" y="27564"/>
                </a:cubicBezTo>
                <a:cubicBezTo>
                  <a:pt x="1028196" y="-27469"/>
                  <a:pt x="1376820" y="4834"/>
                  <a:pt x="1580644" y="80852"/>
                </a:cubicBezTo>
                <a:cubicBezTo>
                  <a:pt x="1784468" y="156870"/>
                  <a:pt x="1964409" y="292714"/>
                  <a:pt x="1997463" y="483675"/>
                </a:cubicBezTo>
                <a:cubicBezTo>
                  <a:pt x="2030517" y="674636"/>
                  <a:pt x="1937346" y="1056943"/>
                  <a:pt x="1778971" y="1226620"/>
                </a:cubicBezTo>
                <a:cubicBezTo>
                  <a:pt x="1620596" y="1396297"/>
                  <a:pt x="1367090" y="1520167"/>
                  <a:pt x="1047214" y="1501737"/>
                </a:cubicBezTo>
                <a:cubicBezTo>
                  <a:pt x="727338" y="1483307"/>
                  <a:pt x="319088" y="1487213"/>
                  <a:pt x="154317" y="1305432"/>
                </a:cubicBezTo>
                <a:cubicBezTo>
                  <a:pt x="-10454" y="1123651"/>
                  <a:pt x="-44778" y="624027"/>
                  <a:pt x="58589" y="411049"/>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05" name="Google Shape;2205;p102"/>
          <p:cNvSpPr txBox="1">
            <a:spLocks noGrp="1"/>
          </p:cNvSpPr>
          <p:nvPr>
            <p:ph type="title" idx="4294967295"/>
          </p:nvPr>
        </p:nvSpPr>
        <p:spPr>
          <a:xfrm>
            <a:off x="457200" y="407988"/>
            <a:ext cx="11234738" cy="787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3500" b="0" dirty="0">
                <a:latin typeface="Arial Black"/>
                <a:ea typeface="Arial Black"/>
                <a:cs typeface="Arial Black"/>
                <a:sym typeface="Arial Black"/>
              </a:rPr>
              <a:t>Sanasto</a:t>
            </a:r>
            <a:endParaRPr sz="3500" b="0" dirty="0"/>
          </a:p>
        </p:txBody>
      </p:sp>
      <p:sp>
        <p:nvSpPr>
          <p:cNvPr id="2209" name="Google Shape;2209;p102"/>
          <p:cNvSpPr txBox="1"/>
          <p:nvPr/>
        </p:nvSpPr>
        <p:spPr>
          <a:xfrm>
            <a:off x="3460086" y="514266"/>
            <a:ext cx="3072628" cy="1200288"/>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fi-FI" sz="1200" b="1" i="1" u="none" strike="noStrike" cap="none">
                <a:solidFill>
                  <a:schemeClr val="dk1"/>
                </a:solidFill>
                <a:latin typeface="Arial"/>
                <a:ea typeface="Arial"/>
                <a:cs typeface="Arial"/>
                <a:sym typeface="Arial"/>
              </a:rPr>
              <a:t>Dataekosysteemi</a:t>
            </a:r>
            <a:endParaRPr lang="fi-FI" sz="1200">
              <a:solidFill>
                <a:schemeClr val="dk1"/>
              </a:solidFill>
            </a:endParaRPr>
          </a:p>
          <a:p>
            <a:pPr marL="177800" lvl="1"/>
            <a:r>
              <a:rPr lang="fi-FI" sz="1200">
                <a:solidFill>
                  <a:schemeClr val="dk1"/>
                </a:solidFill>
              </a:rPr>
              <a:t>Dataekosysteemi on yhteistyön muoto</a:t>
            </a:r>
            <a:r>
              <a:rPr lang="fi-FI" sz="1200" b="0" i="0" u="none" strike="noStrike" cap="none">
                <a:solidFill>
                  <a:schemeClr val="dk1"/>
                </a:solidFill>
                <a:latin typeface="Arial"/>
                <a:ea typeface="Arial"/>
                <a:cs typeface="Arial"/>
                <a:sym typeface="Arial"/>
              </a:rPr>
              <a:t>, jossa </a:t>
            </a:r>
            <a:r>
              <a:rPr lang="fi-FI" sz="1200">
                <a:solidFill>
                  <a:schemeClr val="dk1"/>
                </a:solidFill>
              </a:rPr>
              <a:t>useat </a:t>
            </a:r>
            <a:r>
              <a:rPr lang="fi-FI" sz="1200" b="0" i="0" u="none" strike="noStrike" cap="none">
                <a:solidFill>
                  <a:schemeClr val="dk1"/>
                </a:solidFill>
                <a:latin typeface="Arial"/>
                <a:ea typeface="Arial"/>
                <a:cs typeface="Arial"/>
                <a:sym typeface="Arial"/>
              </a:rPr>
              <a:t>toimijat </a:t>
            </a:r>
            <a:r>
              <a:rPr lang="fi-FI" sz="1200">
                <a:solidFill>
                  <a:schemeClr val="dk1"/>
                </a:solidFill>
              </a:rPr>
              <a:t>ratkaisevat yhteistä haastetta jakamalla </a:t>
            </a:r>
            <a:r>
              <a:rPr lang="fi-FI" sz="1200" b="0" i="0" u="none" strike="noStrike" cap="none">
                <a:solidFill>
                  <a:schemeClr val="dk1"/>
                </a:solidFill>
                <a:latin typeface="Arial"/>
                <a:ea typeface="Arial"/>
                <a:cs typeface="Arial"/>
                <a:sym typeface="Arial"/>
              </a:rPr>
              <a:t>keskenään dataa ja </a:t>
            </a:r>
            <a:r>
              <a:rPr lang="fi-FI" sz="1200">
                <a:solidFill>
                  <a:schemeClr val="dk1"/>
                </a:solidFill>
              </a:rPr>
              <a:t>osaamista. Tarve yhteistyöhön syntyy, kun ongelmaa ei voida ratkaista yksin</a:t>
            </a:r>
            <a:r>
              <a:rPr lang="fi-FI" sz="1200" b="0" i="0" u="none" strike="noStrike" cap="none">
                <a:solidFill>
                  <a:schemeClr val="dk1"/>
                </a:solidFill>
                <a:latin typeface="Arial"/>
                <a:ea typeface="Arial"/>
                <a:cs typeface="Arial"/>
                <a:sym typeface="Arial"/>
              </a:rPr>
              <a:t>.</a:t>
            </a:r>
            <a:r>
              <a:rPr lang="fi-FI" sz="1200">
                <a:solidFill>
                  <a:schemeClr val="dk1"/>
                </a:solidFill>
              </a:rPr>
              <a:t> </a:t>
            </a:r>
          </a:p>
        </p:txBody>
      </p:sp>
      <p:sp>
        <p:nvSpPr>
          <p:cNvPr id="2207" name="Google Shape;2207;p102"/>
          <p:cNvSpPr txBox="1"/>
          <p:nvPr/>
        </p:nvSpPr>
        <p:spPr>
          <a:xfrm>
            <a:off x="456478" y="1209401"/>
            <a:ext cx="488280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200" b="1" i="1">
                <a:solidFill>
                  <a:schemeClr val="dk1"/>
                </a:solidFill>
                <a:latin typeface="Arial"/>
                <a:ea typeface="Arial"/>
                <a:cs typeface="Arial"/>
                <a:sym typeface="Arial"/>
              </a:rPr>
              <a:t>Alusta (</a:t>
            </a:r>
            <a:r>
              <a:rPr lang="fi-FI" sz="1200" b="1" i="1" err="1">
                <a:solidFill>
                  <a:schemeClr val="dk1"/>
                </a:solidFill>
                <a:latin typeface="Arial"/>
                <a:ea typeface="Arial"/>
                <a:cs typeface="Arial"/>
                <a:sym typeface="Arial"/>
              </a:rPr>
              <a:t>platform</a:t>
            </a:r>
            <a:r>
              <a:rPr lang="fi-FI" sz="1200" b="1" i="1">
                <a:solidFill>
                  <a:schemeClr val="dk1"/>
                </a:solidFill>
                <a:latin typeface="Arial"/>
                <a:ea typeface="Arial"/>
                <a:cs typeface="Arial"/>
                <a:sym typeface="Arial"/>
              </a:rPr>
              <a:t>)</a:t>
            </a:r>
            <a:endParaRPr lang="fi-FI" sz="1200" b="1" i="1">
              <a:solidFill>
                <a:schemeClr val="dk1"/>
              </a:solidFill>
              <a:latin typeface="Arial"/>
              <a:ea typeface="Arial"/>
              <a:cs typeface="Arial"/>
            </a:endParaRPr>
          </a:p>
          <a:p>
            <a:pPr marL="179388" marR="0" lvl="0" algn="l" rtl="0">
              <a:spcBef>
                <a:spcPts val="0"/>
              </a:spcBef>
              <a:spcAft>
                <a:spcPts val="0"/>
              </a:spcAft>
              <a:buNone/>
            </a:pPr>
            <a:r>
              <a:rPr lang="fi-FI" sz="1200">
                <a:solidFill>
                  <a:schemeClr val="dk1"/>
                </a:solidFill>
                <a:latin typeface="Arial"/>
                <a:ea typeface="Arial"/>
                <a:cs typeface="Arial"/>
                <a:sym typeface="Arial"/>
              </a:rPr>
              <a:t>Ekosysteemin eri toimijoiden välillä </a:t>
            </a:r>
          </a:p>
          <a:p>
            <a:pPr marL="177800" marR="0" lvl="0" indent="0" algn="l" rtl="0">
              <a:spcBef>
                <a:spcPts val="0"/>
              </a:spcBef>
              <a:spcAft>
                <a:spcPts val="0"/>
              </a:spcAft>
              <a:buNone/>
            </a:pPr>
            <a:r>
              <a:rPr lang="fi-FI" sz="1200">
                <a:solidFill>
                  <a:schemeClr val="dk1"/>
                </a:solidFill>
                <a:latin typeface="Arial"/>
                <a:ea typeface="Arial"/>
                <a:cs typeface="Arial"/>
                <a:sym typeface="Arial"/>
              </a:rPr>
              <a:t>toimiva datan jakamisen mahdollistava </a:t>
            </a:r>
            <a:br>
              <a:rPr lang="fi-FI" sz="1200">
                <a:latin typeface="Arial"/>
                <a:ea typeface="Arial"/>
                <a:cs typeface="Arial"/>
              </a:rPr>
            </a:br>
            <a:r>
              <a:rPr lang="fi-FI" sz="1200">
                <a:solidFill>
                  <a:schemeClr val="dk1"/>
                </a:solidFill>
                <a:latin typeface="Arial"/>
                <a:ea typeface="Arial"/>
                <a:cs typeface="Arial"/>
                <a:sym typeface="Arial"/>
              </a:rPr>
              <a:t>(tekninen) ratkaisu, johon toimijat kytkevät </a:t>
            </a:r>
            <a:br>
              <a:rPr lang="fi-FI" sz="1200">
                <a:latin typeface="Arial"/>
                <a:ea typeface="Arial"/>
                <a:cs typeface="Arial"/>
              </a:rPr>
            </a:br>
            <a:r>
              <a:rPr lang="fi-FI" sz="1200">
                <a:solidFill>
                  <a:schemeClr val="dk1"/>
                </a:solidFill>
                <a:latin typeface="Arial"/>
                <a:ea typeface="Arial"/>
                <a:cs typeface="Arial"/>
                <a:sym typeface="Arial"/>
              </a:rPr>
              <a:t>datansa ja digitaaliset palvelunsa.</a:t>
            </a:r>
            <a:br>
              <a:rPr lang="fi-FI" sz="1200">
                <a:latin typeface="Arial"/>
                <a:ea typeface="Arial"/>
                <a:cs typeface="Arial"/>
              </a:rPr>
            </a:br>
            <a:endParaRPr lang="fi-FI" sz="1200">
              <a:solidFill>
                <a:schemeClr val="dk1"/>
              </a:solidFill>
              <a:latin typeface="Arial"/>
              <a:ea typeface="Arial"/>
              <a:cs typeface="Arial"/>
              <a:sym typeface="Arial"/>
            </a:endParaRPr>
          </a:p>
          <a:p>
            <a:pPr marL="0" marR="0" lvl="0" indent="0" algn="l" rtl="0">
              <a:spcBef>
                <a:spcPts val="0"/>
              </a:spcBef>
              <a:spcAft>
                <a:spcPts val="0"/>
              </a:spcAft>
              <a:buNone/>
            </a:pPr>
            <a:r>
              <a:rPr lang="fi-FI" sz="1200" b="1" i="1">
                <a:solidFill>
                  <a:schemeClr val="dk1"/>
                </a:solidFill>
                <a:latin typeface="Arial"/>
                <a:ea typeface="Arial"/>
                <a:cs typeface="Arial"/>
                <a:sym typeface="Arial"/>
              </a:rPr>
              <a:t>Data</a:t>
            </a:r>
            <a:endParaRPr lang="fi-FI" sz="1200">
              <a:solidFill>
                <a:schemeClr val="dk1"/>
              </a:solidFill>
            </a:endParaRPr>
          </a:p>
          <a:p>
            <a:pPr marL="177800" marR="0" lvl="0" indent="0" algn="l" rtl="0">
              <a:spcBef>
                <a:spcPts val="0"/>
              </a:spcBef>
              <a:spcAft>
                <a:spcPts val="0"/>
              </a:spcAft>
              <a:buNone/>
            </a:pPr>
            <a:r>
              <a:rPr lang="fi-FI" sz="1200">
                <a:solidFill>
                  <a:schemeClr val="dk1"/>
                </a:solidFill>
                <a:latin typeface="Arial"/>
                <a:ea typeface="Arial"/>
                <a:cs typeface="Arial"/>
                <a:sym typeface="Arial"/>
              </a:rPr>
              <a:t>Digitaalisesti tallennettu, merkeistä ja symboleista koostuva, </a:t>
            </a:r>
            <a:br>
              <a:rPr lang="fi-FI" sz="1200">
                <a:latin typeface="Arial"/>
                <a:ea typeface="Arial"/>
                <a:cs typeface="Arial"/>
              </a:rPr>
            </a:br>
            <a:r>
              <a:rPr lang="fi-FI" sz="1200">
                <a:solidFill>
                  <a:schemeClr val="dk1"/>
                </a:solidFill>
                <a:latin typeface="Arial"/>
                <a:ea typeface="Arial"/>
                <a:cs typeface="Arial"/>
                <a:sym typeface="Arial"/>
              </a:rPr>
              <a:t>koneellisesti luettavissa oleva tieto. Dataa syntyy esimerkiksi </a:t>
            </a:r>
            <a:br>
              <a:rPr lang="fi-FI" sz="1200">
                <a:latin typeface="Arial"/>
                <a:ea typeface="Arial"/>
                <a:cs typeface="Arial"/>
              </a:rPr>
            </a:br>
            <a:r>
              <a:rPr lang="fi-FI" sz="1200">
                <a:solidFill>
                  <a:schemeClr val="dk1"/>
                </a:solidFill>
                <a:latin typeface="Arial"/>
                <a:ea typeface="Arial"/>
                <a:cs typeface="Arial"/>
                <a:sym typeface="Arial"/>
              </a:rPr>
              <a:t>arjen tekemisten, kaupankäynti- ja muiden tapahtumien, prosessien ja toimintojen lopputuloksena joko automaattisesti tai manuaalisesti. </a:t>
            </a:r>
          </a:p>
          <a:p>
            <a:endParaRPr lang="fi-FI" sz="1200">
              <a:solidFill>
                <a:schemeClr val="dk1"/>
              </a:solidFill>
            </a:endParaRPr>
          </a:p>
          <a:p>
            <a:pPr marL="0" marR="0" lvl="0" indent="0" algn="l" rtl="0">
              <a:spcBef>
                <a:spcPts val="0"/>
              </a:spcBef>
              <a:spcAft>
                <a:spcPts val="0"/>
              </a:spcAft>
              <a:buNone/>
            </a:pPr>
            <a:r>
              <a:rPr lang="fi-FI" sz="1200" b="1" i="1">
                <a:solidFill>
                  <a:schemeClr val="dk1"/>
                </a:solidFill>
                <a:latin typeface="Arial"/>
                <a:ea typeface="Arial"/>
                <a:cs typeface="Arial"/>
                <a:sym typeface="Arial"/>
              </a:rPr>
              <a:t>Datalähde</a:t>
            </a:r>
            <a:endParaRPr lang="fi-FI" sz="1200">
              <a:solidFill>
                <a:schemeClr val="dk1"/>
              </a:solidFill>
            </a:endParaRPr>
          </a:p>
          <a:p>
            <a:pPr marL="177800" marR="0" lvl="0" indent="0" algn="l" rtl="0">
              <a:spcBef>
                <a:spcPts val="0"/>
              </a:spcBef>
              <a:spcAft>
                <a:spcPts val="0"/>
              </a:spcAft>
              <a:buNone/>
            </a:pPr>
            <a:r>
              <a:rPr lang="fi-FI" sz="1200">
                <a:solidFill>
                  <a:schemeClr val="dk1"/>
                </a:solidFill>
                <a:latin typeface="Arial"/>
                <a:ea typeface="Arial"/>
                <a:cs typeface="Arial"/>
                <a:sym typeface="Arial"/>
              </a:rPr>
              <a:t>Mikä tahansa lähdejärjestelmä, josta saadaan dataa. Datalähteitä voivat olla esimerkiksi ohjelmointirajapinnat, yritysten sisäiset järjestelmät ja tietokannat tai </a:t>
            </a:r>
            <a:r>
              <a:rPr lang="fi-FI" sz="1200" err="1">
                <a:solidFill>
                  <a:schemeClr val="dk1"/>
                </a:solidFill>
                <a:latin typeface="Arial"/>
                <a:ea typeface="Arial"/>
                <a:cs typeface="Arial"/>
                <a:sym typeface="Arial"/>
              </a:rPr>
              <a:t>IoT</a:t>
            </a:r>
            <a:r>
              <a:rPr lang="fi-FI" sz="1200">
                <a:solidFill>
                  <a:schemeClr val="dk1"/>
                </a:solidFill>
                <a:latin typeface="Arial"/>
                <a:ea typeface="Arial"/>
                <a:cs typeface="Arial"/>
                <a:sym typeface="Arial"/>
              </a:rPr>
              <a:t>-laitteet. </a:t>
            </a:r>
          </a:p>
          <a:p>
            <a:pPr marL="0" marR="0" lvl="0" indent="0" algn="l" rtl="0">
              <a:spcBef>
                <a:spcPts val="0"/>
              </a:spcBef>
              <a:spcAft>
                <a:spcPts val="0"/>
              </a:spcAft>
              <a:buNone/>
            </a:pPr>
            <a:endParaRPr lang="fi-FI" sz="1200">
              <a:solidFill>
                <a:schemeClr val="dk1"/>
              </a:solidFill>
              <a:latin typeface="Arial"/>
              <a:ea typeface="Arial"/>
              <a:cs typeface="Arial"/>
              <a:sym typeface="Arial"/>
            </a:endParaRPr>
          </a:p>
          <a:p>
            <a:pPr marL="0" marR="0" lvl="0" indent="0" algn="l" rtl="0">
              <a:spcBef>
                <a:spcPts val="0"/>
              </a:spcBef>
              <a:spcAft>
                <a:spcPts val="0"/>
              </a:spcAft>
              <a:buNone/>
            </a:pPr>
            <a:r>
              <a:rPr lang="fi-FI" sz="1200" b="1" i="1">
                <a:solidFill>
                  <a:schemeClr val="dk1"/>
                </a:solidFill>
                <a:latin typeface="Arial"/>
                <a:ea typeface="Arial"/>
                <a:cs typeface="Arial"/>
                <a:sym typeface="Arial"/>
              </a:rPr>
              <a:t>Datan jakaminen</a:t>
            </a:r>
            <a:endParaRPr lang="fi-FI" sz="1200">
              <a:solidFill>
                <a:schemeClr val="dk1"/>
              </a:solidFill>
            </a:endParaRPr>
          </a:p>
          <a:p>
            <a:pPr marL="177800" marR="0" lvl="0" indent="0" algn="l" rtl="0">
              <a:spcBef>
                <a:spcPts val="0"/>
              </a:spcBef>
              <a:spcAft>
                <a:spcPts val="0"/>
              </a:spcAft>
              <a:buNone/>
            </a:pPr>
            <a:r>
              <a:rPr lang="fi-FI" sz="1200">
                <a:solidFill>
                  <a:schemeClr val="dk1"/>
                </a:solidFill>
                <a:latin typeface="Arial"/>
                <a:ea typeface="Arial"/>
                <a:cs typeface="Arial"/>
                <a:sym typeface="Arial"/>
              </a:rPr>
              <a:t>Kahden tai useamman osapuolen välinen tiedonsiirto.</a:t>
            </a:r>
          </a:p>
          <a:p>
            <a:pPr marL="177800" marR="0" lvl="0" indent="0" algn="l" rtl="0">
              <a:spcBef>
                <a:spcPts val="0"/>
              </a:spcBef>
              <a:spcAft>
                <a:spcPts val="0"/>
              </a:spcAft>
              <a:buNone/>
            </a:pPr>
            <a:endParaRPr lang="fi-FI" sz="1200">
              <a:solidFill>
                <a:schemeClr val="dk1"/>
              </a:solidFill>
            </a:endParaRPr>
          </a:p>
          <a:p>
            <a:pPr marL="0" marR="0" lvl="0" indent="0" algn="l">
              <a:spcBef>
                <a:spcPts val="0"/>
              </a:spcBef>
              <a:spcAft>
                <a:spcPts val="0"/>
              </a:spcAft>
              <a:buNone/>
            </a:pPr>
            <a:r>
              <a:rPr lang="fi-FI" sz="1200" b="1" i="1">
                <a:solidFill>
                  <a:schemeClr val="dk1"/>
                </a:solidFill>
              </a:rPr>
              <a:t>Datayhteistyö</a:t>
            </a:r>
            <a:r>
              <a:rPr lang="fi-FI" sz="1200">
                <a:solidFill>
                  <a:schemeClr val="dk1"/>
                </a:solidFill>
              </a:rPr>
              <a:t> </a:t>
            </a:r>
          </a:p>
          <a:p>
            <a:pPr marL="179388" marR="0" lvl="0" algn="l" rtl="0">
              <a:spcBef>
                <a:spcPts val="0"/>
              </a:spcBef>
              <a:spcAft>
                <a:spcPts val="0"/>
              </a:spcAft>
              <a:buNone/>
            </a:pPr>
            <a:r>
              <a:rPr lang="fi-FI" sz="1200">
                <a:solidFill>
                  <a:schemeClr val="dk1"/>
                </a:solidFill>
              </a:rPr>
              <a:t>Eri toimijat jakavat ja hyödyntävät dataa yhdessä yhteisten tavoitteiden saavuttamiseksi. Yhteistyön myötä avautuu mahdollisuuksia luoda uutta liiketoimintaa, parempia palveluja ja lisätä ihmisten hyvinvointia.</a:t>
            </a:r>
            <a:endParaRPr lang="fi-FI" sz="1200">
              <a:solidFill>
                <a:schemeClr val="dk1"/>
              </a:solidFill>
              <a:latin typeface="Arial"/>
              <a:ea typeface="Arial"/>
              <a:cs typeface="Arial"/>
              <a:sym typeface="Arial"/>
            </a:endParaRPr>
          </a:p>
        </p:txBody>
      </p:sp>
      <p:sp>
        <p:nvSpPr>
          <p:cNvPr id="2208" name="Google Shape;2208;p102"/>
          <p:cNvSpPr txBox="1"/>
          <p:nvPr/>
        </p:nvSpPr>
        <p:spPr>
          <a:xfrm>
            <a:off x="6643879" y="839952"/>
            <a:ext cx="5061300"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200" b="1" i="1">
                <a:solidFill>
                  <a:schemeClr val="dk1"/>
                </a:solidFill>
                <a:latin typeface="Arial"/>
                <a:ea typeface="Arial"/>
                <a:cs typeface="Arial"/>
                <a:sym typeface="Arial"/>
              </a:rPr>
              <a:t>Käyttötapaus (engl. </a:t>
            </a:r>
            <a:r>
              <a:rPr lang="fi-FI" sz="1200" b="1" i="1" err="1">
                <a:solidFill>
                  <a:schemeClr val="dk1"/>
                </a:solidFill>
                <a:latin typeface="Arial"/>
                <a:ea typeface="Arial"/>
                <a:cs typeface="Arial"/>
                <a:sym typeface="Arial"/>
              </a:rPr>
              <a:t>use</a:t>
            </a:r>
            <a:r>
              <a:rPr lang="fi-FI" sz="1200" b="1" i="1">
                <a:solidFill>
                  <a:schemeClr val="dk1"/>
                </a:solidFill>
                <a:latin typeface="Arial"/>
                <a:ea typeface="Arial"/>
                <a:cs typeface="Arial"/>
                <a:sym typeface="Arial"/>
              </a:rPr>
              <a:t> case)</a:t>
            </a:r>
            <a:endParaRPr lang="fi-FI" sz="1200">
              <a:solidFill>
                <a:schemeClr val="dk1"/>
              </a:solidFill>
              <a:latin typeface="Arial"/>
              <a:ea typeface="Arial"/>
              <a:cs typeface="Arial"/>
              <a:sym typeface="Arial"/>
            </a:endParaRPr>
          </a:p>
          <a:p>
            <a:pPr marL="177800" marR="0" lvl="0" indent="0" algn="l" rtl="0">
              <a:spcBef>
                <a:spcPts val="0"/>
              </a:spcBef>
              <a:spcAft>
                <a:spcPts val="0"/>
              </a:spcAft>
              <a:buNone/>
            </a:pPr>
            <a:r>
              <a:rPr lang="fi-FI" sz="1200">
                <a:solidFill>
                  <a:schemeClr val="dk1"/>
                </a:solidFill>
                <a:latin typeface="Arial"/>
                <a:ea typeface="Arial"/>
                <a:cs typeface="Arial"/>
                <a:sym typeface="Arial"/>
              </a:rPr>
              <a:t>Konkreettinen kuvaus siitä, miten monitoimijaisessa yhteistyössä tuotettu ratkaisu vastaa todelliseen ongelmaan hyödyntämällä eri toimijoiden dataa. Se jäsentää, mitä tietoa tarvitaan, ketkä sitä tuottavat ja käyttävät, millaisia vaikutuksia tavoitellaan ja miten ratkaisu tuotetaan yhdessä.</a:t>
            </a:r>
            <a:endParaRPr lang="fi-FI" sz="1200">
              <a:solidFill>
                <a:schemeClr val="dk1"/>
              </a:solidFill>
              <a:latin typeface="Arial"/>
              <a:ea typeface="Arial"/>
              <a:cs typeface="Arial"/>
            </a:endParaRPr>
          </a:p>
          <a:p>
            <a:pPr marL="0" marR="0" lvl="0" indent="0" algn="l" rtl="0">
              <a:spcBef>
                <a:spcPts val="0"/>
              </a:spcBef>
              <a:spcAft>
                <a:spcPts val="0"/>
              </a:spcAft>
              <a:buNone/>
            </a:pPr>
            <a:endParaRPr lang="fi-FI" sz="1200">
              <a:solidFill>
                <a:schemeClr val="dk1"/>
              </a:solidFill>
              <a:latin typeface="Arial"/>
              <a:ea typeface="Arial"/>
              <a:cs typeface="Arial"/>
              <a:sym typeface="Arial"/>
            </a:endParaRPr>
          </a:p>
          <a:p>
            <a:pPr marL="0" marR="0" lvl="0" indent="0" algn="l" rtl="0">
              <a:spcBef>
                <a:spcPts val="0"/>
              </a:spcBef>
              <a:spcAft>
                <a:spcPts val="0"/>
              </a:spcAft>
              <a:buNone/>
            </a:pPr>
            <a:r>
              <a:rPr lang="fi-FI" sz="1200" b="1" i="1">
                <a:solidFill>
                  <a:schemeClr val="dk1"/>
                </a:solidFill>
                <a:latin typeface="Arial"/>
                <a:ea typeface="Arial"/>
                <a:cs typeface="Arial"/>
                <a:sym typeface="Arial"/>
              </a:rPr>
              <a:t>Rajapinta (engl. Application Programming </a:t>
            </a:r>
            <a:r>
              <a:rPr lang="fi-FI" sz="1200" b="1" i="1" err="1">
                <a:solidFill>
                  <a:schemeClr val="dk1"/>
                </a:solidFill>
                <a:latin typeface="Arial"/>
                <a:ea typeface="Arial"/>
                <a:cs typeface="Arial"/>
                <a:sym typeface="Arial"/>
              </a:rPr>
              <a:t>Interface</a:t>
            </a:r>
            <a:r>
              <a:rPr lang="fi-FI" sz="1200" b="1" i="1">
                <a:solidFill>
                  <a:schemeClr val="dk1"/>
                </a:solidFill>
                <a:latin typeface="Arial"/>
                <a:ea typeface="Arial"/>
                <a:cs typeface="Arial"/>
                <a:sym typeface="Arial"/>
              </a:rPr>
              <a:t>, API)</a:t>
            </a:r>
            <a:endParaRPr lang="fi-FI" sz="1200">
              <a:solidFill>
                <a:schemeClr val="dk1"/>
              </a:solidFill>
            </a:endParaRPr>
          </a:p>
          <a:p>
            <a:pPr marL="177800"/>
            <a:r>
              <a:rPr lang="fi-FI" sz="1200">
                <a:solidFill>
                  <a:schemeClr val="dk1"/>
                </a:solidFill>
                <a:latin typeface="Arial"/>
                <a:ea typeface="Arial"/>
                <a:cs typeface="Arial"/>
                <a:sym typeface="Arial"/>
              </a:rPr>
              <a:t>Liitäntä, jonka </a:t>
            </a:r>
            <a:r>
              <a:rPr lang="fi-FI" sz="1200">
                <a:solidFill>
                  <a:schemeClr val="dk1"/>
                </a:solidFill>
              </a:rPr>
              <a:t>avulla ohjelmistot,</a:t>
            </a:r>
            <a:r>
              <a:rPr lang="fi-FI" sz="1200">
                <a:solidFill>
                  <a:schemeClr val="dk1"/>
                </a:solidFill>
                <a:latin typeface="Arial"/>
                <a:ea typeface="Arial"/>
                <a:cs typeface="Arial"/>
                <a:sym typeface="Arial"/>
              </a:rPr>
              <a:t> </a:t>
            </a:r>
            <a:r>
              <a:rPr lang="fi-FI" sz="1200">
                <a:solidFill>
                  <a:schemeClr val="dk1"/>
                </a:solidFill>
              </a:rPr>
              <a:t>sovellukset </a:t>
            </a:r>
            <a:r>
              <a:rPr lang="fi-FI" sz="1200">
                <a:solidFill>
                  <a:schemeClr val="dk1"/>
                </a:solidFill>
                <a:latin typeface="Arial"/>
                <a:ea typeface="Arial"/>
                <a:cs typeface="Arial"/>
                <a:sym typeface="Arial"/>
              </a:rPr>
              <a:t>tai </a:t>
            </a:r>
            <a:r>
              <a:rPr lang="fi-FI" sz="1200">
                <a:solidFill>
                  <a:schemeClr val="dk1"/>
                </a:solidFill>
              </a:rPr>
              <a:t>järjestelmät voivat</a:t>
            </a:r>
            <a:r>
              <a:rPr lang="fi-FI" sz="1200">
                <a:solidFill>
                  <a:schemeClr val="dk1"/>
                </a:solidFill>
                <a:latin typeface="Arial"/>
                <a:ea typeface="Arial"/>
                <a:cs typeface="Arial"/>
                <a:sym typeface="Arial"/>
              </a:rPr>
              <a:t> </a:t>
            </a:r>
            <a:r>
              <a:rPr lang="fi-FI" sz="1200">
                <a:solidFill>
                  <a:schemeClr val="dk1"/>
                </a:solidFill>
              </a:rPr>
              <a:t>vaihtaa keskenään tietoa tai toiminnallisuuksia</a:t>
            </a:r>
            <a:r>
              <a:rPr lang="fi-FI" sz="1200">
                <a:solidFill>
                  <a:schemeClr val="dk1"/>
                </a:solidFill>
                <a:latin typeface="Arial"/>
                <a:ea typeface="Arial"/>
                <a:cs typeface="Arial"/>
                <a:sym typeface="Arial"/>
              </a:rPr>
              <a:t>. </a:t>
            </a:r>
            <a:endParaRPr lang="fi-FI" sz="1200">
              <a:solidFill>
                <a:schemeClr val="dk1"/>
              </a:solidFill>
            </a:endParaRPr>
          </a:p>
          <a:p>
            <a:pPr marL="0" marR="0" lvl="0" indent="0" algn="l" rtl="0">
              <a:spcBef>
                <a:spcPts val="0"/>
              </a:spcBef>
              <a:spcAft>
                <a:spcPts val="0"/>
              </a:spcAft>
              <a:buNone/>
            </a:pPr>
            <a:endParaRPr lang="fi-FI" sz="1200">
              <a:solidFill>
                <a:schemeClr val="dk1"/>
              </a:solidFill>
              <a:latin typeface="Arial"/>
              <a:ea typeface="Arial"/>
              <a:cs typeface="Arial"/>
              <a:sym typeface="Arial"/>
            </a:endParaRPr>
          </a:p>
          <a:p>
            <a:pPr marL="0" marR="0" lvl="0" indent="0" algn="l" rtl="0">
              <a:spcBef>
                <a:spcPts val="0"/>
              </a:spcBef>
              <a:spcAft>
                <a:spcPts val="0"/>
              </a:spcAft>
              <a:buNone/>
            </a:pPr>
            <a:r>
              <a:rPr lang="fi-FI" sz="1200" b="1" i="1">
                <a:solidFill>
                  <a:schemeClr val="dk1"/>
                </a:solidFill>
                <a:latin typeface="Arial"/>
                <a:ea typeface="Arial"/>
                <a:cs typeface="Arial"/>
                <a:sym typeface="Arial"/>
              </a:rPr>
              <a:t>Reilu datatalous</a:t>
            </a:r>
            <a:endParaRPr lang="fi-FI" sz="1200">
              <a:solidFill>
                <a:schemeClr val="dk1"/>
              </a:solidFill>
            </a:endParaRPr>
          </a:p>
          <a:p>
            <a:pPr marL="177800" marR="0" lvl="0" indent="0" algn="l" rtl="0">
              <a:spcBef>
                <a:spcPts val="0"/>
              </a:spcBef>
              <a:spcAft>
                <a:spcPts val="0"/>
              </a:spcAft>
              <a:buNone/>
            </a:pPr>
            <a:r>
              <a:rPr lang="fi-FI" sz="1200">
                <a:solidFill>
                  <a:schemeClr val="dk1"/>
                </a:solidFill>
                <a:latin typeface="Arial"/>
                <a:ea typeface="Arial"/>
                <a:cs typeface="Arial"/>
                <a:sym typeface="Arial"/>
              </a:rPr>
              <a:t>Talouden osa-alue, joka keskittyy luomaan palveluja ja dataan perustuvia tuotteita eettisesti. Reiluus tarkoittaa sitä, että yksilöiden oikeuksia suojellaan ja kaikkien sidosryhmien tarpeet otetaan huomioon datataloudessa.</a:t>
            </a:r>
            <a:endParaRPr lang="fi-FI" sz="1200">
              <a:solidFill>
                <a:schemeClr val="dk1"/>
              </a:solidFill>
            </a:endParaRPr>
          </a:p>
          <a:p>
            <a:pPr marL="0" marR="0" lvl="0" indent="0" algn="l" rtl="0">
              <a:spcBef>
                <a:spcPts val="0"/>
              </a:spcBef>
              <a:spcAft>
                <a:spcPts val="0"/>
              </a:spcAft>
              <a:buNone/>
            </a:pPr>
            <a:endParaRPr lang="fi-FI" sz="1200">
              <a:solidFill>
                <a:schemeClr val="dk1"/>
              </a:solidFill>
              <a:latin typeface="Arial"/>
              <a:ea typeface="Arial"/>
              <a:cs typeface="Arial"/>
              <a:sym typeface="Arial"/>
            </a:endParaRPr>
          </a:p>
          <a:p>
            <a:pPr marL="0" marR="0" lvl="0" indent="0" algn="l" rtl="0">
              <a:spcBef>
                <a:spcPts val="0"/>
              </a:spcBef>
              <a:spcAft>
                <a:spcPts val="0"/>
              </a:spcAft>
              <a:buNone/>
            </a:pPr>
            <a:r>
              <a:rPr lang="fi-FI" sz="1200" b="1" i="1">
                <a:solidFill>
                  <a:schemeClr val="dk1"/>
                </a:solidFill>
                <a:latin typeface="Arial"/>
                <a:ea typeface="Arial"/>
                <a:cs typeface="Arial"/>
                <a:sym typeface="Arial"/>
              </a:rPr>
              <a:t>Sidosryhmä</a:t>
            </a:r>
            <a:endParaRPr lang="fi-FI" sz="1200">
              <a:solidFill>
                <a:schemeClr val="dk1"/>
              </a:solidFill>
            </a:endParaRPr>
          </a:p>
          <a:p>
            <a:pPr marL="177800"/>
            <a:r>
              <a:rPr lang="fi-FI" sz="1200">
                <a:solidFill>
                  <a:schemeClr val="dk1"/>
                </a:solidFill>
                <a:latin typeface="Arial"/>
                <a:ea typeface="Arial"/>
                <a:cs typeface="Arial"/>
                <a:sym typeface="Arial"/>
              </a:rPr>
              <a:t>Henkilöryhmät ja organisaatiot, joihin ekosysteemin tai yrityksen toiminta vaikuttaa ja jotka vaikuttavat yrityksen tai ekosysteemin toimintaan. </a:t>
            </a:r>
            <a:r>
              <a:rPr lang="fi-FI" sz="1200">
                <a:solidFill>
                  <a:schemeClr val="dk1"/>
                </a:solidFill>
              </a:rPr>
              <a:t>Sidosryhmät voivat olla organisaation sisäisiä ja/tai ulkoisia toimijoita</a:t>
            </a:r>
            <a:r>
              <a:rPr lang="fi-FI" sz="1200">
                <a:solidFill>
                  <a:schemeClr val="dk1"/>
                </a:solidFill>
                <a:latin typeface="Arial"/>
                <a:ea typeface="Arial"/>
                <a:cs typeface="Arial"/>
                <a:sym typeface="Arial"/>
              </a:rPr>
              <a:t>.</a:t>
            </a:r>
            <a:endParaRPr lang="fi-FI" sz="1200">
              <a:solidFill>
                <a:schemeClr val="dk1"/>
              </a:solidFill>
            </a:endParaRPr>
          </a:p>
          <a:p>
            <a:pPr marL="0" marR="0" lvl="0" indent="0" algn="l" rtl="0">
              <a:spcBef>
                <a:spcPts val="0"/>
              </a:spcBef>
              <a:spcAft>
                <a:spcPts val="0"/>
              </a:spcAft>
              <a:buNone/>
            </a:pPr>
            <a:endParaRPr lang="fi-FI" sz="1200">
              <a:solidFill>
                <a:schemeClr val="dk1"/>
              </a:solidFill>
              <a:latin typeface="Arial"/>
              <a:ea typeface="Arial"/>
              <a:cs typeface="Arial"/>
              <a:sym typeface="Arial"/>
            </a:endParaRPr>
          </a:p>
          <a:p>
            <a:pPr marL="0" marR="0" lvl="0" indent="0" algn="l" rtl="0">
              <a:spcBef>
                <a:spcPts val="0"/>
              </a:spcBef>
              <a:spcAft>
                <a:spcPts val="0"/>
              </a:spcAft>
              <a:buNone/>
            </a:pPr>
            <a:r>
              <a:rPr lang="fi-FI" sz="1200" b="1" i="1">
                <a:solidFill>
                  <a:schemeClr val="dk1"/>
                </a:solidFill>
                <a:latin typeface="Arial"/>
                <a:ea typeface="Arial"/>
                <a:cs typeface="Arial"/>
                <a:sym typeface="Arial"/>
              </a:rPr>
              <a:t>Tietoaineisto (engl. data set)</a:t>
            </a:r>
            <a:endParaRPr lang="fi-FI" sz="1200">
              <a:solidFill>
                <a:schemeClr val="dk1"/>
              </a:solidFill>
            </a:endParaRPr>
          </a:p>
          <a:p>
            <a:pPr marL="177800" marR="0" lvl="0" indent="0" algn="l" rtl="0">
              <a:spcBef>
                <a:spcPts val="0"/>
              </a:spcBef>
              <a:spcAft>
                <a:spcPts val="0"/>
              </a:spcAft>
              <a:buNone/>
            </a:pPr>
            <a:r>
              <a:rPr lang="fi-FI" sz="1200">
                <a:solidFill>
                  <a:schemeClr val="dk1"/>
                </a:solidFill>
                <a:latin typeface="Arial"/>
                <a:ea typeface="Arial"/>
                <a:cs typeface="Arial"/>
                <a:sym typeface="Arial"/>
              </a:rPr>
              <a:t>Yksilöitävissä oleva kokoelma sähköisiä tietoja. Tietoaineisto on tyypillinen liikuteltava yksikkö yritysten välisessä datan jakamisessa, esimerkiksi tiettyä toimintaa kuvaava datakokonaisuus. </a:t>
            </a:r>
            <a:endParaRPr lang="fi-FI" sz="1200">
              <a:solidFill>
                <a:schemeClr val="dk1"/>
              </a:solidFill>
              <a:latin typeface="Arial"/>
              <a:ea typeface="Arial"/>
              <a:cs typeface="Arial"/>
            </a:endParaRPr>
          </a:p>
        </p:txBody>
      </p:sp>
      <p:sp>
        <p:nvSpPr>
          <p:cNvPr id="2206" name="Google Shape;2206;p102"/>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lt1"/>
                </a:solidFill>
                <a:latin typeface="Arial Black"/>
                <a:ea typeface="Arial Black"/>
                <a:cs typeface="Arial Black"/>
                <a:sym typeface="Arial Black"/>
              </a:rPr>
              <a:t>4</a:t>
            </a:fld>
            <a:endParaRPr sz="1800">
              <a:solidFill>
                <a:schemeClr val="lt1"/>
              </a:solidFill>
              <a:latin typeface="Arial Black"/>
              <a:ea typeface="Arial Black"/>
              <a:cs typeface="Arial Black"/>
              <a:sym typeface="Arial Black"/>
            </a:endParaRPr>
          </a:p>
        </p:txBody>
      </p:sp>
    </p:spTree>
    <p:extLst>
      <p:ext uri="{BB962C8B-B14F-4D97-AF65-F5344CB8AC3E}">
        <p14:creationId xmlns:p14="http://schemas.microsoft.com/office/powerpoint/2010/main" val="3964198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pic>
        <p:nvPicPr>
          <p:cNvPr id="1404" name="Google Shape;1404;p73">
            <a:extLst>
              <a:ext uri="{C183D7F6-B498-43B3-948B-1728B52AA6E4}">
                <adec:decorative xmlns:adec="http://schemas.microsoft.com/office/drawing/2017/decorative" val="1"/>
              </a:ext>
            </a:extLst>
          </p:cNvPr>
          <p:cNvPicPr preferRelativeResize="0"/>
          <p:nvPr/>
        </p:nvPicPr>
        <p:blipFill rotWithShape="1">
          <a:blip r:embed="rId3">
            <a:alphaModFix/>
          </a:blip>
          <a:srcRect t="48069" r="59711"/>
          <a:stretch>
            <a:fillRect/>
          </a:stretch>
        </p:blipFill>
        <p:spPr>
          <a:xfrm rot="4775127">
            <a:off x="8229892" y="2475032"/>
            <a:ext cx="6921643" cy="1903737"/>
          </a:xfrm>
          <a:prstGeom prst="rect">
            <a:avLst/>
          </a:prstGeom>
          <a:noFill/>
          <a:ln>
            <a:noFill/>
          </a:ln>
        </p:spPr>
      </p:pic>
      <p:sp>
        <p:nvSpPr>
          <p:cNvPr id="1402" name="Google Shape;1402;p73">
            <a:extLst>
              <a:ext uri="{C183D7F6-B498-43B3-948B-1728B52AA6E4}">
                <adec:decorative xmlns:adec="http://schemas.microsoft.com/office/drawing/2017/decorative" val="1"/>
              </a:ext>
            </a:extLst>
          </p:cNvPr>
          <p:cNvSpPr/>
          <p:nvPr/>
        </p:nvSpPr>
        <p:spPr>
          <a:xfrm rot="21078615">
            <a:off x="7431434" y="1092524"/>
            <a:ext cx="4621073" cy="5587718"/>
          </a:xfrm>
          <a:custGeom>
            <a:avLst/>
            <a:gdLst>
              <a:gd name="connsiteX0" fmla="*/ 167474 w 1953849"/>
              <a:gd name="connsiteY0" fmla="*/ 194957 h 1288179"/>
              <a:gd name="connsiteX1" fmla="*/ 612380 w 1953849"/>
              <a:gd name="connsiteY1" fmla="*/ 3459 h 1288179"/>
              <a:gd name="connsiteX2" fmla="*/ 1449174 w 1953849"/>
              <a:gd name="connsiteY2" fmla="*/ 99286 h 1288179"/>
              <a:gd name="connsiteX3" fmla="*/ 1915396 w 1953849"/>
              <a:gd name="connsiteY3" fmla="*/ 431676 h 1288179"/>
              <a:gd name="connsiteX4" fmla="*/ 1867902 w 1953849"/>
              <a:gd name="connsiteY4" fmla="*/ 1006370 h 1288179"/>
              <a:gd name="connsiteX5" fmla="*/ 1396372 w 1953849"/>
              <a:gd name="connsiteY5" fmla="*/ 1255259 h 1288179"/>
              <a:gd name="connsiteX6" fmla="*/ 382136 w 1953849"/>
              <a:gd name="connsiteY6" fmla="*/ 1235779 h 1288179"/>
              <a:gd name="connsiteX7" fmla="*/ 7711 w 1953849"/>
              <a:gd name="connsiteY7" fmla="*/ 944198 h 1288179"/>
              <a:gd name="connsiteX8" fmla="*/ 167474 w 1953849"/>
              <a:gd name="connsiteY8" fmla="*/ 194957 h 1288179"/>
              <a:gd name="connsiteX0" fmla="*/ 167474 w 1952291"/>
              <a:gd name="connsiteY0" fmla="*/ 194957 h 1296497"/>
              <a:gd name="connsiteX1" fmla="*/ 612380 w 1952291"/>
              <a:gd name="connsiteY1" fmla="*/ 3459 h 1296497"/>
              <a:gd name="connsiteX2" fmla="*/ 1449174 w 1952291"/>
              <a:gd name="connsiteY2" fmla="*/ 99286 h 1296497"/>
              <a:gd name="connsiteX3" fmla="*/ 1915396 w 1952291"/>
              <a:gd name="connsiteY3" fmla="*/ 431676 h 1296497"/>
              <a:gd name="connsiteX4" fmla="*/ 1867902 w 1952291"/>
              <a:gd name="connsiteY4" fmla="*/ 1006370 h 1296497"/>
              <a:gd name="connsiteX5" fmla="*/ 1432089 w 1952291"/>
              <a:gd name="connsiteY5" fmla="*/ 1270224 h 1296497"/>
              <a:gd name="connsiteX6" fmla="*/ 382136 w 1952291"/>
              <a:gd name="connsiteY6" fmla="*/ 1235779 h 1296497"/>
              <a:gd name="connsiteX7" fmla="*/ 7711 w 1952291"/>
              <a:gd name="connsiteY7" fmla="*/ 944198 h 1296497"/>
              <a:gd name="connsiteX8" fmla="*/ 167474 w 1952291"/>
              <a:gd name="connsiteY8" fmla="*/ 194957 h 1296497"/>
              <a:gd name="connsiteX0" fmla="*/ 167474 w 1947573"/>
              <a:gd name="connsiteY0" fmla="*/ 199038 h 1300578"/>
              <a:gd name="connsiteX1" fmla="*/ 612380 w 1947573"/>
              <a:gd name="connsiteY1" fmla="*/ 7540 h 1300578"/>
              <a:gd name="connsiteX2" fmla="*/ 1513410 w 1947573"/>
              <a:gd name="connsiteY2" fmla="*/ 77997 h 1300578"/>
              <a:gd name="connsiteX3" fmla="*/ 1915396 w 1947573"/>
              <a:gd name="connsiteY3" fmla="*/ 435757 h 1300578"/>
              <a:gd name="connsiteX4" fmla="*/ 1867902 w 1947573"/>
              <a:gd name="connsiteY4" fmla="*/ 1010451 h 1300578"/>
              <a:gd name="connsiteX5" fmla="*/ 1432089 w 1947573"/>
              <a:gd name="connsiteY5" fmla="*/ 1274305 h 1300578"/>
              <a:gd name="connsiteX6" fmla="*/ 382136 w 1947573"/>
              <a:gd name="connsiteY6" fmla="*/ 1239860 h 1300578"/>
              <a:gd name="connsiteX7" fmla="*/ 7711 w 1947573"/>
              <a:gd name="connsiteY7" fmla="*/ 948279 h 1300578"/>
              <a:gd name="connsiteX8" fmla="*/ 167474 w 1947573"/>
              <a:gd name="connsiteY8" fmla="*/ 199038 h 1300578"/>
              <a:gd name="connsiteX0" fmla="*/ 167474 w 1945687"/>
              <a:gd name="connsiteY0" fmla="*/ 199038 h 1316529"/>
              <a:gd name="connsiteX1" fmla="*/ 612380 w 1945687"/>
              <a:gd name="connsiteY1" fmla="*/ 7540 h 1316529"/>
              <a:gd name="connsiteX2" fmla="*/ 1513410 w 1945687"/>
              <a:gd name="connsiteY2" fmla="*/ 77997 h 1316529"/>
              <a:gd name="connsiteX3" fmla="*/ 1915396 w 1945687"/>
              <a:gd name="connsiteY3" fmla="*/ 435757 h 1316529"/>
              <a:gd name="connsiteX4" fmla="*/ 1867902 w 1945687"/>
              <a:gd name="connsiteY4" fmla="*/ 1010451 h 1316529"/>
              <a:gd name="connsiteX5" fmla="*/ 1476923 w 1945687"/>
              <a:gd name="connsiteY5" fmla="*/ 1297761 h 1316529"/>
              <a:gd name="connsiteX6" fmla="*/ 382136 w 1945687"/>
              <a:gd name="connsiteY6" fmla="*/ 1239860 h 1316529"/>
              <a:gd name="connsiteX7" fmla="*/ 7711 w 1945687"/>
              <a:gd name="connsiteY7" fmla="*/ 948279 h 1316529"/>
              <a:gd name="connsiteX8" fmla="*/ 167474 w 1945687"/>
              <a:gd name="connsiteY8" fmla="*/ 199038 h 1316529"/>
              <a:gd name="connsiteX0" fmla="*/ 167474 w 1938745"/>
              <a:gd name="connsiteY0" fmla="*/ 199038 h 1316672"/>
              <a:gd name="connsiteX1" fmla="*/ 612380 w 1938745"/>
              <a:gd name="connsiteY1" fmla="*/ 7540 h 1316672"/>
              <a:gd name="connsiteX2" fmla="*/ 1513410 w 1938745"/>
              <a:gd name="connsiteY2" fmla="*/ 77997 h 1316672"/>
              <a:gd name="connsiteX3" fmla="*/ 1915396 w 1938745"/>
              <a:gd name="connsiteY3" fmla="*/ 435757 h 1316672"/>
              <a:gd name="connsiteX4" fmla="*/ 1846250 w 1938745"/>
              <a:gd name="connsiteY4" fmla="*/ 1008515 h 1316672"/>
              <a:gd name="connsiteX5" fmla="*/ 1476923 w 1938745"/>
              <a:gd name="connsiteY5" fmla="*/ 1297761 h 1316672"/>
              <a:gd name="connsiteX6" fmla="*/ 382136 w 1938745"/>
              <a:gd name="connsiteY6" fmla="*/ 1239860 h 1316672"/>
              <a:gd name="connsiteX7" fmla="*/ 7711 w 1938745"/>
              <a:gd name="connsiteY7" fmla="*/ 948279 h 1316672"/>
              <a:gd name="connsiteX8" fmla="*/ 167474 w 1938745"/>
              <a:gd name="connsiteY8" fmla="*/ 199038 h 1316672"/>
              <a:gd name="connsiteX0" fmla="*/ 167474 w 1936724"/>
              <a:gd name="connsiteY0" fmla="*/ 199038 h 1317682"/>
              <a:gd name="connsiteX1" fmla="*/ 612380 w 1936724"/>
              <a:gd name="connsiteY1" fmla="*/ 7540 h 1317682"/>
              <a:gd name="connsiteX2" fmla="*/ 1513410 w 1936724"/>
              <a:gd name="connsiteY2" fmla="*/ 77997 h 1317682"/>
              <a:gd name="connsiteX3" fmla="*/ 1915396 w 1936724"/>
              <a:gd name="connsiteY3" fmla="*/ 435757 h 1317682"/>
              <a:gd name="connsiteX4" fmla="*/ 1838734 w 1936724"/>
              <a:gd name="connsiteY4" fmla="*/ 994878 h 1317682"/>
              <a:gd name="connsiteX5" fmla="*/ 1476923 w 1936724"/>
              <a:gd name="connsiteY5" fmla="*/ 1297761 h 1317682"/>
              <a:gd name="connsiteX6" fmla="*/ 382136 w 1936724"/>
              <a:gd name="connsiteY6" fmla="*/ 1239860 h 1317682"/>
              <a:gd name="connsiteX7" fmla="*/ 7711 w 1936724"/>
              <a:gd name="connsiteY7" fmla="*/ 948279 h 1317682"/>
              <a:gd name="connsiteX8" fmla="*/ 167474 w 1936724"/>
              <a:gd name="connsiteY8" fmla="*/ 199038 h 1317682"/>
              <a:gd name="connsiteX0" fmla="*/ 167474 w 1936724"/>
              <a:gd name="connsiteY0" fmla="*/ 199038 h 1317682"/>
              <a:gd name="connsiteX1" fmla="*/ 612380 w 1936724"/>
              <a:gd name="connsiteY1" fmla="*/ 7540 h 1317682"/>
              <a:gd name="connsiteX2" fmla="*/ 1513410 w 1936724"/>
              <a:gd name="connsiteY2" fmla="*/ 77997 h 1317682"/>
              <a:gd name="connsiteX3" fmla="*/ 1915396 w 1936724"/>
              <a:gd name="connsiteY3" fmla="*/ 435757 h 1317682"/>
              <a:gd name="connsiteX4" fmla="*/ 1838734 w 1936724"/>
              <a:gd name="connsiteY4" fmla="*/ 994878 h 1317682"/>
              <a:gd name="connsiteX5" fmla="*/ 1476923 w 1936724"/>
              <a:gd name="connsiteY5" fmla="*/ 1297761 h 1317682"/>
              <a:gd name="connsiteX6" fmla="*/ 382136 w 1936724"/>
              <a:gd name="connsiteY6" fmla="*/ 1239860 h 1317682"/>
              <a:gd name="connsiteX7" fmla="*/ 7711 w 1936724"/>
              <a:gd name="connsiteY7" fmla="*/ 948279 h 1317682"/>
              <a:gd name="connsiteX8" fmla="*/ 167474 w 1936724"/>
              <a:gd name="connsiteY8" fmla="*/ 199038 h 1317682"/>
              <a:gd name="connsiteX0" fmla="*/ 167823 w 1937073"/>
              <a:gd name="connsiteY0" fmla="*/ 199038 h 1317873"/>
              <a:gd name="connsiteX1" fmla="*/ 612729 w 1937073"/>
              <a:gd name="connsiteY1" fmla="*/ 7540 h 1317873"/>
              <a:gd name="connsiteX2" fmla="*/ 1513759 w 1937073"/>
              <a:gd name="connsiteY2" fmla="*/ 77997 h 1317873"/>
              <a:gd name="connsiteX3" fmla="*/ 1915745 w 1937073"/>
              <a:gd name="connsiteY3" fmla="*/ 435757 h 1317873"/>
              <a:gd name="connsiteX4" fmla="*/ 1839083 w 1937073"/>
              <a:gd name="connsiteY4" fmla="*/ 994878 h 1317873"/>
              <a:gd name="connsiteX5" fmla="*/ 1477272 w 1937073"/>
              <a:gd name="connsiteY5" fmla="*/ 1297761 h 1317873"/>
              <a:gd name="connsiteX6" fmla="*/ 388980 w 1937073"/>
              <a:gd name="connsiteY6" fmla="*/ 1240441 h 1317873"/>
              <a:gd name="connsiteX7" fmla="*/ 8060 w 1937073"/>
              <a:gd name="connsiteY7" fmla="*/ 948279 h 1317873"/>
              <a:gd name="connsiteX8" fmla="*/ 167823 w 1937073"/>
              <a:gd name="connsiteY8" fmla="*/ 199038 h 1317873"/>
              <a:gd name="connsiteX0" fmla="*/ 167823 w 1937073"/>
              <a:gd name="connsiteY0" fmla="*/ 199038 h 1315986"/>
              <a:gd name="connsiteX1" fmla="*/ 612729 w 1937073"/>
              <a:gd name="connsiteY1" fmla="*/ 7540 h 1315986"/>
              <a:gd name="connsiteX2" fmla="*/ 1513759 w 1937073"/>
              <a:gd name="connsiteY2" fmla="*/ 77997 h 1315986"/>
              <a:gd name="connsiteX3" fmla="*/ 1915745 w 1937073"/>
              <a:gd name="connsiteY3" fmla="*/ 435757 h 1315986"/>
              <a:gd name="connsiteX4" fmla="*/ 1839083 w 1937073"/>
              <a:gd name="connsiteY4" fmla="*/ 994878 h 1315986"/>
              <a:gd name="connsiteX5" fmla="*/ 1477272 w 1937073"/>
              <a:gd name="connsiteY5" fmla="*/ 1297761 h 1315986"/>
              <a:gd name="connsiteX6" fmla="*/ 388980 w 1937073"/>
              <a:gd name="connsiteY6" fmla="*/ 1240441 h 1315986"/>
              <a:gd name="connsiteX7" fmla="*/ 8060 w 1937073"/>
              <a:gd name="connsiteY7" fmla="*/ 948279 h 1315986"/>
              <a:gd name="connsiteX8" fmla="*/ 167823 w 1937073"/>
              <a:gd name="connsiteY8" fmla="*/ 199038 h 1315986"/>
              <a:gd name="connsiteX0" fmla="*/ 167823 w 1937073"/>
              <a:gd name="connsiteY0" fmla="*/ 199038 h 1315445"/>
              <a:gd name="connsiteX1" fmla="*/ 612729 w 1937073"/>
              <a:gd name="connsiteY1" fmla="*/ 7540 h 1315445"/>
              <a:gd name="connsiteX2" fmla="*/ 1513759 w 1937073"/>
              <a:gd name="connsiteY2" fmla="*/ 77997 h 1315445"/>
              <a:gd name="connsiteX3" fmla="*/ 1915745 w 1937073"/>
              <a:gd name="connsiteY3" fmla="*/ 435757 h 1315445"/>
              <a:gd name="connsiteX4" fmla="*/ 1839083 w 1937073"/>
              <a:gd name="connsiteY4" fmla="*/ 994878 h 1315445"/>
              <a:gd name="connsiteX5" fmla="*/ 1477272 w 1937073"/>
              <a:gd name="connsiteY5" fmla="*/ 1297761 h 1315445"/>
              <a:gd name="connsiteX6" fmla="*/ 388980 w 1937073"/>
              <a:gd name="connsiteY6" fmla="*/ 1240441 h 1315445"/>
              <a:gd name="connsiteX7" fmla="*/ 8060 w 1937073"/>
              <a:gd name="connsiteY7" fmla="*/ 948279 h 1315445"/>
              <a:gd name="connsiteX8" fmla="*/ 167823 w 1937073"/>
              <a:gd name="connsiteY8" fmla="*/ 199038 h 131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73" h="1315445" extrusionOk="0">
                <a:moveTo>
                  <a:pt x="167823" y="199038"/>
                </a:moveTo>
                <a:cubicBezTo>
                  <a:pt x="268601" y="42248"/>
                  <a:pt x="388406" y="27714"/>
                  <a:pt x="612729" y="7540"/>
                </a:cubicBezTo>
                <a:cubicBezTo>
                  <a:pt x="837052" y="-12634"/>
                  <a:pt x="1296590" y="6628"/>
                  <a:pt x="1513759" y="77997"/>
                </a:cubicBezTo>
                <a:cubicBezTo>
                  <a:pt x="1730928" y="149366"/>
                  <a:pt x="1861524" y="282944"/>
                  <a:pt x="1915745" y="435757"/>
                </a:cubicBezTo>
                <a:cubicBezTo>
                  <a:pt x="1969966" y="588570"/>
                  <a:pt x="1912162" y="851211"/>
                  <a:pt x="1839083" y="994878"/>
                </a:cubicBezTo>
                <a:cubicBezTo>
                  <a:pt x="1766004" y="1138545"/>
                  <a:pt x="1718956" y="1256834"/>
                  <a:pt x="1477272" y="1297761"/>
                </a:cubicBezTo>
                <a:cubicBezTo>
                  <a:pt x="1235588" y="1338688"/>
                  <a:pt x="646615" y="1304019"/>
                  <a:pt x="388980" y="1240441"/>
                </a:cubicBezTo>
                <a:cubicBezTo>
                  <a:pt x="131345" y="1176863"/>
                  <a:pt x="44919" y="1121846"/>
                  <a:pt x="8060" y="948279"/>
                </a:cubicBezTo>
                <a:cubicBezTo>
                  <a:pt x="-28799" y="774712"/>
                  <a:pt x="67045" y="355828"/>
                  <a:pt x="167823" y="199038"/>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Google Shape;820;p49">
            <a:extLst>
              <a:ext uri="{FF2B5EF4-FFF2-40B4-BE49-F238E27FC236}">
                <a16:creationId xmlns:a16="http://schemas.microsoft.com/office/drawing/2014/main" id="{7A8F1F4C-39F8-88FA-CC14-A07FA49B6869}"/>
              </a:ext>
              <a:ext uri="{C183D7F6-B498-43B3-948B-1728B52AA6E4}">
                <adec:decorative xmlns:adec="http://schemas.microsoft.com/office/drawing/2017/decorative" val="1"/>
              </a:ext>
            </a:extLst>
          </p:cNvPr>
          <p:cNvSpPr/>
          <p:nvPr/>
        </p:nvSpPr>
        <p:spPr>
          <a:xfrm>
            <a:off x="352856" y="4667250"/>
            <a:ext cx="2961701" cy="1356173"/>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 name="Ryhmä 13" descr="Sivun poikkileikkaava teema on Yhteistyö">
            <a:extLst>
              <a:ext uri="{FF2B5EF4-FFF2-40B4-BE49-F238E27FC236}">
                <a16:creationId xmlns:a16="http://schemas.microsoft.com/office/drawing/2014/main" id="{5387DB8C-4E77-1635-8A01-BF5CE9E658B7}"/>
              </a:ext>
            </a:extLst>
          </p:cNvPr>
          <p:cNvGrpSpPr/>
          <p:nvPr/>
        </p:nvGrpSpPr>
        <p:grpSpPr>
          <a:xfrm>
            <a:off x="9908235" y="287047"/>
            <a:ext cx="2072194" cy="451173"/>
            <a:chOff x="10035405" y="281923"/>
            <a:chExt cx="2072194" cy="451173"/>
          </a:xfrm>
        </p:grpSpPr>
        <p:sp>
          <p:nvSpPr>
            <p:cNvPr id="8" name="Suorakulmio: Pyöristetyt kulmat 14">
              <a:extLst>
                <a:ext uri="{FF2B5EF4-FFF2-40B4-BE49-F238E27FC236}">
                  <a16:creationId xmlns:a16="http://schemas.microsoft.com/office/drawing/2014/main" id="{A3C97FED-4F28-D0FF-5011-CE14A3413600}"/>
                </a:ext>
              </a:extLst>
            </p:cNvPr>
            <p:cNvSpPr/>
            <p:nvPr/>
          </p:nvSpPr>
          <p:spPr>
            <a:xfrm>
              <a:off x="10035405" y="281923"/>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9" name="Google Shape;734;p45">
              <a:extLst>
                <a:ext uri="{FF2B5EF4-FFF2-40B4-BE49-F238E27FC236}">
                  <a16:creationId xmlns:a16="http://schemas.microsoft.com/office/drawing/2014/main" id="{EE9003E6-258D-F5DA-01B1-C4653A83B999}"/>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Yhteistyö</a:t>
              </a:r>
              <a:endParaRPr sz="1600" dirty="0">
                <a:solidFill>
                  <a:schemeClr val="lt1"/>
                </a:solidFill>
              </a:endParaRPr>
            </a:p>
          </p:txBody>
        </p:sp>
        <p:pic>
          <p:nvPicPr>
            <p:cNvPr id="10" name="Kuva 16">
              <a:extLst>
                <a:ext uri="{FF2B5EF4-FFF2-40B4-BE49-F238E27FC236}">
                  <a16:creationId xmlns:a16="http://schemas.microsoft.com/office/drawing/2014/main" id="{936AA949-E7B9-7224-73D5-518BFB02EC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9040" y="407471"/>
              <a:ext cx="242949" cy="200076"/>
            </a:xfrm>
            <a:prstGeom prst="rect">
              <a:avLst/>
            </a:prstGeom>
          </p:spPr>
        </p:pic>
      </p:grpSp>
      <p:sp>
        <p:nvSpPr>
          <p:cNvPr id="1405" name="Google Shape;1405;p73"/>
          <p:cNvSpPr txBox="1">
            <a:spLocks noGrp="1"/>
          </p:cNvSpPr>
          <p:nvPr>
            <p:ph type="title" idx="4294967295"/>
          </p:nvPr>
        </p:nvSpPr>
        <p:spPr>
          <a:xfrm>
            <a:off x="457200" y="435150"/>
            <a:ext cx="94869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Roolit ja vastuut syvenevässä yhteistyössä</a:t>
            </a:r>
          </a:p>
        </p:txBody>
      </p:sp>
      <p:sp>
        <p:nvSpPr>
          <p:cNvPr id="1406" name="Google Shape;1406;p73"/>
          <p:cNvSpPr txBox="1"/>
          <p:nvPr/>
        </p:nvSpPr>
        <p:spPr>
          <a:xfrm>
            <a:off x="456025" y="1838333"/>
            <a:ext cx="3336300" cy="2914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r>
              <a:rPr lang="fi-FI" sz="1600">
                <a:solidFill>
                  <a:schemeClr val="dk1"/>
                </a:solidFill>
              </a:rPr>
              <a:t>Kun ratkaisujen kehittäminen ei enää perustu yksittäiseen kokeiluun, myös yhteistyön on muututtava. Tässä vaiheessa tarvitaan rakenteita, jotka tukevat jatkuvaa tekemistä: yhteisesti sovittuja toimintatapoja, päätöksenteon malleja ja selkeitä rooleja. Samalla korostuu omistajuuden kysymys: kuka vie ratkaisuja ja yhteistyötä eteenpäin?</a:t>
            </a:r>
            <a:endParaRPr sz="1600">
              <a:solidFill>
                <a:schemeClr val="dk1"/>
              </a:solidFill>
            </a:endParaRPr>
          </a:p>
        </p:txBody>
      </p:sp>
      <p:sp>
        <p:nvSpPr>
          <p:cNvPr id="1407" name="Google Shape;1407;p73"/>
          <p:cNvSpPr txBox="1"/>
          <p:nvPr/>
        </p:nvSpPr>
        <p:spPr>
          <a:xfrm>
            <a:off x="4118975" y="1838330"/>
            <a:ext cx="3157800" cy="4240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200">
                <a:solidFill>
                  <a:schemeClr val="dk1"/>
                </a:solidFill>
              </a:rPr>
              <a:t>Ekosysteemiseen toimintaan liittyy lukuisia tehtäviä, kuten yhteistyön koordinointi, datan hallinta ja teknisten ratkaisujen ylläpito. Jos näihin ei ole nimetty selkeää vastuutahoa, tehtävät jäävät helposti tekemättä. Jos taas vastuu on monella taholla, toiminta hidastuu.</a:t>
            </a:r>
          </a:p>
          <a:p>
            <a:pPr marL="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FI" sz="1200">
                <a:solidFill>
                  <a:schemeClr val="dk1"/>
                </a:solidFill>
              </a:rPr>
              <a:t>Yhteistyössä tarvittavien roolien tunnistamisessa ja vastuuttamisessa voi hyödyntää Helsingin kaupungin luomaa roolikuvausta. Se tekee näkyväksi kaikki tehtävät, joita ekosysteemiseen kehittämiseen kuuluu ja kokoaa ne viiden roolin vastuulle. On hyvä muistaa, että ekosysteemitoiminta on luonteeltaan muuttuvaa ja niinpä roolit voivat muuttua ekosysteemin kypsyessä. Tärkeää kuitenkin on, että jokaiselle kriittiselle tehtävälle löytyy aina vastuunkantaja.</a:t>
            </a:r>
          </a:p>
        </p:txBody>
      </p:sp>
      <p:sp>
        <p:nvSpPr>
          <p:cNvPr id="1408" name="Google Shape;1408;p73"/>
          <p:cNvSpPr txBox="1"/>
          <p:nvPr/>
        </p:nvSpPr>
        <p:spPr>
          <a:xfrm>
            <a:off x="7931493" y="1820812"/>
            <a:ext cx="3728100" cy="3821889"/>
          </a:xfrm>
          <a:prstGeom prst="rect">
            <a:avLst/>
          </a:prstGeom>
          <a:noFill/>
          <a:ln>
            <a:noFill/>
          </a:ln>
        </p:spPr>
        <p:txBody>
          <a:bodyPr spcFirstLastPara="1" wrap="square" lIns="0" tIns="0" rIns="0" bIns="0" anchor="t" anchorCtr="0">
            <a:noAutofit/>
          </a:bodyPr>
          <a:lstStyle/>
          <a:p>
            <a:pPr marL="168275" marR="0" lvl="0" indent="0" algn="l" rtl="0">
              <a:lnSpc>
                <a:spcPct val="115000"/>
              </a:lnSpc>
              <a:spcBef>
                <a:spcPts val="0"/>
              </a:spcBef>
              <a:spcAft>
                <a:spcPts val="0"/>
              </a:spcAft>
              <a:buClr>
                <a:schemeClr val="dk1"/>
              </a:buClr>
              <a:buSzPts val="950"/>
              <a:buFont typeface="Arial"/>
              <a:buNone/>
            </a:pPr>
            <a:r>
              <a:rPr lang="fi-FI" sz="1600" dirty="0">
                <a:solidFill>
                  <a:schemeClr val="dk1"/>
                </a:solidFill>
              </a:rPr>
              <a:t>Viisi ekosysteemitoiminnan roolia</a:t>
            </a:r>
            <a:r>
              <a:rPr lang="fi-FI" sz="1600" dirty="0">
                <a:solidFill>
                  <a:schemeClr val="dk1"/>
                </a:solidFill>
                <a:latin typeface="Arial"/>
                <a:ea typeface="Arial"/>
                <a:cs typeface="Arial"/>
                <a:sym typeface="Arial"/>
              </a:rPr>
              <a:t>:</a:t>
            </a:r>
            <a:endParaRPr lang="fi-FI" sz="1600" dirty="0">
              <a:solidFill>
                <a:schemeClr val="dk1"/>
              </a:solidFill>
              <a:latin typeface="Arial"/>
              <a:ea typeface="Arial"/>
              <a:cs typeface="Arial"/>
            </a:endParaRPr>
          </a:p>
          <a:p>
            <a:pPr marL="339725" marR="0" lvl="0" indent="-171450" algn="l" rtl="0">
              <a:lnSpc>
                <a:spcPct val="115000"/>
              </a:lnSpc>
              <a:spcBef>
                <a:spcPts val="800"/>
              </a:spcBef>
              <a:spcAft>
                <a:spcPts val="0"/>
              </a:spcAft>
              <a:buClr>
                <a:schemeClr val="dk1"/>
              </a:buClr>
              <a:buSzPts val="950"/>
              <a:buFont typeface="Arial"/>
              <a:buChar char="•"/>
            </a:pPr>
            <a:r>
              <a:rPr lang="fi-FI" sz="1200" b="1" dirty="0">
                <a:solidFill>
                  <a:schemeClr val="dk1"/>
                </a:solidFill>
              </a:rPr>
              <a:t>Mahdollistaja</a:t>
            </a:r>
            <a:br>
              <a:rPr lang="fi-FI" sz="1200" dirty="0"/>
            </a:br>
            <a:r>
              <a:rPr lang="fi-FI" sz="1200" dirty="0">
                <a:solidFill>
                  <a:schemeClr val="dk1"/>
                </a:solidFill>
              </a:rPr>
              <a:t>käynnistää kehittämisen ja varmistaa sen </a:t>
            </a:r>
            <a:br>
              <a:rPr lang="fi-FI" sz="1200" dirty="0"/>
            </a:br>
            <a:r>
              <a:rPr lang="fi-FI" sz="1200" dirty="0">
                <a:solidFill>
                  <a:schemeClr val="dk1"/>
                </a:solidFill>
              </a:rPr>
              <a:t>rahoituksen varsinkin alussa.</a:t>
            </a:r>
          </a:p>
          <a:p>
            <a:pPr marL="339725" marR="0" lvl="0" indent="-171450" algn="l" rtl="0">
              <a:lnSpc>
                <a:spcPct val="115000"/>
              </a:lnSpc>
              <a:spcBef>
                <a:spcPts val="800"/>
              </a:spcBef>
              <a:spcAft>
                <a:spcPts val="0"/>
              </a:spcAft>
              <a:buClr>
                <a:schemeClr val="dk1"/>
              </a:buClr>
              <a:buSzPts val="950"/>
              <a:buFont typeface="Arial"/>
              <a:buChar char="•"/>
            </a:pPr>
            <a:r>
              <a:rPr lang="fi-FI" sz="1200" b="1" dirty="0">
                <a:solidFill>
                  <a:schemeClr val="dk1"/>
                </a:solidFill>
              </a:rPr>
              <a:t>Omistaja (tai orkestroija)</a:t>
            </a:r>
            <a:br>
              <a:rPr lang="fi-FI" sz="1200" dirty="0"/>
            </a:br>
            <a:r>
              <a:rPr lang="fi-FI" sz="1200" dirty="0">
                <a:solidFill>
                  <a:schemeClr val="dk1"/>
                </a:solidFill>
              </a:rPr>
              <a:t>johtaa ekosysteemiä, määrittää toimintamallit ja sitouttaa toimijat.</a:t>
            </a:r>
          </a:p>
          <a:p>
            <a:pPr marL="339725" marR="0" lvl="0" indent="-171450" algn="l" rtl="0">
              <a:lnSpc>
                <a:spcPct val="115000"/>
              </a:lnSpc>
              <a:spcBef>
                <a:spcPts val="800"/>
              </a:spcBef>
              <a:spcAft>
                <a:spcPts val="0"/>
              </a:spcAft>
              <a:buClr>
                <a:schemeClr val="dk1"/>
              </a:buClr>
              <a:buSzPts val="950"/>
              <a:buChar char="•"/>
            </a:pPr>
            <a:r>
              <a:rPr lang="fi-FI" sz="1200" b="1" dirty="0">
                <a:solidFill>
                  <a:schemeClr val="dk1"/>
                </a:solidFill>
              </a:rPr>
              <a:t>Operoija</a:t>
            </a:r>
            <a:br>
              <a:rPr lang="fi-FI" sz="1200" b="1" dirty="0"/>
            </a:br>
            <a:r>
              <a:rPr lang="fi-FI" sz="1200" dirty="0">
                <a:solidFill>
                  <a:schemeClr val="dk1"/>
                </a:solidFill>
              </a:rPr>
              <a:t>hallinnoi teknistä ympäristöä ja varmistaa datan laadun ja saatavuuden.</a:t>
            </a:r>
          </a:p>
          <a:p>
            <a:pPr marL="339725" marR="0" lvl="0" indent="-171450" algn="l" rtl="0">
              <a:lnSpc>
                <a:spcPct val="115000"/>
              </a:lnSpc>
              <a:spcBef>
                <a:spcPts val="800"/>
              </a:spcBef>
              <a:spcAft>
                <a:spcPts val="0"/>
              </a:spcAft>
              <a:buClr>
                <a:schemeClr val="dk1"/>
              </a:buClr>
              <a:buSzPts val="950"/>
              <a:buChar char="•"/>
            </a:pPr>
            <a:r>
              <a:rPr lang="fi-FI" sz="1200" b="1" dirty="0">
                <a:solidFill>
                  <a:schemeClr val="dk1"/>
                </a:solidFill>
              </a:rPr>
              <a:t>Datan tuottaja</a:t>
            </a:r>
            <a:br>
              <a:rPr lang="fi-FI" sz="1200" dirty="0"/>
            </a:br>
            <a:r>
              <a:rPr lang="fi-FI" sz="1200" dirty="0">
                <a:solidFill>
                  <a:schemeClr val="dk1"/>
                </a:solidFill>
              </a:rPr>
              <a:t>toimittaa alustalle dataa ja huolehtii sen oikeellisuudesta.</a:t>
            </a:r>
          </a:p>
          <a:p>
            <a:pPr marL="339725" indent="-171450">
              <a:lnSpc>
                <a:spcPct val="115000"/>
              </a:lnSpc>
              <a:spcBef>
                <a:spcPts val="800"/>
              </a:spcBef>
              <a:buClr>
                <a:schemeClr val="dk1"/>
              </a:buClr>
              <a:buSzPts val="950"/>
              <a:buFont typeface="Arial"/>
              <a:buChar char="•"/>
            </a:pPr>
            <a:r>
              <a:rPr lang="fi-FI" sz="1200" b="1" dirty="0">
                <a:solidFill>
                  <a:schemeClr val="dk1"/>
                </a:solidFill>
              </a:rPr>
              <a:t>Datan hyödyntäjä</a:t>
            </a:r>
            <a:br>
              <a:rPr lang="fi-FI" sz="1200" b="1" dirty="0"/>
            </a:br>
            <a:r>
              <a:rPr lang="fi-FI" sz="1200" dirty="0">
                <a:solidFill>
                  <a:schemeClr val="dk1"/>
                </a:solidFill>
              </a:rPr>
              <a:t>käyttää dataa esimerkiksi palveluiden </a:t>
            </a:r>
            <a:br>
              <a:rPr lang="fi-FI" sz="1200" dirty="0"/>
            </a:br>
            <a:r>
              <a:rPr lang="fi-FI" sz="1200" dirty="0">
                <a:solidFill>
                  <a:schemeClr val="dk1"/>
                </a:solidFill>
              </a:rPr>
              <a:t>kehittämiseen tai päätöksenteon tueksi.</a:t>
            </a:r>
          </a:p>
          <a:p>
            <a:pPr marL="360045">
              <a:lnSpc>
                <a:spcPct val="115000"/>
              </a:lnSpc>
              <a:spcBef>
                <a:spcPts val="800"/>
              </a:spcBef>
              <a:buClr>
                <a:schemeClr val="dk1"/>
              </a:buClr>
              <a:buSzPts val="950"/>
            </a:pPr>
            <a:r>
              <a:rPr lang="fi-FI" sz="1200" dirty="0">
                <a:solidFill>
                  <a:schemeClr val="dk1"/>
                </a:solidFill>
              </a:rPr>
              <a:t>Katso havainnekuva roolien vastuualueista ja niiden päällekkäisyyksistä seuraavalta sivulta.</a:t>
            </a:r>
          </a:p>
        </p:txBody>
      </p:sp>
      <p:sp>
        <p:nvSpPr>
          <p:cNvPr id="11" name="Google Shape;828;p49">
            <a:extLst>
              <a:ext uri="{FF2B5EF4-FFF2-40B4-BE49-F238E27FC236}">
                <a16:creationId xmlns:a16="http://schemas.microsoft.com/office/drawing/2014/main" id="{A1749290-14A4-548C-09B4-9D13B59D459C}"/>
              </a:ext>
            </a:extLst>
          </p:cNvPr>
          <p:cNvSpPr txBox="1"/>
          <p:nvPr/>
        </p:nvSpPr>
        <p:spPr>
          <a:xfrm>
            <a:off x="682974" y="4949894"/>
            <a:ext cx="251782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Helsingin sisäinen työkalu:</a:t>
            </a:r>
            <a:br>
              <a:rPr lang="fi-FI" sz="1200" i="1">
                <a:solidFill>
                  <a:schemeClr val="bg1"/>
                </a:solidFill>
              </a:rPr>
            </a:br>
            <a:r>
              <a:rPr lang="fi-FI" sz="1200" i="1">
                <a:solidFill>
                  <a:schemeClr val="bg1"/>
                </a:solidFill>
              </a:rPr>
              <a:t>Hyödynnä </a:t>
            </a:r>
            <a:r>
              <a:rPr lang="fi-FI" sz="1200" i="1">
                <a:solidFill>
                  <a:schemeClr val="bg1"/>
                </a:solidFill>
                <a:hlinkClick r:id="rId6">
                  <a:extLst>
                    <a:ext uri="{A12FA001-AC4F-418D-AE19-62706E023703}">
                      <ahyp:hlinkClr xmlns:ahyp="http://schemas.microsoft.com/office/drawing/2018/hyperlinkcolor" val="tx"/>
                    </a:ext>
                  </a:extLst>
                </a:hlinkClick>
              </a:rPr>
              <a:t>Dataekosysteemin roolit</a:t>
            </a:r>
            <a:r>
              <a:rPr lang="fi-FI" sz="1200" i="1">
                <a:solidFill>
                  <a:schemeClr val="bg1"/>
                </a:solidFill>
              </a:rPr>
              <a:t> -oppaan liitteenä olevia omistajan työkaluja.</a:t>
            </a:r>
          </a:p>
        </p:txBody>
      </p:sp>
      <p:sp>
        <p:nvSpPr>
          <p:cNvPr id="1403" name="Google Shape;1403;p73"/>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40</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66">
          <a:extLst>
            <a:ext uri="{FF2B5EF4-FFF2-40B4-BE49-F238E27FC236}">
              <a16:creationId xmlns:a16="http://schemas.microsoft.com/office/drawing/2014/main" id="{0228097A-C437-2487-2C82-EE40ADC32ADF}"/>
            </a:ext>
          </a:extLst>
        </p:cNvPr>
        <p:cNvGrpSpPr/>
        <p:nvPr/>
      </p:nvGrpSpPr>
      <p:grpSpPr>
        <a:xfrm>
          <a:off x="0" y="0"/>
          <a:ext cx="0" cy="0"/>
          <a:chOff x="0" y="0"/>
          <a:chExt cx="0" cy="0"/>
        </a:xfrm>
      </p:grpSpPr>
      <p:pic>
        <p:nvPicPr>
          <p:cNvPr id="6" name="Google Shape;1418;p74">
            <a:extLst>
              <a:ext uri="{FF2B5EF4-FFF2-40B4-BE49-F238E27FC236}">
                <a16:creationId xmlns:a16="http://schemas.microsoft.com/office/drawing/2014/main" id="{236867F8-95F9-050B-EDAE-46A2DA8E556B}"/>
              </a:ext>
              <a:ext uri="{C183D7F6-B498-43B3-948B-1728B52AA6E4}">
                <adec:decorative xmlns:adec="http://schemas.microsoft.com/office/drawing/2017/decorative" val="1"/>
              </a:ext>
            </a:extLst>
          </p:cNvPr>
          <p:cNvPicPr preferRelativeResize="0"/>
          <p:nvPr/>
        </p:nvPicPr>
        <p:blipFill rotWithShape="1">
          <a:blip r:embed="rId3">
            <a:alphaModFix/>
          </a:blip>
          <a:srcRect l="4224" r="59607"/>
          <a:stretch>
            <a:fillRect/>
          </a:stretch>
        </p:blipFill>
        <p:spPr>
          <a:xfrm rot="-4589684" flipH="1">
            <a:off x="6384715" y="1180601"/>
            <a:ext cx="7527391" cy="4563571"/>
          </a:xfrm>
          <a:prstGeom prst="rect">
            <a:avLst/>
          </a:prstGeom>
          <a:noFill/>
          <a:ln>
            <a:noFill/>
          </a:ln>
        </p:spPr>
      </p:pic>
      <p:sp>
        <p:nvSpPr>
          <p:cNvPr id="43" name="Google Shape;1041;p59">
            <a:extLst>
              <a:ext uri="{FF2B5EF4-FFF2-40B4-BE49-F238E27FC236}">
                <a16:creationId xmlns:a16="http://schemas.microsoft.com/office/drawing/2014/main" id="{892DBD83-5EED-5661-9D69-9D49623D21A9}"/>
              </a:ext>
              <a:ext uri="{C183D7F6-B498-43B3-948B-1728B52AA6E4}">
                <adec:decorative xmlns:adec="http://schemas.microsoft.com/office/drawing/2017/decorative" val="1"/>
              </a:ext>
            </a:extLst>
          </p:cNvPr>
          <p:cNvSpPr/>
          <p:nvPr/>
        </p:nvSpPr>
        <p:spPr>
          <a:xfrm>
            <a:off x="349109" y="500513"/>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fi-FI" sz="1200">
              <a:solidFill>
                <a:schemeClr val="lt1"/>
              </a:solidFill>
              <a:latin typeface="Arial"/>
              <a:ea typeface="Arial"/>
              <a:cs typeface="Arial"/>
              <a:sym typeface="Arial"/>
            </a:endParaRPr>
          </a:p>
        </p:txBody>
      </p:sp>
      <p:sp>
        <p:nvSpPr>
          <p:cNvPr id="26" name="Google Shape;1050;p59">
            <a:extLst>
              <a:ext uri="{FF2B5EF4-FFF2-40B4-BE49-F238E27FC236}">
                <a16:creationId xmlns:a16="http://schemas.microsoft.com/office/drawing/2014/main" id="{72728FDA-102C-0F9F-05E7-AEF4DDCDFE14}"/>
              </a:ext>
              <a:ext uri="{C183D7F6-B498-43B3-948B-1728B52AA6E4}">
                <adec:decorative xmlns:adec="http://schemas.microsoft.com/office/drawing/2017/decorative" val="1"/>
              </a:ext>
            </a:extLst>
          </p:cNvPr>
          <p:cNvSpPr/>
          <p:nvPr/>
        </p:nvSpPr>
        <p:spPr>
          <a:xfrm rot="3899444">
            <a:off x="554418" y="-320887"/>
            <a:ext cx="1061459" cy="1718816"/>
          </a:xfrm>
          <a:custGeom>
            <a:avLst/>
            <a:gdLst>
              <a:gd name="connsiteX0" fmla="*/ 58 w 1549579"/>
              <a:gd name="connsiteY0" fmla="*/ 2011552 h 2606278"/>
              <a:gd name="connsiteX1" fmla="*/ 737211 w 1549579"/>
              <a:gd name="connsiteY1" fmla="*/ 123317 h 2606278"/>
              <a:gd name="connsiteX2" fmla="*/ 1531214 w 1549579"/>
              <a:gd name="connsiteY2" fmla="*/ 656923 h 2606278"/>
              <a:gd name="connsiteX3" fmla="*/ 701463 w 1549579"/>
              <a:gd name="connsiteY3" fmla="*/ 2534947 h 2606278"/>
              <a:gd name="connsiteX4" fmla="*/ 58 w 1549579"/>
              <a:gd name="connsiteY4" fmla="*/ 2011552 h 2606278"/>
              <a:gd name="connsiteX0" fmla="*/ 55 w 1579135"/>
              <a:gd name="connsiteY0" fmla="*/ 2057025 h 2617878"/>
              <a:gd name="connsiteX1" fmla="*/ 766657 w 1579135"/>
              <a:gd name="connsiteY1" fmla="*/ 126453 h 2617878"/>
              <a:gd name="connsiteX2" fmla="*/ 1560660 w 1579135"/>
              <a:gd name="connsiteY2" fmla="*/ 660059 h 2617878"/>
              <a:gd name="connsiteX3" fmla="*/ 730909 w 1579135"/>
              <a:gd name="connsiteY3" fmla="*/ 2538083 h 2617878"/>
              <a:gd name="connsiteX4" fmla="*/ 55 w 1579135"/>
              <a:gd name="connsiteY4" fmla="*/ 2057025 h 2617878"/>
              <a:gd name="connsiteX0" fmla="*/ 10285 w 1589365"/>
              <a:gd name="connsiteY0" fmla="*/ 2057025 h 2669949"/>
              <a:gd name="connsiteX1" fmla="*/ 776887 w 1589365"/>
              <a:gd name="connsiteY1" fmla="*/ 126453 h 2669949"/>
              <a:gd name="connsiteX2" fmla="*/ 1570890 w 1589365"/>
              <a:gd name="connsiteY2" fmla="*/ 660059 h 2669949"/>
              <a:gd name="connsiteX3" fmla="*/ 741139 w 1589365"/>
              <a:gd name="connsiteY3" fmla="*/ 2538083 h 2669949"/>
              <a:gd name="connsiteX4" fmla="*/ 10285 w 1589365"/>
              <a:gd name="connsiteY4" fmla="*/ 2057025 h 2669949"/>
              <a:gd name="connsiteX0" fmla="*/ 11069 w 1535767"/>
              <a:gd name="connsiteY0" fmla="*/ 2001952 h 2648729"/>
              <a:gd name="connsiteX1" fmla="*/ 723494 w 1535767"/>
              <a:gd name="connsiteY1" fmla="*/ 122655 h 2648729"/>
              <a:gd name="connsiteX2" fmla="*/ 1517497 w 1535767"/>
              <a:gd name="connsiteY2" fmla="*/ 656261 h 2648729"/>
              <a:gd name="connsiteX3" fmla="*/ 687746 w 1535767"/>
              <a:gd name="connsiteY3" fmla="*/ 2534285 h 2648729"/>
              <a:gd name="connsiteX4" fmla="*/ 11069 w 1535767"/>
              <a:gd name="connsiteY4" fmla="*/ 2001952 h 2648729"/>
              <a:gd name="connsiteX0" fmla="*/ 475 w 1526838"/>
              <a:gd name="connsiteY0" fmla="*/ 2025635 h 2628207"/>
              <a:gd name="connsiteX1" fmla="*/ 778987 w 1526838"/>
              <a:gd name="connsiteY1" fmla="*/ 114525 h 2628207"/>
              <a:gd name="connsiteX2" fmla="*/ 1506903 w 1526838"/>
              <a:gd name="connsiteY2" fmla="*/ 679944 h 2628207"/>
              <a:gd name="connsiteX3" fmla="*/ 677152 w 1526838"/>
              <a:gd name="connsiteY3" fmla="*/ 2557968 h 2628207"/>
              <a:gd name="connsiteX4" fmla="*/ 475 w 1526838"/>
              <a:gd name="connsiteY4" fmla="*/ 2025635 h 2628207"/>
              <a:gd name="connsiteX0" fmla="*/ 3105 w 1529466"/>
              <a:gd name="connsiteY0" fmla="*/ 2025635 h 2661258"/>
              <a:gd name="connsiteX1" fmla="*/ 781617 w 1529466"/>
              <a:gd name="connsiteY1" fmla="*/ 114525 h 2661258"/>
              <a:gd name="connsiteX2" fmla="*/ 1509533 w 1529466"/>
              <a:gd name="connsiteY2" fmla="*/ 679944 h 2661258"/>
              <a:gd name="connsiteX3" fmla="*/ 679782 w 1529466"/>
              <a:gd name="connsiteY3" fmla="*/ 2557968 h 2661258"/>
              <a:gd name="connsiteX4" fmla="*/ 3105 w 1529466"/>
              <a:gd name="connsiteY4" fmla="*/ 2025635 h 266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466" h="2661258" extrusionOk="0">
                <a:moveTo>
                  <a:pt x="3105" y="2025635"/>
                </a:moveTo>
                <a:cubicBezTo>
                  <a:pt x="48871" y="1394070"/>
                  <a:pt x="530546" y="338807"/>
                  <a:pt x="781617" y="114525"/>
                </a:cubicBezTo>
                <a:cubicBezTo>
                  <a:pt x="1032688" y="-109757"/>
                  <a:pt x="1647538" y="-45790"/>
                  <a:pt x="1509533" y="679944"/>
                </a:cubicBezTo>
                <a:cubicBezTo>
                  <a:pt x="1309137" y="1642028"/>
                  <a:pt x="930853" y="2333686"/>
                  <a:pt x="679782" y="2557968"/>
                </a:cubicBezTo>
                <a:cubicBezTo>
                  <a:pt x="428711" y="2782250"/>
                  <a:pt x="-42661" y="2657200"/>
                  <a:pt x="3105" y="20256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Google Shape;820;p49">
            <a:extLst>
              <a:ext uri="{FF2B5EF4-FFF2-40B4-BE49-F238E27FC236}">
                <a16:creationId xmlns:a16="http://schemas.microsoft.com/office/drawing/2014/main" id="{90694489-8A10-FDF5-C25F-0056A30A76E5}"/>
              </a:ext>
              <a:ext uri="{C183D7F6-B498-43B3-948B-1728B52AA6E4}">
                <adec:decorative xmlns:adec="http://schemas.microsoft.com/office/drawing/2017/decorative" val="1"/>
              </a:ext>
            </a:extLst>
          </p:cNvPr>
          <p:cNvSpPr/>
          <p:nvPr/>
        </p:nvSpPr>
        <p:spPr>
          <a:xfrm>
            <a:off x="8639074" y="5127993"/>
            <a:ext cx="2847943" cy="1157978"/>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 name="Google Shape;1051;p59">
            <a:extLst>
              <a:ext uri="{FF2B5EF4-FFF2-40B4-BE49-F238E27FC236}">
                <a16:creationId xmlns:a16="http://schemas.microsoft.com/office/drawing/2014/main" id="{0C42AB29-F7C7-6D5F-9367-FDEB8228A391}"/>
              </a:ext>
            </a:extLst>
          </p:cNvPr>
          <p:cNvSpPr txBox="1"/>
          <p:nvPr/>
        </p:nvSpPr>
        <p:spPr>
          <a:xfrm>
            <a:off x="622247" y="428167"/>
            <a:ext cx="925800"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sz="1600" dirty="0">
                <a:solidFill>
                  <a:schemeClr val="tx1"/>
                </a:solidFill>
                <a:latin typeface="Arial Black"/>
                <a:ea typeface="Arial Black"/>
                <a:cs typeface="Arial Black"/>
                <a:sym typeface="Arial Black"/>
              </a:rPr>
              <a:t>Tärkeää</a:t>
            </a:r>
            <a:endParaRPr sz="1800" dirty="0">
              <a:solidFill>
                <a:schemeClr val="tx1"/>
              </a:solidFill>
            </a:endParaRPr>
          </a:p>
        </p:txBody>
      </p:sp>
      <p:grpSp>
        <p:nvGrpSpPr>
          <p:cNvPr id="14" name="Ryhmä 13" descr="Sivun poikkileikkaava teema on Yhteistyö">
            <a:extLst>
              <a:ext uri="{FF2B5EF4-FFF2-40B4-BE49-F238E27FC236}">
                <a16:creationId xmlns:a16="http://schemas.microsoft.com/office/drawing/2014/main" id="{0BE69B8A-F209-6C24-3EFF-B5BE0BB63ECF}"/>
              </a:ext>
            </a:extLst>
          </p:cNvPr>
          <p:cNvGrpSpPr/>
          <p:nvPr/>
        </p:nvGrpSpPr>
        <p:grpSpPr>
          <a:xfrm>
            <a:off x="9908235" y="287047"/>
            <a:ext cx="2072194" cy="451173"/>
            <a:chOff x="10035405" y="281923"/>
            <a:chExt cx="2072194" cy="451173"/>
          </a:xfrm>
        </p:grpSpPr>
        <p:sp>
          <p:nvSpPr>
            <p:cNvPr id="15" name="Suorakulmio: Pyöristetyt kulmat 14">
              <a:extLst>
                <a:ext uri="{FF2B5EF4-FFF2-40B4-BE49-F238E27FC236}">
                  <a16:creationId xmlns:a16="http://schemas.microsoft.com/office/drawing/2014/main" id="{2A54E188-08B2-33FD-4FEF-EBC5BC1BE6E6}"/>
                </a:ext>
              </a:extLst>
            </p:cNvPr>
            <p:cNvSpPr/>
            <p:nvPr/>
          </p:nvSpPr>
          <p:spPr>
            <a:xfrm>
              <a:off x="10035405" y="281923"/>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7" name="Google Shape;734;p45">
              <a:extLst>
                <a:ext uri="{FF2B5EF4-FFF2-40B4-BE49-F238E27FC236}">
                  <a16:creationId xmlns:a16="http://schemas.microsoft.com/office/drawing/2014/main" id="{1EB3D6B4-7C93-69BA-36FD-F978CA8A0F6B}"/>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Yhteistyö</a:t>
              </a:r>
              <a:endParaRPr sz="1600" dirty="0">
                <a:solidFill>
                  <a:schemeClr val="lt1"/>
                </a:solidFill>
              </a:endParaRPr>
            </a:p>
          </p:txBody>
        </p:sp>
        <p:pic>
          <p:nvPicPr>
            <p:cNvPr id="18" name="Kuva 16">
              <a:extLst>
                <a:ext uri="{FF2B5EF4-FFF2-40B4-BE49-F238E27FC236}">
                  <a16:creationId xmlns:a16="http://schemas.microsoft.com/office/drawing/2014/main" id="{8A1A5BA0-B0C1-14D7-1E64-38FBDEC57A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9040" y="407471"/>
              <a:ext cx="242949" cy="200076"/>
            </a:xfrm>
            <a:prstGeom prst="rect">
              <a:avLst/>
            </a:prstGeom>
          </p:spPr>
        </p:pic>
      </p:grpSp>
      <p:sp>
        <p:nvSpPr>
          <p:cNvPr id="46" name="Google Shape;1457;p74">
            <a:extLst>
              <a:ext uri="{FF2B5EF4-FFF2-40B4-BE49-F238E27FC236}">
                <a16:creationId xmlns:a16="http://schemas.microsoft.com/office/drawing/2014/main" id="{C77F0979-94BD-2BD4-9257-4D0404A2E536}"/>
              </a:ext>
            </a:extLst>
          </p:cNvPr>
          <p:cNvSpPr txBox="1">
            <a:spLocks noGrp="1"/>
          </p:cNvSpPr>
          <p:nvPr>
            <p:ph type="title" idx="4294967295"/>
          </p:nvPr>
        </p:nvSpPr>
        <p:spPr>
          <a:xfrm>
            <a:off x="2088350" y="669138"/>
            <a:ext cx="6783900" cy="40006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rPr>
              <a:t>Ekosysteemin roolit ja päävastuut</a:t>
            </a:r>
            <a:endParaRPr kumimoji="0" lang="fi-FI" sz="1400" b="0" i="0" u="none" strike="noStrike" kern="0" cap="none" spc="0" normalizeH="0" baseline="0" noProof="0" dirty="0">
              <a:ln>
                <a:noFill/>
              </a:ln>
              <a:solidFill>
                <a:srgbClr val="000000"/>
              </a:solidFill>
              <a:effectLst/>
              <a:uLnTx/>
              <a:uFillTx/>
              <a:latin typeface="Arial Black" panose="020B0A04020102020204" pitchFamily="34" charset="0"/>
              <a:ea typeface="Arial"/>
              <a:cs typeface="Arial"/>
              <a:sym typeface="Arial"/>
            </a:endParaRPr>
          </a:p>
        </p:txBody>
      </p:sp>
      <p:sp>
        <p:nvSpPr>
          <p:cNvPr id="50" name="Tekstiruutu 49">
            <a:extLst>
              <a:ext uri="{FF2B5EF4-FFF2-40B4-BE49-F238E27FC236}">
                <a16:creationId xmlns:a16="http://schemas.microsoft.com/office/drawing/2014/main" id="{FE10DF83-486F-F027-FA48-6F8147385799}"/>
              </a:ext>
            </a:extLst>
          </p:cNvPr>
          <p:cNvSpPr txBox="1"/>
          <p:nvPr/>
        </p:nvSpPr>
        <p:spPr>
          <a:xfrm>
            <a:off x="898590" y="5184614"/>
            <a:ext cx="6865882" cy="711413"/>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fi-FI" sz="1200">
                <a:solidFill>
                  <a:schemeClr val="dk1"/>
                </a:solidFill>
              </a:rPr>
              <a:t>Osa vastuista vaatii kahden roolin välistä yhteistyötä. Mahdollistaja ja omistaja esimerkiksi luovat yhdessä vision kehitettävälle ratkaisulle, omistaja sopii käytännön datan jakamisesta operoijan kanssa, ja operoija varmistaa yhdessä datan tuottajien kanssa, että jaettava data on laadukasta. </a:t>
            </a:r>
          </a:p>
        </p:txBody>
      </p:sp>
      <p:grpSp>
        <p:nvGrpSpPr>
          <p:cNvPr id="1529" name="Group 1528" descr="Kuviossa esitetään viisi dataekosysteemin roolia ja niiden päävastuut. Roolit ovat: mahdollistaja, omistaja, operoija, datan tuottaja ja datan hyödyntäjä. Jokaisen roolin yhteyteen on liitetty keskeisiä tehtäviä. Esimerkiksi mahdollistaja vastaa vision ja rahoituksen luomisesta sekä ekosysteemin kehityksen mahdollistamisesta. Omistaja määrittää toimintamallin ja sitouttaa toimijat. Operoija vastaa teknisestä ympäristöstä, kuten alustan hallinnoinnista ja datan laadusta. Datan tuottaja tuottaa ekosysteemissä tarvittavan datan, ja datan hyödyntäjä käyttää dataa uusien palvelujen ja ratkaisujen kehittämiseen. Kuviossa tuodaan esiin myös eri roolien välinen yhteistyö, joka on välttämätöntä esimerkiksi vision rakentamisessa ja datan laadun varmistamisessa">
            <a:extLst>
              <a:ext uri="{FF2B5EF4-FFF2-40B4-BE49-F238E27FC236}">
                <a16:creationId xmlns:a16="http://schemas.microsoft.com/office/drawing/2014/main" id="{3FF1E471-41B8-6FFD-7D9E-0BFE28522287}"/>
              </a:ext>
            </a:extLst>
          </p:cNvPr>
          <p:cNvGrpSpPr/>
          <p:nvPr/>
        </p:nvGrpSpPr>
        <p:grpSpPr>
          <a:xfrm>
            <a:off x="794688" y="1067637"/>
            <a:ext cx="10794062" cy="3928013"/>
            <a:chOff x="794688" y="1067637"/>
            <a:chExt cx="10794062" cy="3928013"/>
          </a:xfrm>
        </p:grpSpPr>
        <p:grpSp>
          <p:nvGrpSpPr>
            <p:cNvPr id="20" name="Ryhmä 15">
              <a:extLst>
                <a:ext uri="{FF2B5EF4-FFF2-40B4-BE49-F238E27FC236}">
                  <a16:creationId xmlns:a16="http://schemas.microsoft.com/office/drawing/2014/main" id="{B0F25BA9-FD71-1907-D9D5-37DF09A89A29}"/>
                </a:ext>
              </a:extLst>
            </p:cNvPr>
            <p:cNvGrpSpPr/>
            <p:nvPr/>
          </p:nvGrpSpPr>
          <p:grpSpPr>
            <a:xfrm>
              <a:off x="1721686" y="1069179"/>
              <a:ext cx="8772553" cy="2353302"/>
              <a:chOff x="1697103" y="1083082"/>
              <a:chExt cx="9775269" cy="2353302"/>
            </a:xfrm>
          </p:grpSpPr>
          <p:sp>
            <p:nvSpPr>
              <p:cNvPr id="1524" name="Google Shape;1420;p74" descr="Kuviossa esitetään viisi dataekosysteemin roolia ja niiden päävastuut. Roolit ovat: mahdollistaja, omistaja, operoija, datan tuottaja ja datan hyödyntäjä. Jokaisen roolin yhteyteen on liitetty keskeisiä tehtäviä. Esimerkiksi mahdollistaja vastaa vision ja rahoituksen luomisesta sekä ekosysteemin kehityksen mahdollistamisesta. Omistaja määrittää toimintamallin ja sitouttaa toimijat. Operoija vastaa teknisestä ympäristöstä, kuten alustan hallinnoinnista ja datan laadusta. Datan tuottaja tuottaa ekosysteemissä tarvittavan datan, ja datan hyödyntäjä käyttää dataa uusien palvelujen ja ratkaisujen kehittämiseen. Kuviossa tuodaan esiin myös eri roolien välinen yhteistyö, joka on välttämätöntä esimerkiksi vision rakentamisessa ja datan laadun varmistamisessa.">
                <a:extLst>
                  <a:ext uri="{FF2B5EF4-FFF2-40B4-BE49-F238E27FC236}">
                    <a16:creationId xmlns:a16="http://schemas.microsoft.com/office/drawing/2014/main" id="{7DF33CA1-E00E-4F86-696E-9AA6C7709637}"/>
                  </a:ext>
                </a:extLst>
              </p:cNvPr>
              <p:cNvSpPr/>
              <p:nvPr/>
            </p:nvSpPr>
            <p:spPr>
              <a:xfrm>
                <a:off x="1697103" y="1755230"/>
                <a:ext cx="2113236" cy="1681154"/>
              </a:xfrm>
              <a:prstGeom prst="roundRect">
                <a:avLst>
                  <a:gd name="adj" fmla="val 7103"/>
                </a:avLst>
              </a:prstGeom>
              <a:solidFill>
                <a:schemeClr val="lt1"/>
              </a:solidFill>
              <a:ln w="2857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421;p74">
                <a:extLst>
                  <a:ext uri="{FF2B5EF4-FFF2-40B4-BE49-F238E27FC236}">
                    <a16:creationId xmlns:a16="http://schemas.microsoft.com/office/drawing/2014/main" id="{7522BEEE-F68B-0852-3F4E-1A1AA5B0D8EF}"/>
                  </a:ext>
                </a:extLst>
              </p:cNvPr>
              <p:cNvSpPr/>
              <p:nvPr/>
            </p:nvSpPr>
            <p:spPr>
              <a:xfrm>
                <a:off x="3620234" y="1594693"/>
                <a:ext cx="2113237" cy="1681154"/>
              </a:xfrm>
              <a:prstGeom prst="roundRect">
                <a:avLst>
                  <a:gd name="adj" fmla="val 9519"/>
                </a:avLst>
              </a:prstGeom>
              <a:solidFill>
                <a:schemeClr val="lt1"/>
              </a:solidFill>
              <a:ln w="28575" cap="flat" cmpd="sng">
                <a:solidFill>
                  <a:schemeClr val="accent6"/>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422;p74">
                <a:extLst>
                  <a:ext uri="{FF2B5EF4-FFF2-40B4-BE49-F238E27FC236}">
                    <a16:creationId xmlns:a16="http://schemas.microsoft.com/office/drawing/2014/main" id="{85EFCEB8-8CC3-6E0A-FAD4-FCC7E7B58FAF}"/>
                  </a:ext>
                </a:extLst>
              </p:cNvPr>
              <p:cNvSpPr/>
              <p:nvPr/>
            </p:nvSpPr>
            <p:spPr>
              <a:xfrm>
                <a:off x="5545559" y="1433958"/>
                <a:ext cx="2113237" cy="1681154"/>
              </a:xfrm>
              <a:prstGeom prst="roundRect">
                <a:avLst>
                  <a:gd name="adj" fmla="val 7385"/>
                </a:avLst>
              </a:prstGeom>
              <a:solidFill>
                <a:schemeClr val="lt1"/>
              </a:solidFill>
              <a:ln w="28575"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423;p74">
                <a:extLst>
                  <a:ext uri="{FF2B5EF4-FFF2-40B4-BE49-F238E27FC236}">
                    <a16:creationId xmlns:a16="http://schemas.microsoft.com/office/drawing/2014/main" id="{0F7E414D-9C7B-CC6A-2C68-099B6D2C21E6}"/>
                  </a:ext>
                </a:extLst>
              </p:cNvPr>
              <p:cNvSpPr/>
              <p:nvPr/>
            </p:nvSpPr>
            <p:spPr>
              <a:xfrm>
                <a:off x="7466433" y="1258520"/>
                <a:ext cx="2113237" cy="1681154"/>
              </a:xfrm>
              <a:prstGeom prst="roundRect">
                <a:avLst>
                  <a:gd name="adj" fmla="val 7141"/>
                </a:avLst>
              </a:prstGeom>
              <a:solidFill>
                <a:schemeClr val="lt1"/>
              </a:solidFill>
              <a:ln w="28575" cap="flat" cmpd="sng">
                <a:solidFill>
                  <a:srgbClr val="F5A3C7"/>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424;p74">
                <a:extLst>
                  <a:ext uri="{FF2B5EF4-FFF2-40B4-BE49-F238E27FC236}">
                    <a16:creationId xmlns:a16="http://schemas.microsoft.com/office/drawing/2014/main" id="{012F52B5-26A7-7753-397C-18A8EE81B00D}"/>
                  </a:ext>
                </a:extLst>
              </p:cNvPr>
              <p:cNvSpPr/>
              <p:nvPr/>
            </p:nvSpPr>
            <p:spPr>
              <a:xfrm>
                <a:off x="9359135" y="1083082"/>
                <a:ext cx="2113237" cy="1681154"/>
              </a:xfrm>
              <a:prstGeom prst="roundRect">
                <a:avLst>
                  <a:gd name="adj" fmla="val 4419"/>
                </a:avLst>
              </a:prstGeom>
              <a:solidFill>
                <a:schemeClr val="lt1"/>
              </a:solidFill>
              <a:ln w="2857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pic>
          <p:nvPicPr>
            <p:cNvPr id="23" name="Kuva 28">
              <a:extLst>
                <a:ext uri="{FF2B5EF4-FFF2-40B4-BE49-F238E27FC236}">
                  <a16:creationId xmlns:a16="http://schemas.microsoft.com/office/drawing/2014/main" id="{4592A361-1FC1-25A9-5FC8-96D1C80D70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72733" y="1475053"/>
              <a:ext cx="501672" cy="501672"/>
            </a:xfrm>
            <a:prstGeom prst="rect">
              <a:avLst/>
            </a:prstGeom>
          </p:spPr>
        </p:pic>
        <p:pic>
          <p:nvPicPr>
            <p:cNvPr id="30" name="Kuva 26">
              <a:extLst>
                <a:ext uri="{FF2B5EF4-FFF2-40B4-BE49-F238E27FC236}">
                  <a16:creationId xmlns:a16="http://schemas.microsoft.com/office/drawing/2014/main" id="{2F85E921-BDA2-16D7-5EB7-77AD0F9F53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6900" y="1634091"/>
              <a:ext cx="501672" cy="501672"/>
            </a:xfrm>
            <a:prstGeom prst="rect">
              <a:avLst/>
            </a:prstGeom>
          </p:spPr>
        </p:pic>
        <p:pic>
          <p:nvPicPr>
            <p:cNvPr id="32" name="Kuva 24">
              <a:extLst>
                <a:ext uri="{FF2B5EF4-FFF2-40B4-BE49-F238E27FC236}">
                  <a16:creationId xmlns:a16="http://schemas.microsoft.com/office/drawing/2014/main" id="{68D76374-DCE2-B8E1-AC6B-23B5C525D3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41145" y="1832220"/>
              <a:ext cx="501672" cy="501672"/>
            </a:xfrm>
            <a:prstGeom prst="rect">
              <a:avLst/>
            </a:prstGeom>
          </p:spPr>
        </p:pic>
        <p:sp>
          <p:nvSpPr>
            <p:cNvPr id="35" name="Google Shape;1472;p75">
              <a:extLst>
                <a:ext uri="{FF2B5EF4-FFF2-40B4-BE49-F238E27FC236}">
                  <a16:creationId xmlns:a16="http://schemas.microsoft.com/office/drawing/2014/main" id="{BF03D17F-90F3-AF51-328E-9955FD2C1D4C}"/>
                </a:ext>
              </a:extLst>
            </p:cNvPr>
            <p:cNvSpPr txBox="1"/>
            <p:nvPr/>
          </p:nvSpPr>
          <p:spPr>
            <a:xfrm>
              <a:off x="3146705" y="4281334"/>
              <a:ext cx="752235" cy="52319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fi-FI" sz="1100" b="1">
                  <a:solidFill>
                    <a:schemeClr val="tx1"/>
                  </a:solidFill>
                </a:rPr>
                <a:t>Visio ja rahoitus</a:t>
              </a:r>
            </a:p>
          </p:txBody>
        </p:sp>
        <p:sp>
          <p:nvSpPr>
            <p:cNvPr id="44" name="Google Shape;1473;p75">
              <a:extLst>
                <a:ext uri="{FF2B5EF4-FFF2-40B4-BE49-F238E27FC236}">
                  <a16:creationId xmlns:a16="http://schemas.microsoft.com/office/drawing/2014/main" id="{9221DA42-73D4-E14F-704E-7B95E9151F6C}"/>
                </a:ext>
              </a:extLst>
            </p:cNvPr>
            <p:cNvSpPr txBox="1"/>
            <p:nvPr/>
          </p:nvSpPr>
          <p:spPr>
            <a:xfrm>
              <a:off x="1574192" y="3710718"/>
              <a:ext cx="1977636" cy="692467"/>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i-FI" sz="1100" b="1">
                  <a:solidFill>
                    <a:schemeClr val="tx1"/>
                  </a:solidFill>
                </a:rPr>
                <a:t>Ekosysteemikehityksen </a:t>
              </a:r>
            </a:p>
            <a:p>
              <a:pPr marL="0" lvl="0" indent="0" rtl="0">
                <a:spcBef>
                  <a:spcPts val="0"/>
                </a:spcBef>
                <a:spcAft>
                  <a:spcPts val="0"/>
                </a:spcAft>
                <a:buNone/>
              </a:pPr>
              <a:r>
                <a:rPr lang="fi-FI" sz="1100" b="1">
                  <a:solidFill>
                    <a:schemeClr val="tx1"/>
                  </a:solidFill>
                </a:rPr>
                <a:t>ja/tai alustan mahdollistaminen</a:t>
              </a:r>
            </a:p>
          </p:txBody>
        </p:sp>
        <p:sp>
          <p:nvSpPr>
            <p:cNvPr id="45" name="Google Shape;1474;p75">
              <a:extLst>
                <a:ext uri="{FF2B5EF4-FFF2-40B4-BE49-F238E27FC236}">
                  <a16:creationId xmlns:a16="http://schemas.microsoft.com/office/drawing/2014/main" id="{8586857C-7095-9758-60A8-C3A29E807C7D}"/>
                </a:ext>
              </a:extLst>
            </p:cNvPr>
            <p:cNvSpPr txBox="1"/>
            <p:nvPr/>
          </p:nvSpPr>
          <p:spPr>
            <a:xfrm>
              <a:off x="3898461" y="3523331"/>
              <a:ext cx="1181610" cy="8705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i-FI" sz="1100" b="1">
                  <a:solidFill>
                    <a:schemeClr val="tx1"/>
                  </a:solidFill>
                </a:rPr>
                <a:t>Toimintamallin suunnittelu ja toimijoiden sitouttaminen</a:t>
              </a:r>
            </a:p>
          </p:txBody>
        </p:sp>
        <p:sp>
          <p:nvSpPr>
            <p:cNvPr id="47" name="Google Shape;1475;p75">
              <a:extLst>
                <a:ext uri="{FF2B5EF4-FFF2-40B4-BE49-F238E27FC236}">
                  <a16:creationId xmlns:a16="http://schemas.microsoft.com/office/drawing/2014/main" id="{661C0F5D-D3E6-B579-A2C7-642336838DEF}"/>
                </a:ext>
              </a:extLst>
            </p:cNvPr>
            <p:cNvSpPr txBox="1"/>
            <p:nvPr/>
          </p:nvSpPr>
          <p:spPr>
            <a:xfrm>
              <a:off x="5722989" y="3424347"/>
              <a:ext cx="1168998" cy="692467"/>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i-FI" sz="1100" b="1">
                  <a:solidFill>
                    <a:schemeClr val="tx1"/>
                  </a:solidFill>
                </a:rPr>
                <a:t>Alustan ylläpito ja hallinnointi</a:t>
              </a:r>
            </a:p>
          </p:txBody>
        </p:sp>
        <p:sp>
          <p:nvSpPr>
            <p:cNvPr id="48" name="Google Shape;1476;p75">
              <a:extLst>
                <a:ext uri="{FF2B5EF4-FFF2-40B4-BE49-F238E27FC236}">
                  <a16:creationId xmlns:a16="http://schemas.microsoft.com/office/drawing/2014/main" id="{55AAF28E-62E9-F3E8-021B-EFD03F2C047A}"/>
                </a:ext>
              </a:extLst>
            </p:cNvPr>
            <p:cNvSpPr txBox="1"/>
            <p:nvPr/>
          </p:nvSpPr>
          <p:spPr>
            <a:xfrm>
              <a:off x="4776911" y="4309214"/>
              <a:ext cx="1192042" cy="53194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i-FI" sz="1100" b="1">
                  <a:solidFill>
                    <a:schemeClr val="tx1"/>
                  </a:solidFill>
                </a:rPr>
                <a:t>Käytännöistä sopiminen</a:t>
              </a:r>
            </a:p>
          </p:txBody>
        </p:sp>
        <p:sp>
          <p:nvSpPr>
            <p:cNvPr id="49" name="Google Shape;1478;p75">
              <a:extLst>
                <a:ext uri="{FF2B5EF4-FFF2-40B4-BE49-F238E27FC236}">
                  <a16:creationId xmlns:a16="http://schemas.microsoft.com/office/drawing/2014/main" id="{85F0CEDF-0B8B-FCC0-68E3-38FEB9B98D11}"/>
                </a:ext>
              </a:extLst>
            </p:cNvPr>
            <p:cNvSpPr txBox="1"/>
            <p:nvPr/>
          </p:nvSpPr>
          <p:spPr>
            <a:xfrm>
              <a:off x="3553597" y="2321024"/>
              <a:ext cx="168049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dk1"/>
                  </a:solidFill>
                  <a:latin typeface="Arial Black"/>
                  <a:ea typeface="Arial Black"/>
                  <a:cs typeface="Arial Black"/>
                  <a:sym typeface="Arial Black"/>
                </a:rPr>
                <a:t>OMISTAJA</a:t>
              </a:r>
              <a:endParaRPr lang="fi-FI" sz="1200">
                <a:solidFill>
                  <a:srgbClr val="B7B7B7"/>
                </a:solidFill>
                <a:latin typeface="Arial Black"/>
                <a:ea typeface="Arial Black"/>
                <a:cs typeface="Arial Black"/>
                <a:sym typeface="Arial Black"/>
              </a:endParaRPr>
            </a:p>
          </p:txBody>
        </p:sp>
        <p:sp>
          <p:nvSpPr>
            <p:cNvPr id="51" name="Google Shape;1479;p75">
              <a:extLst>
                <a:ext uri="{FF2B5EF4-FFF2-40B4-BE49-F238E27FC236}">
                  <a16:creationId xmlns:a16="http://schemas.microsoft.com/office/drawing/2014/main" id="{0B7FEAF6-65F5-08B7-81B0-3297B40AFE0D}"/>
                </a:ext>
              </a:extLst>
            </p:cNvPr>
            <p:cNvSpPr txBox="1"/>
            <p:nvPr/>
          </p:nvSpPr>
          <p:spPr>
            <a:xfrm>
              <a:off x="6975863" y="1974275"/>
              <a:ext cx="1715102"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dk1"/>
                  </a:solidFill>
                  <a:latin typeface="Arial Black"/>
                  <a:ea typeface="Arial Black"/>
                  <a:cs typeface="Arial Black"/>
                  <a:sym typeface="Arial Black"/>
                </a:rPr>
                <a:t>DATAN TUOTTAJA</a:t>
              </a:r>
              <a:endParaRPr lang="fi-FI" sz="1200">
                <a:solidFill>
                  <a:srgbClr val="B7B7B7"/>
                </a:solidFill>
                <a:latin typeface="Arial Black"/>
                <a:ea typeface="Arial Black"/>
                <a:cs typeface="Arial Black"/>
                <a:sym typeface="Arial Black"/>
              </a:endParaRPr>
            </a:p>
          </p:txBody>
        </p:sp>
        <p:sp>
          <p:nvSpPr>
            <p:cNvPr id="52" name="Google Shape;1482;p75">
              <a:extLst>
                <a:ext uri="{FF2B5EF4-FFF2-40B4-BE49-F238E27FC236}">
                  <a16:creationId xmlns:a16="http://schemas.microsoft.com/office/drawing/2014/main" id="{4A909EF0-6062-D918-70F0-E7D8F38837BD}"/>
                </a:ext>
              </a:extLst>
            </p:cNvPr>
            <p:cNvSpPr txBox="1"/>
            <p:nvPr/>
          </p:nvSpPr>
          <p:spPr>
            <a:xfrm>
              <a:off x="1774517" y="2779236"/>
              <a:ext cx="1730834"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tx1"/>
                  </a:solidFill>
                  <a:latin typeface="+mj-lt"/>
                  <a:ea typeface="Arial Black"/>
                  <a:cs typeface="Arial Black"/>
                  <a:sym typeface="Arial Black"/>
                </a:rPr>
                <a:t>Mitä ja miksi?</a:t>
              </a:r>
            </a:p>
          </p:txBody>
        </p:sp>
        <p:sp>
          <p:nvSpPr>
            <p:cNvPr id="53" name="Google Shape;1483;p75">
              <a:extLst>
                <a:ext uri="{FF2B5EF4-FFF2-40B4-BE49-F238E27FC236}">
                  <a16:creationId xmlns:a16="http://schemas.microsoft.com/office/drawing/2014/main" id="{AA62535C-0520-4553-6BFA-2264BF54E897}"/>
                </a:ext>
              </a:extLst>
            </p:cNvPr>
            <p:cNvSpPr txBox="1"/>
            <p:nvPr/>
          </p:nvSpPr>
          <p:spPr>
            <a:xfrm>
              <a:off x="3543950" y="2560218"/>
              <a:ext cx="1730834"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tx1"/>
                  </a:solidFill>
                  <a:latin typeface="+mj-lt"/>
                  <a:ea typeface="Arial Black"/>
                  <a:cs typeface="Arial Black"/>
                  <a:sym typeface="Arial Black"/>
                </a:rPr>
                <a:t>Miten arvoa tuotetaan?</a:t>
              </a:r>
              <a:endParaRPr lang="fi-FI" sz="700">
                <a:solidFill>
                  <a:schemeClr val="tx1"/>
                </a:solidFill>
                <a:latin typeface="+mj-lt"/>
                <a:ea typeface="Arial Black"/>
                <a:cs typeface="Arial Black"/>
                <a:sym typeface="Arial Black"/>
              </a:endParaRPr>
            </a:p>
          </p:txBody>
        </p:sp>
        <p:sp>
          <p:nvSpPr>
            <p:cNvPr id="54" name="Google Shape;1484;p75">
              <a:extLst>
                <a:ext uri="{FF2B5EF4-FFF2-40B4-BE49-F238E27FC236}">
                  <a16:creationId xmlns:a16="http://schemas.microsoft.com/office/drawing/2014/main" id="{80191BFD-0713-41C6-645E-77300EAE5FDB}"/>
                </a:ext>
              </a:extLst>
            </p:cNvPr>
            <p:cNvSpPr txBox="1"/>
            <p:nvPr/>
          </p:nvSpPr>
          <p:spPr>
            <a:xfrm>
              <a:off x="5344381" y="2425958"/>
              <a:ext cx="1519617"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tx1"/>
                  </a:solidFill>
                  <a:latin typeface="+mn-lt"/>
                  <a:ea typeface="Arial Black"/>
                  <a:cs typeface="Arial Black"/>
                  <a:sym typeface="Arial Black"/>
                </a:rPr>
                <a:t>Miten dataa jaetaan?</a:t>
              </a:r>
            </a:p>
          </p:txBody>
        </p:sp>
        <p:sp>
          <p:nvSpPr>
            <p:cNvPr id="55" name="Google Shape;1485;p75">
              <a:extLst>
                <a:ext uri="{FF2B5EF4-FFF2-40B4-BE49-F238E27FC236}">
                  <a16:creationId xmlns:a16="http://schemas.microsoft.com/office/drawing/2014/main" id="{1901EDED-1A00-ED3C-E5EE-754A96842290}"/>
                </a:ext>
              </a:extLst>
            </p:cNvPr>
            <p:cNvSpPr txBox="1"/>
            <p:nvPr/>
          </p:nvSpPr>
          <p:spPr>
            <a:xfrm>
              <a:off x="5199381" y="2190933"/>
              <a:ext cx="1715102"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dk1"/>
                  </a:solidFill>
                  <a:latin typeface="Arial Black"/>
                  <a:ea typeface="Arial Black"/>
                  <a:cs typeface="Arial Black"/>
                  <a:sym typeface="Arial Black"/>
                </a:rPr>
                <a:t>OPEROIJA</a:t>
              </a:r>
              <a:endParaRPr lang="fi-FI" sz="1200">
                <a:solidFill>
                  <a:srgbClr val="B7B7B7"/>
                </a:solidFill>
                <a:latin typeface="Arial Black"/>
                <a:ea typeface="Arial Black"/>
                <a:cs typeface="Arial Black"/>
                <a:sym typeface="Arial Black"/>
              </a:endParaRPr>
            </a:p>
          </p:txBody>
        </p:sp>
        <p:sp>
          <p:nvSpPr>
            <p:cNvPr id="56" name="Google Shape;1486;p75">
              <a:extLst>
                <a:ext uri="{FF2B5EF4-FFF2-40B4-BE49-F238E27FC236}">
                  <a16:creationId xmlns:a16="http://schemas.microsoft.com/office/drawing/2014/main" id="{3E965390-4CC0-BBFE-F32F-3B0B69E0A05F}"/>
                </a:ext>
              </a:extLst>
            </p:cNvPr>
            <p:cNvSpPr txBox="1"/>
            <p:nvPr/>
          </p:nvSpPr>
          <p:spPr>
            <a:xfrm>
              <a:off x="9177901" y="3271362"/>
              <a:ext cx="810829" cy="5231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100" b="1">
                  <a:solidFill>
                    <a:schemeClr val="tx1"/>
                  </a:solidFill>
                </a:rPr>
                <a:t>Palvelun tuotanto</a:t>
              </a:r>
            </a:p>
          </p:txBody>
        </p:sp>
        <p:sp>
          <p:nvSpPr>
            <p:cNvPr id="57" name="Google Shape;1488;p75">
              <a:extLst>
                <a:ext uri="{FF2B5EF4-FFF2-40B4-BE49-F238E27FC236}">
                  <a16:creationId xmlns:a16="http://schemas.microsoft.com/office/drawing/2014/main" id="{2C2AE27E-AAA7-0028-30E5-B8EE75736593}"/>
                </a:ext>
              </a:extLst>
            </p:cNvPr>
            <p:cNvSpPr txBox="1"/>
            <p:nvPr/>
          </p:nvSpPr>
          <p:spPr>
            <a:xfrm>
              <a:off x="8383300" y="4133906"/>
              <a:ext cx="1195251" cy="861744"/>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Clr>
                  <a:schemeClr val="dk1"/>
                </a:buClr>
                <a:buSzPts val="1100"/>
                <a:buFont typeface="Arial"/>
                <a:buNone/>
              </a:pPr>
              <a:r>
                <a:rPr lang="fi-FI" sz="1100" b="1">
                  <a:solidFill>
                    <a:schemeClr val="tx1"/>
                  </a:solidFill>
                </a:rPr>
                <a:t>Palaute tarvittavasta datasta</a:t>
              </a:r>
            </a:p>
            <a:p>
              <a:pPr marL="0" lvl="0" indent="0" algn="l" rtl="0">
                <a:spcBef>
                  <a:spcPts val="0"/>
                </a:spcBef>
                <a:spcAft>
                  <a:spcPts val="0"/>
                </a:spcAft>
                <a:buNone/>
              </a:pPr>
              <a:endParaRPr lang="fi-FI" sz="1100" b="1">
                <a:solidFill>
                  <a:schemeClr val="tx1"/>
                </a:solidFill>
              </a:endParaRPr>
            </a:p>
          </p:txBody>
        </p:sp>
        <p:sp>
          <p:nvSpPr>
            <p:cNvPr id="58" name="Google Shape;1489;p75">
              <a:extLst>
                <a:ext uri="{FF2B5EF4-FFF2-40B4-BE49-F238E27FC236}">
                  <a16:creationId xmlns:a16="http://schemas.microsoft.com/office/drawing/2014/main" id="{21789954-643C-4CC6-771F-5DF8F9C989CA}"/>
                </a:ext>
              </a:extLst>
            </p:cNvPr>
            <p:cNvSpPr txBox="1"/>
            <p:nvPr/>
          </p:nvSpPr>
          <p:spPr>
            <a:xfrm>
              <a:off x="7401540" y="3398717"/>
              <a:ext cx="1131668" cy="861744"/>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i-FI" sz="1100" b="1">
                  <a:solidFill>
                    <a:schemeClr val="tx1"/>
                  </a:solidFill>
                </a:rPr>
                <a:t>Tarpeita vastaavan datan tuottaminen</a:t>
              </a:r>
              <a:endParaRPr lang="en-US" sz="1100" b="1">
                <a:solidFill>
                  <a:schemeClr val="tx1"/>
                </a:solidFill>
              </a:endParaRPr>
            </a:p>
          </p:txBody>
        </p:sp>
        <p:sp>
          <p:nvSpPr>
            <p:cNvPr id="59" name="Google Shape;1490;p75">
              <a:extLst>
                <a:ext uri="{FF2B5EF4-FFF2-40B4-BE49-F238E27FC236}">
                  <a16:creationId xmlns:a16="http://schemas.microsoft.com/office/drawing/2014/main" id="{E529939E-00D3-0869-9519-D6890FA2FE7C}"/>
                </a:ext>
              </a:extLst>
            </p:cNvPr>
            <p:cNvSpPr txBox="1"/>
            <p:nvPr/>
          </p:nvSpPr>
          <p:spPr>
            <a:xfrm>
              <a:off x="6508842" y="4115611"/>
              <a:ext cx="1508680" cy="692467"/>
            </a:xfrm>
            <a:prstGeom prst="rect">
              <a:avLst/>
            </a:prstGeom>
            <a:noFill/>
            <a:ln>
              <a:noFill/>
            </a:ln>
          </p:spPr>
          <p:txBody>
            <a:bodyPr spcFirstLastPara="1" wrap="square" lIns="91425" tIns="91425" rIns="91425" bIns="91425" anchor="t" anchorCtr="0">
              <a:spAutoFit/>
            </a:bodyPr>
            <a:lstStyle/>
            <a:p>
              <a:r>
                <a:rPr lang="fi-FI" sz="1100" b="1">
                  <a:solidFill>
                    <a:schemeClr val="tx1"/>
                  </a:solidFill>
                </a:rPr>
                <a:t>Yhteen-</a:t>
              </a:r>
              <a:br>
                <a:rPr lang="fi-FI" sz="1100" b="1">
                  <a:solidFill>
                    <a:schemeClr val="tx1"/>
                  </a:solidFill>
                </a:rPr>
              </a:br>
              <a:r>
                <a:rPr lang="fi-FI" sz="1100" b="1">
                  <a:solidFill>
                    <a:schemeClr val="tx1"/>
                  </a:solidFill>
                </a:rPr>
                <a:t>toimivuuden </a:t>
              </a:r>
              <a:br>
                <a:rPr lang="fi-FI" sz="1100" b="1"/>
              </a:br>
              <a:r>
                <a:rPr lang="fi-FI" sz="1100" b="1">
                  <a:solidFill>
                    <a:schemeClr val="tx1"/>
                  </a:solidFill>
                </a:rPr>
                <a:t>ja laadun varmistus</a:t>
              </a:r>
            </a:p>
          </p:txBody>
        </p:sp>
        <p:sp>
          <p:nvSpPr>
            <p:cNvPr id="60" name="Google Shape;1491;p75">
              <a:extLst>
                <a:ext uri="{FF2B5EF4-FFF2-40B4-BE49-F238E27FC236}">
                  <a16:creationId xmlns:a16="http://schemas.microsoft.com/office/drawing/2014/main" id="{1242DFFD-B40C-C9E4-7E59-F667305A2101}"/>
                </a:ext>
              </a:extLst>
            </p:cNvPr>
            <p:cNvSpPr txBox="1"/>
            <p:nvPr/>
          </p:nvSpPr>
          <p:spPr>
            <a:xfrm>
              <a:off x="7183711" y="2368005"/>
              <a:ext cx="1297048"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tx1"/>
                  </a:solidFill>
                  <a:latin typeface="+mn-lt"/>
                  <a:ea typeface="Arial Black"/>
                  <a:cs typeface="Arial Black"/>
                  <a:sym typeface="Arial Black"/>
                </a:rPr>
                <a:t>Mitä dataa jaetaan?</a:t>
              </a:r>
            </a:p>
          </p:txBody>
        </p:sp>
        <p:pic>
          <p:nvPicPr>
            <p:cNvPr id="61" name="Kuva 21">
              <a:extLst>
                <a:ext uri="{FF2B5EF4-FFF2-40B4-BE49-F238E27FC236}">
                  <a16:creationId xmlns:a16="http://schemas.microsoft.com/office/drawing/2014/main" id="{39E22117-53F7-8BA5-D1DD-72FA6C94CB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11315" y="1980456"/>
              <a:ext cx="501672" cy="501672"/>
            </a:xfrm>
            <a:prstGeom prst="rect">
              <a:avLst/>
            </a:prstGeom>
          </p:spPr>
        </p:pic>
        <p:pic>
          <p:nvPicPr>
            <p:cNvPr id="62" name="Kuva 30">
              <a:extLst>
                <a:ext uri="{FF2B5EF4-FFF2-40B4-BE49-F238E27FC236}">
                  <a16:creationId xmlns:a16="http://schemas.microsoft.com/office/drawing/2014/main" id="{818380E5-4FE8-878F-17D9-4074820337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82630" y="1264663"/>
              <a:ext cx="501672" cy="501672"/>
            </a:xfrm>
            <a:prstGeom prst="rect">
              <a:avLst/>
            </a:prstGeom>
          </p:spPr>
        </p:pic>
        <p:sp>
          <p:nvSpPr>
            <p:cNvPr id="63" name="Google Shape;1480;p75">
              <a:extLst>
                <a:ext uri="{FF2B5EF4-FFF2-40B4-BE49-F238E27FC236}">
                  <a16:creationId xmlns:a16="http://schemas.microsoft.com/office/drawing/2014/main" id="{5C144D35-76DB-7C63-6B15-71B3E974CBF3}"/>
                </a:ext>
              </a:extLst>
            </p:cNvPr>
            <p:cNvSpPr txBox="1"/>
            <p:nvPr/>
          </p:nvSpPr>
          <p:spPr>
            <a:xfrm>
              <a:off x="8393226" y="1774202"/>
              <a:ext cx="2307691"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dk1"/>
                  </a:solidFill>
                  <a:latin typeface="Arial Black"/>
                  <a:ea typeface="Arial Black"/>
                  <a:cs typeface="Arial Black"/>
                  <a:sym typeface="Arial Black"/>
                </a:rPr>
                <a:t>DATAN </a:t>
              </a:r>
            </a:p>
            <a:p>
              <a:pPr marL="0" lvl="0" indent="0" algn="ctr" rtl="0">
                <a:spcBef>
                  <a:spcPts val="0"/>
                </a:spcBef>
                <a:spcAft>
                  <a:spcPts val="0"/>
                </a:spcAft>
                <a:buNone/>
              </a:pPr>
              <a:r>
                <a:rPr lang="fi-FI" sz="1200">
                  <a:solidFill>
                    <a:schemeClr val="dk1"/>
                  </a:solidFill>
                  <a:latin typeface="Arial Black"/>
                  <a:ea typeface="Arial Black"/>
                  <a:cs typeface="Arial Black"/>
                  <a:sym typeface="Arial Black"/>
                </a:rPr>
                <a:t>HYÖDYNTÄJÄ</a:t>
              </a:r>
              <a:endParaRPr lang="fi-FI" sz="1200">
                <a:solidFill>
                  <a:srgbClr val="B7B7B7"/>
                </a:solidFill>
                <a:latin typeface="Arial Black"/>
                <a:ea typeface="Arial Black"/>
                <a:cs typeface="Arial Black"/>
                <a:sym typeface="Arial Black"/>
              </a:endParaRPr>
            </a:p>
          </p:txBody>
        </p:sp>
        <p:sp>
          <p:nvSpPr>
            <p:cNvPr id="1481" name="Google Shape;1487;p75">
              <a:extLst>
                <a:ext uri="{FF2B5EF4-FFF2-40B4-BE49-F238E27FC236}">
                  <a16:creationId xmlns:a16="http://schemas.microsoft.com/office/drawing/2014/main" id="{C878B72D-92C4-C2E5-84FA-FF4700897CC1}"/>
                </a:ext>
              </a:extLst>
            </p:cNvPr>
            <p:cNvSpPr txBox="1"/>
            <p:nvPr/>
          </p:nvSpPr>
          <p:spPr>
            <a:xfrm>
              <a:off x="8694153" y="2136358"/>
              <a:ext cx="172338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tx1"/>
                  </a:solidFill>
                  <a:latin typeface="+mj-lt"/>
                  <a:ea typeface="Arial Black"/>
                  <a:cs typeface="Arial Black"/>
                  <a:sym typeface="Arial Black"/>
                </a:rPr>
                <a:t>Mitä uutta datalla tehdään?</a:t>
              </a:r>
            </a:p>
          </p:txBody>
        </p:sp>
        <p:cxnSp>
          <p:nvCxnSpPr>
            <p:cNvPr id="1500" name="Suora yhdysviiva 32">
              <a:extLst>
                <a:ext uri="{FF2B5EF4-FFF2-40B4-BE49-F238E27FC236}">
                  <a16:creationId xmlns:a16="http://schemas.microsoft.com/office/drawing/2014/main" id="{F214C984-A760-493F-63AA-3B3161F9B132}"/>
                </a:ext>
                <a:ext uri="{C183D7F6-B498-43B3-948B-1728B52AA6E4}">
                  <adec:decorative xmlns:adec="http://schemas.microsoft.com/office/drawing/2017/decorative" val="1"/>
                </a:ext>
              </a:extLst>
            </p:cNvPr>
            <p:cNvCxnSpPr>
              <a:cxnSpLocks/>
            </p:cNvCxnSpPr>
            <p:nvPr/>
          </p:nvCxnSpPr>
          <p:spPr>
            <a:xfrm>
              <a:off x="2659860" y="3333053"/>
              <a:ext cx="0" cy="360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01" name="Google Shape;1420;p74">
              <a:extLst>
                <a:ext uri="{FF2B5EF4-FFF2-40B4-BE49-F238E27FC236}">
                  <a16:creationId xmlns:a16="http://schemas.microsoft.com/office/drawing/2014/main" id="{4DA2741D-CF84-749F-EAFA-421E91AAF2FD}"/>
                </a:ext>
                <a:ext uri="{C183D7F6-B498-43B3-948B-1728B52AA6E4}">
                  <adec:decorative xmlns:adec="http://schemas.microsoft.com/office/drawing/2017/decorative" val="1"/>
                </a:ext>
              </a:extLst>
            </p:cNvPr>
            <p:cNvSpPr/>
            <p:nvPr/>
          </p:nvSpPr>
          <p:spPr>
            <a:xfrm>
              <a:off x="1721686" y="1739785"/>
              <a:ext cx="1896467" cy="1681154"/>
            </a:xfrm>
            <a:prstGeom prst="roundRect">
              <a:avLst>
                <a:gd name="adj" fmla="val 7103"/>
              </a:avLst>
            </a:prstGeom>
            <a:noFill/>
            <a:ln w="2857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421;p74">
              <a:extLst>
                <a:ext uri="{FF2B5EF4-FFF2-40B4-BE49-F238E27FC236}">
                  <a16:creationId xmlns:a16="http://schemas.microsoft.com/office/drawing/2014/main" id="{6A7DC650-F108-EE7F-99D7-F7BEB7CBEF6F}"/>
                </a:ext>
                <a:ext uri="{C183D7F6-B498-43B3-948B-1728B52AA6E4}">
                  <adec:decorative xmlns:adec="http://schemas.microsoft.com/office/drawing/2017/decorative" val="1"/>
                </a:ext>
              </a:extLst>
            </p:cNvPr>
            <p:cNvSpPr/>
            <p:nvPr/>
          </p:nvSpPr>
          <p:spPr>
            <a:xfrm>
              <a:off x="3446733" y="1579248"/>
              <a:ext cx="1896467" cy="1681154"/>
            </a:xfrm>
            <a:prstGeom prst="roundRect">
              <a:avLst>
                <a:gd name="adj" fmla="val 9519"/>
              </a:avLst>
            </a:prstGeom>
            <a:noFill/>
            <a:ln w="28575" cap="flat" cmpd="sng">
              <a:solidFill>
                <a:schemeClr val="accent6"/>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422;p74">
              <a:extLst>
                <a:ext uri="{FF2B5EF4-FFF2-40B4-BE49-F238E27FC236}">
                  <a16:creationId xmlns:a16="http://schemas.microsoft.com/office/drawing/2014/main" id="{8B0BBED3-70EE-D6A6-2C52-B38CA170DAFB}"/>
                </a:ext>
                <a:ext uri="{C183D7F6-B498-43B3-948B-1728B52AA6E4}">
                  <adec:decorative xmlns:adec="http://schemas.microsoft.com/office/drawing/2017/decorative" val="1"/>
                </a:ext>
              </a:extLst>
            </p:cNvPr>
            <p:cNvSpPr/>
            <p:nvPr/>
          </p:nvSpPr>
          <p:spPr>
            <a:xfrm>
              <a:off x="5174564" y="1418513"/>
              <a:ext cx="1896467" cy="1681154"/>
            </a:xfrm>
            <a:prstGeom prst="roundRect">
              <a:avLst>
                <a:gd name="adj" fmla="val 7385"/>
              </a:avLst>
            </a:prstGeom>
            <a:noFill/>
            <a:ln w="28575"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423;p74">
              <a:extLst>
                <a:ext uri="{FF2B5EF4-FFF2-40B4-BE49-F238E27FC236}">
                  <a16:creationId xmlns:a16="http://schemas.microsoft.com/office/drawing/2014/main" id="{77E12BF8-EAF8-34E9-D460-A5E45EA63BE7}"/>
                </a:ext>
                <a:ext uri="{C183D7F6-B498-43B3-948B-1728B52AA6E4}">
                  <adec:decorative xmlns:adec="http://schemas.microsoft.com/office/drawing/2017/decorative" val="1"/>
                </a:ext>
              </a:extLst>
            </p:cNvPr>
            <p:cNvSpPr/>
            <p:nvPr/>
          </p:nvSpPr>
          <p:spPr>
            <a:xfrm>
              <a:off x="6898400" y="1243075"/>
              <a:ext cx="1896467" cy="1681154"/>
            </a:xfrm>
            <a:prstGeom prst="roundRect">
              <a:avLst>
                <a:gd name="adj" fmla="val 7141"/>
              </a:avLst>
            </a:prstGeom>
            <a:noFill/>
            <a:ln w="28575" cap="flat" cmpd="sng">
              <a:solidFill>
                <a:srgbClr val="F5A3C7"/>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424;p74">
              <a:extLst>
                <a:ext uri="{FF2B5EF4-FFF2-40B4-BE49-F238E27FC236}">
                  <a16:creationId xmlns:a16="http://schemas.microsoft.com/office/drawing/2014/main" id="{CF0B9591-B8DD-F97C-9661-173C182DC0ED}"/>
                </a:ext>
                <a:ext uri="{C183D7F6-B498-43B3-948B-1728B52AA6E4}">
                  <adec:decorative xmlns:adec="http://schemas.microsoft.com/office/drawing/2017/decorative" val="1"/>
                </a:ext>
              </a:extLst>
            </p:cNvPr>
            <p:cNvSpPr/>
            <p:nvPr/>
          </p:nvSpPr>
          <p:spPr>
            <a:xfrm>
              <a:off x="8596955" y="1067637"/>
              <a:ext cx="1896467" cy="1681154"/>
            </a:xfrm>
            <a:prstGeom prst="roundRect">
              <a:avLst>
                <a:gd name="adj" fmla="val 4419"/>
              </a:avLst>
            </a:prstGeom>
            <a:noFill/>
            <a:ln w="2857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506" name="Ryhmä 20">
              <a:extLst>
                <a:ext uri="{FF2B5EF4-FFF2-40B4-BE49-F238E27FC236}">
                  <a16:creationId xmlns:a16="http://schemas.microsoft.com/office/drawing/2014/main" id="{6EAF1038-F6FC-F231-CC68-E75B213BBAF9}"/>
                </a:ext>
              </a:extLst>
            </p:cNvPr>
            <p:cNvGrpSpPr/>
            <p:nvPr/>
          </p:nvGrpSpPr>
          <p:grpSpPr>
            <a:xfrm>
              <a:off x="794688" y="1874358"/>
              <a:ext cx="1108153" cy="1398274"/>
              <a:chOff x="794688" y="2046904"/>
              <a:chExt cx="1108153" cy="1121835"/>
            </a:xfrm>
          </p:grpSpPr>
          <p:sp>
            <p:nvSpPr>
              <p:cNvPr id="1518" name="Google Shape;1492;p75">
                <a:extLst>
                  <a:ext uri="{FF2B5EF4-FFF2-40B4-BE49-F238E27FC236}">
                    <a16:creationId xmlns:a16="http://schemas.microsoft.com/office/drawing/2014/main" id="{B4694C83-D992-228A-8448-EA00BE60BE73}"/>
                  </a:ext>
                </a:extLst>
              </p:cNvPr>
              <p:cNvSpPr/>
              <p:nvPr/>
            </p:nvSpPr>
            <p:spPr>
              <a:xfrm rot="16200000">
                <a:off x="1221562" y="1723933"/>
                <a:ext cx="356721" cy="1002664"/>
              </a:xfrm>
              <a:prstGeom prst="flowChartOffpageConnector">
                <a:avLst/>
              </a:prstGeom>
              <a:solidFill>
                <a:schemeClr val="tx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493;p75">
                <a:extLst>
                  <a:ext uri="{FF2B5EF4-FFF2-40B4-BE49-F238E27FC236}">
                    <a16:creationId xmlns:a16="http://schemas.microsoft.com/office/drawing/2014/main" id="{9ABE2A71-E730-D628-5A46-3B97E422BE01}"/>
                  </a:ext>
                </a:extLst>
              </p:cNvPr>
              <p:cNvSpPr/>
              <p:nvPr/>
            </p:nvSpPr>
            <p:spPr>
              <a:xfrm rot="16200000">
                <a:off x="1221562" y="2105501"/>
                <a:ext cx="356721" cy="1002664"/>
              </a:xfrm>
              <a:prstGeom prst="flowChartOffpageConnector">
                <a:avLst/>
              </a:prstGeom>
              <a:solidFill>
                <a:schemeClr val="tx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494;p75">
                <a:extLst>
                  <a:ext uri="{FF2B5EF4-FFF2-40B4-BE49-F238E27FC236}">
                    <a16:creationId xmlns:a16="http://schemas.microsoft.com/office/drawing/2014/main" id="{5F513296-0E3C-93C4-7112-160ABDDB3CD6}"/>
                  </a:ext>
                </a:extLst>
              </p:cNvPr>
              <p:cNvSpPr/>
              <p:nvPr/>
            </p:nvSpPr>
            <p:spPr>
              <a:xfrm rot="16200000">
                <a:off x="1223148" y="2489047"/>
                <a:ext cx="356721" cy="1002664"/>
              </a:xfrm>
              <a:prstGeom prst="flowChartOffpageConnector">
                <a:avLst/>
              </a:prstGeom>
              <a:solidFill>
                <a:schemeClr val="tx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495;p75">
                <a:extLst>
                  <a:ext uri="{FF2B5EF4-FFF2-40B4-BE49-F238E27FC236}">
                    <a16:creationId xmlns:a16="http://schemas.microsoft.com/office/drawing/2014/main" id="{B81FB1D6-46D1-7999-728D-5E046E80622B}"/>
                  </a:ext>
                </a:extLst>
              </p:cNvPr>
              <p:cNvSpPr txBox="1"/>
              <p:nvPr/>
            </p:nvSpPr>
            <p:spPr>
              <a:xfrm>
                <a:off x="794688" y="2454409"/>
                <a:ext cx="904743" cy="29629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bg1"/>
                    </a:solidFill>
                    <a:latin typeface="Arial Black"/>
                    <a:ea typeface="Arial Black"/>
                    <a:cs typeface="Arial Black"/>
                    <a:sym typeface="Arial Black"/>
                  </a:rPr>
                  <a:t>Data</a:t>
                </a:r>
                <a:endParaRPr lang="en-US" sz="1200">
                  <a:solidFill>
                    <a:schemeClr val="bg1"/>
                  </a:solidFill>
                  <a:latin typeface="Arial Black"/>
                  <a:ea typeface="Arial Black"/>
                  <a:cs typeface="Arial Black"/>
                </a:endParaRPr>
              </a:p>
            </p:txBody>
          </p:sp>
          <p:sp>
            <p:nvSpPr>
              <p:cNvPr id="1522" name="Google Shape;1496;p75">
                <a:extLst>
                  <a:ext uri="{FF2B5EF4-FFF2-40B4-BE49-F238E27FC236}">
                    <a16:creationId xmlns:a16="http://schemas.microsoft.com/office/drawing/2014/main" id="{E6DEF03C-9082-CEDA-FB5E-C25529D0F089}"/>
                  </a:ext>
                </a:extLst>
              </p:cNvPr>
              <p:cNvSpPr txBox="1"/>
              <p:nvPr/>
            </p:nvSpPr>
            <p:spPr>
              <a:xfrm>
                <a:off x="878150" y="2828922"/>
                <a:ext cx="904743" cy="29629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dirty="0">
                    <a:solidFill>
                      <a:schemeClr val="bg1"/>
                    </a:solidFill>
                    <a:latin typeface="Arial Black"/>
                    <a:ea typeface="Arial Black"/>
                    <a:cs typeface="Arial Black"/>
                    <a:sym typeface="Arial Black"/>
                  </a:rPr>
                  <a:t>Päätös</a:t>
                </a:r>
                <a:endParaRPr lang="en-US" sz="1200" dirty="0">
                  <a:solidFill>
                    <a:schemeClr val="bg1"/>
                  </a:solidFill>
                  <a:latin typeface="Arial Black"/>
                  <a:ea typeface="Arial Black"/>
                  <a:cs typeface="Arial Black"/>
                </a:endParaRPr>
              </a:p>
            </p:txBody>
          </p:sp>
          <p:sp>
            <p:nvSpPr>
              <p:cNvPr id="1523" name="Google Shape;1497;p75">
                <a:extLst>
                  <a:ext uri="{FF2B5EF4-FFF2-40B4-BE49-F238E27FC236}">
                    <a16:creationId xmlns:a16="http://schemas.microsoft.com/office/drawing/2014/main" id="{C8B03BBB-D851-0E11-C712-51A9F16A16FC}"/>
                  </a:ext>
                </a:extLst>
              </p:cNvPr>
              <p:cNvSpPr txBox="1"/>
              <p:nvPr/>
            </p:nvSpPr>
            <p:spPr>
              <a:xfrm>
                <a:off x="833854" y="2078251"/>
                <a:ext cx="904743" cy="29629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bg1"/>
                    </a:solidFill>
                    <a:latin typeface="Arial Black"/>
                    <a:ea typeface="Arial Black"/>
                    <a:cs typeface="Arial Black"/>
                    <a:sym typeface="Arial Black"/>
                  </a:rPr>
                  <a:t>Tarve</a:t>
                </a:r>
                <a:endParaRPr lang="en-US" sz="1200">
                  <a:solidFill>
                    <a:schemeClr val="bg1"/>
                  </a:solidFill>
                  <a:latin typeface="Arial Black"/>
                  <a:ea typeface="Arial Black"/>
                  <a:cs typeface="Arial Black"/>
                </a:endParaRPr>
              </a:p>
            </p:txBody>
          </p:sp>
        </p:grpSp>
        <p:sp>
          <p:nvSpPr>
            <p:cNvPr id="1507" name="Google Shape;1498;p75">
              <a:extLst>
                <a:ext uri="{FF2B5EF4-FFF2-40B4-BE49-F238E27FC236}">
                  <a16:creationId xmlns:a16="http://schemas.microsoft.com/office/drawing/2014/main" id="{839DD0D3-BAC7-CDB1-3429-A44C307C17E6}"/>
                </a:ext>
                <a:ext uri="{C183D7F6-B498-43B3-948B-1728B52AA6E4}">
                  <adec:decorative xmlns:adec="http://schemas.microsoft.com/office/drawing/2017/decorative" val="1"/>
                </a:ext>
              </a:extLst>
            </p:cNvPr>
            <p:cNvSpPr/>
            <p:nvPr/>
          </p:nvSpPr>
          <p:spPr>
            <a:xfrm rot="5400000">
              <a:off x="10676751" y="1190418"/>
              <a:ext cx="586917" cy="1237079"/>
            </a:xfrm>
            <a:prstGeom prst="flowChartOffpageConnector">
              <a:avLst/>
            </a:prstGeom>
            <a:solidFill>
              <a:schemeClr val="tx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08" name="Google Shape;1499;p75">
              <a:extLst>
                <a:ext uri="{FF2B5EF4-FFF2-40B4-BE49-F238E27FC236}">
                  <a16:creationId xmlns:a16="http://schemas.microsoft.com/office/drawing/2014/main" id="{B29175ED-EA24-F53F-0148-4B1532C6EF18}"/>
                </a:ext>
              </a:extLst>
            </p:cNvPr>
            <p:cNvSpPr txBox="1"/>
            <p:nvPr/>
          </p:nvSpPr>
          <p:spPr>
            <a:xfrm>
              <a:off x="10451833" y="1536336"/>
              <a:ext cx="1136917"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dirty="0">
                  <a:solidFill>
                    <a:schemeClr val="bg1"/>
                  </a:solidFill>
                  <a:latin typeface="Arial Black"/>
                  <a:ea typeface="Arial Black"/>
                  <a:cs typeface="Arial Black"/>
                  <a:sym typeface="Arial Black"/>
                </a:rPr>
                <a:t>Loppu-</a:t>
              </a:r>
              <a:br>
                <a:rPr lang="fi-FI" sz="1200" dirty="0">
                  <a:latin typeface="Arial Black"/>
                  <a:ea typeface="Arial Black"/>
                  <a:cs typeface="Arial Black"/>
                </a:rPr>
              </a:br>
              <a:r>
                <a:rPr lang="fi-FI" sz="1200" dirty="0">
                  <a:solidFill>
                    <a:schemeClr val="bg1"/>
                  </a:solidFill>
                  <a:latin typeface="Arial Black"/>
                  <a:ea typeface="Arial Black"/>
                  <a:cs typeface="Arial Black"/>
                  <a:sym typeface="Arial Black"/>
                </a:rPr>
                <a:t>käyttäjät</a:t>
              </a:r>
              <a:endParaRPr lang="en-US" sz="1200" dirty="0">
                <a:solidFill>
                  <a:schemeClr val="bg1"/>
                </a:solidFill>
                <a:latin typeface="Arial Black"/>
                <a:ea typeface="Arial Black"/>
                <a:cs typeface="Arial Black"/>
              </a:endParaRPr>
            </a:p>
          </p:txBody>
        </p:sp>
        <p:sp>
          <p:nvSpPr>
            <p:cNvPr id="1509" name="Google Shape;1477;p75">
              <a:extLst>
                <a:ext uri="{FF2B5EF4-FFF2-40B4-BE49-F238E27FC236}">
                  <a16:creationId xmlns:a16="http://schemas.microsoft.com/office/drawing/2014/main" id="{7352D352-9FE0-15CC-2146-4B16506503D0}"/>
                </a:ext>
              </a:extLst>
            </p:cNvPr>
            <p:cNvSpPr txBox="1"/>
            <p:nvPr/>
          </p:nvSpPr>
          <p:spPr>
            <a:xfrm>
              <a:off x="1822342" y="2553265"/>
              <a:ext cx="1652696"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FI" sz="1200">
                  <a:solidFill>
                    <a:schemeClr val="dk1"/>
                  </a:solidFill>
                  <a:latin typeface="Arial Black"/>
                  <a:ea typeface="Arial Black"/>
                  <a:cs typeface="Arial Black"/>
                  <a:sym typeface="Arial Black"/>
                </a:rPr>
                <a:t>MAHDOLLISTAJA</a:t>
              </a:r>
              <a:endParaRPr lang="fi-FI" sz="1200">
                <a:solidFill>
                  <a:srgbClr val="B7B7B7"/>
                </a:solidFill>
                <a:latin typeface="Arial Black"/>
                <a:ea typeface="Arial Black"/>
                <a:cs typeface="Arial Black"/>
                <a:sym typeface="Arial Black"/>
              </a:endParaRPr>
            </a:p>
          </p:txBody>
        </p:sp>
        <p:cxnSp>
          <p:nvCxnSpPr>
            <p:cNvPr id="1510" name="Suora yhdysviiva 37">
              <a:extLst>
                <a:ext uri="{FF2B5EF4-FFF2-40B4-BE49-F238E27FC236}">
                  <a16:creationId xmlns:a16="http://schemas.microsoft.com/office/drawing/2014/main" id="{965B5EDF-47FF-4475-5F02-84F5A647581F}"/>
                </a:ext>
                <a:ext uri="{C183D7F6-B498-43B3-948B-1728B52AA6E4}">
                  <adec:decorative xmlns:adec="http://schemas.microsoft.com/office/drawing/2017/decorative" val="1"/>
                </a:ext>
              </a:extLst>
            </p:cNvPr>
            <p:cNvCxnSpPr>
              <a:cxnSpLocks/>
            </p:cNvCxnSpPr>
            <p:nvPr/>
          </p:nvCxnSpPr>
          <p:spPr>
            <a:xfrm>
              <a:off x="5274784" y="3002286"/>
              <a:ext cx="0" cy="1096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1" name="Suora yhdysviiva 33">
              <a:extLst>
                <a:ext uri="{FF2B5EF4-FFF2-40B4-BE49-F238E27FC236}">
                  <a16:creationId xmlns:a16="http://schemas.microsoft.com/office/drawing/2014/main" id="{1A168D00-EE8F-7C67-D123-0DF86D0F429F}"/>
                </a:ext>
                <a:ext uri="{C183D7F6-B498-43B3-948B-1728B52AA6E4}">
                  <adec:decorative xmlns:adec="http://schemas.microsoft.com/office/drawing/2017/decorative" val="1"/>
                </a:ext>
              </a:extLst>
            </p:cNvPr>
            <p:cNvCxnSpPr>
              <a:cxnSpLocks/>
            </p:cNvCxnSpPr>
            <p:nvPr/>
          </p:nvCxnSpPr>
          <p:spPr>
            <a:xfrm>
              <a:off x="3531395" y="3151674"/>
              <a:ext cx="0" cy="10839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2" name="Suora yhdysviiva 35">
              <a:extLst>
                <a:ext uri="{FF2B5EF4-FFF2-40B4-BE49-F238E27FC236}">
                  <a16:creationId xmlns:a16="http://schemas.microsoft.com/office/drawing/2014/main" id="{A453A22E-87D8-AAE5-BA91-AE3B90E7306F}"/>
                </a:ext>
                <a:ext uri="{C183D7F6-B498-43B3-948B-1728B52AA6E4}">
                  <adec:decorative xmlns:adec="http://schemas.microsoft.com/office/drawing/2017/decorative" val="1"/>
                </a:ext>
              </a:extLst>
            </p:cNvPr>
            <p:cNvCxnSpPr>
              <a:cxnSpLocks/>
            </p:cNvCxnSpPr>
            <p:nvPr/>
          </p:nvCxnSpPr>
          <p:spPr>
            <a:xfrm>
              <a:off x="4365301" y="3109929"/>
              <a:ext cx="0" cy="476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3" name="Suora yhdysviiva 36">
              <a:extLst>
                <a:ext uri="{FF2B5EF4-FFF2-40B4-BE49-F238E27FC236}">
                  <a16:creationId xmlns:a16="http://schemas.microsoft.com/office/drawing/2014/main" id="{1FA11FF0-4091-C035-4ACA-BD8F321B6082}"/>
                </a:ext>
                <a:ext uri="{C183D7F6-B498-43B3-948B-1728B52AA6E4}">
                  <adec:decorative xmlns:adec="http://schemas.microsoft.com/office/drawing/2017/decorative" val="1"/>
                </a:ext>
              </a:extLst>
            </p:cNvPr>
            <p:cNvCxnSpPr>
              <a:cxnSpLocks/>
            </p:cNvCxnSpPr>
            <p:nvPr/>
          </p:nvCxnSpPr>
          <p:spPr>
            <a:xfrm>
              <a:off x="6101202" y="2963010"/>
              <a:ext cx="0" cy="494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4" name="Suora yhdysviiva 38">
              <a:extLst>
                <a:ext uri="{FF2B5EF4-FFF2-40B4-BE49-F238E27FC236}">
                  <a16:creationId xmlns:a16="http://schemas.microsoft.com/office/drawing/2014/main" id="{1183586C-7B18-A51F-C7CA-497A5D1B1006}"/>
                </a:ext>
                <a:ext uri="{C183D7F6-B498-43B3-948B-1728B52AA6E4}">
                  <adec:decorative xmlns:adec="http://schemas.microsoft.com/office/drawing/2017/decorative" val="1"/>
                </a:ext>
              </a:extLst>
            </p:cNvPr>
            <p:cNvCxnSpPr>
              <a:cxnSpLocks/>
            </p:cNvCxnSpPr>
            <p:nvPr/>
          </p:nvCxnSpPr>
          <p:spPr>
            <a:xfrm>
              <a:off x="7823569" y="2843457"/>
              <a:ext cx="0" cy="575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5" name="Suora yhdysviiva 39">
              <a:extLst>
                <a:ext uri="{FF2B5EF4-FFF2-40B4-BE49-F238E27FC236}">
                  <a16:creationId xmlns:a16="http://schemas.microsoft.com/office/drawing/2014/main" id="{4EBDB5DD-D040-6F0A-E18A-3F04663833BA}"/>
                </a:ext>
                <a:ext uri="{C183D7F6-B498-43B3-948B-1728B52AA6E4}">
                  <adec:decorative xmlns:adec="http://schemas.microsoft.com/office/drawing/2017/decorative" val="1"/>
                </a:ext>
              </a:extLst>
            </p:cNvPr>
            <p:cNvCxnSpPr>
              <a:cxnSpLocks/>
            </p:cNvCxnSpPr>
            <p:nvPr/>
          </p:nvCxnSpPr>
          <p:spPr>
            <a:xfrm flipH="1">
              <a:off x="9558594" y="2662748"/>
              <a:ext cx="1" cy="592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6" name="Suora yhdysviiva 40">
              <a:extLst>
                <a:ext uri="{FF2B5EF4-FFF2-40B4-BE49-F238E27FC236}">
                  <a16:creationId xmlns:a16="http://schemas.microsoft.com/office/drawing/2014/main" id="{977E4E10-7189-D152-AF4D-3033941892D4}"/>
                </a:ext>
                <a:ext uri="{C183D7F6-B498-43B3-948B-1728B52AA6E4}">
                  <adec:decorative xmlns:adec="http://schemas.microsoft.com/office/drawing/2017/decorative" val="1"/>
                </a:ext>
              </a:extLst>
            </p:cNvPr>
            <p:cNvCxnSpPr>
              <a:cxnSpLocks/>
            </p:cNvCxnSpPr>
            <p:nvPr/>
          </p:nvCxnSpPr>
          <p:spPr>
            <a:xfrm>
              <a:off x="6994726" y="2797976"/>
              <a:ext cx="0" cy="12879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7" name="Suora yhdysviiva 41">
              <a:extLst>
                <a:ext uri="{FF2B5EF4-FFF2-40B4-BE49-F238E27FC236}">
                  <a16:creationId xmlns:a16="http://schemas.microsoft.com/office/drawing/2014/main" id="{AF0F64C1-36E8-F43E-C25B-4936A9CF6BB6}"/>
                </a:ext>
                <a:ext uri="{C183D7F6-B498-43B3-948B-1728B52AA6E4}">
                  <adec:decorative xmlns:adec="http://schemas.microsoft.com/office/drawing/2017/decorative" val="1"/>
                </a:ext>
              </a:extLst>
            </p:cNvPr>
            <p:cNvCxnSpPr>
              <a:cxnSpLocks/>
            </p:cNvCxnSpPr>
            <p:nvPr/>
          </p:nvCxnSpPr>
          <p:spPr>
            <a:xfrm>
              <a:off x="8706298" y="2662748"/>
              <a:ext cx="0" cy="14528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Google Shape;828;p49">
            <a:extLst>
              <a:ext uri="{FF2B5EF4-FFF2-40B4-BE49-F238E27FC236}">
                <a16:creationId xmlns:a16="http://schemas.microsoft.com/office/drawing/2014/main" id="{ED8A5015-2009-87B7-25E1-703E8DD6F1D0}"/>
              </a:ext>
            </a:extLst>
          </p:cNvPr>
          <p:cNvSpPr txBox="1"/>
          <p:nvPr/>
        </p:nvSpPr>
        <p:spPr>
          <a:xfrm>
            <a:off x="8884774" y="5290613"/>
            <a:ext cx="251782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Helsingin sisäinen työkalu:</a:t>
            </a:r>
            <a:br>
              <a:rPr lang="fi-FI" sz="1200" i="1">
                <a:solidFill>
                  <a:schemeClr val="bg1"/>
                </a:solidFill>
              </a:rPr>
            </a:br>
            <a:r>
              <a:rPr lang="fi-FI" sz="1200" i="1">
                <a:solidFill>
                  <a:schemeClr val="bg1"/>
                </a:solidFill>
              </a:rPr>
              <a:t>Hyödynnä </a:t>
            </a:r>
            <a:r>
              <a:rPr lang="fi-FI" sz="1200" i="1">
                <a:solidFill>
                  <a:schemeClr val="bg1"/>
                </a:solidFill>
                <a:hlinkClick r:id="rId8">
                  <a:extLst>
                    <a:ext uri="{A12FA001-AC4F-418D-AE19-62706E023703}">
                      <ahyp:hlinkClr xmlns:ahyp="http://schemas.microsoft.com/office/drawing/2018/hyperlinkcolor" val="tx"/>
                    </a:ext>
                  </a:extLst>
                </a:hlinkClick>
              </a:rPr>
              <a:t>Dataekosysteemin roolit</a:t>
            </a:r>
            <a:r>
              <a:rPr lang="fi-FI" sz="1200" i="1">
                <a:solidFill>
                  <a:schemeClr val="bg1"/>
                </a:solidFill>
              </a:rPr>
              <a:t> -oppaan liitteenä olevia omistajan työkaluja.</a:t>
            </a:r>
          </a:p>
        </p:txBody>
      </p:sp>
    </p:spTree>
    <p:extLst>
      <p:ext uri="{BB962C8B-B14F-4D97-AF65-F5344CB8AC3E}">
        <p14:creationId xmlns:p14="http://schemas.microsoft.com/office/powerpoint/2010/main" val="84695467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pic>
        <p:nvPicPr>
          <p:cNvPr id="5" name="Google Shape;1418;p74">
            <a:extLst>
              <a:ext uri="{FF2B5EF4-FFF2-40B4-BE49-F238E27FC236}">
                <a16:creationId xmlns:a16="http://schemas.microsoft.com/office/drawing/2014/main" id="{181F53FE-6EA7-667B-6ADB-E4943CBEBFF6}"/>
              </a:ext>
              <a:ext uri="{C183D7F6-B498-43B3-948B-1728B52AA6E4}">
                <adec:decorative xmlns:adec="http://schemas.microsoft.com/office/drawing/2017/decorative" val="1"/>
              </a:ext>
            </a:extLst>
          </p:cNvPr>
          <p:cNvPicPr preferRelativeResize="0"/>
          <p:nvPr/>
        </p:nvPicPr>
        <p:blipFill rotWithShape="1">
          <a:blip r:embed="rId3">
            <a:alphaModFix/>
          </a:blip>
          <a:srcRect l="36649" t="23806" r="35654"/>
          <a:stretch>
            <a:fillRect/>
          </a:stretch>
        </p:blipFill>
        <p:spPr>
          <a:xfrm rot="-4589684" flipH="1">
            <a:off x="6429914" y="697202"/>
            <a:ext cx="5764217" cy="3477166"/>
          </a:xfrm>
          <a:prstGeom prst="rect">
            <a:avLst/>
          </a:prstGeom>
          <a:noFill/>
          <a:ln>
            <a:noFill/>
          </a:ln>
        </p:spPr>
      </p:pic>
      <p:pic>
        <p:nvPicPr>
          <p:cNvPr id="1521" name="Google Shape;1521;p77">
            <a:extLst>
              <a:ext uri="{C183D7F6-B498-43B3-948B-1728B52AA6E4}">
                <adec:decorative xmlns:adec="http://schemas.microsoft.com/office/drawing/2017/decorative" val="1"/>
              </a:ext>
            </a:extLst>
          </p:cNvPr>
          <p:cNvPicPr preferRelativeResize="0"/>
          <p:nvPr/>
        </p:nvPicPr>
        <p:blipFill rotWithShape="1">
          <a:blip r:embed="rId4">
            <a:alphaModFix/>
          </a:blip>
          <a:srcRect l="26831" t="29775" r="45762" b="45483"/>
          <a:stretch>
            <a:fillRect/>
          </a:stretch>
        </p:blipFill>
        <p:spPr>
          <a:xfrm rot="16200000">
            <a:off x="6318337" y="3494621"/>
            <a:ext cx="4803005" cy="1923749"/>
          </a:xfrm>
          <a:prstGeom prst="rect">
            <a:avLst/>
          </a:prstGeom>
          <a:noFill/>
          <a:ln>
            <a:noFill/>
          </a:ln>
        </p:spPr>
      </p:pic>
      <p:sp>
        <p:nvSpPr>
          <p:cNvPr id="1523" name="Google Shape;1523;p77">
            <a:extLst>
              <a:ext uri="{C183D7F6-B498-43B3-948B-1728B52AA6E4}">
                <adec:decorative xmlns:adec="http://schemas.microsoft.com/office/drawing/2017/decorative" val="1"/>
              </a:ext>
            </a:extLst>
          </p:cNvPr>
          <p:cNvSpPr/>
          <p:nvPr/>
        </p:nvSpPr>
        <p:spPr>
          <a:xfrm rot="10360822">
            <a:off x="7378176" y="905188"/>
            <a:ext cx="4696368" cy="5237317"/>
          </a:xfrm>
          <a:custGeom>
            <a:avLst/>
            <a:gdLst/>
            <a:ahLst/>
            <a:cxnLst/>
            <a:rect l="l" t="t" r="r" b="b"/>
            <a:pathLst>
              <a:path w="2181719" h="1547393" extrusionOk="0">
                <a:moveTo>
                  <a:pt x="232435" y="411049"/>
                </a:moveTo>
                <a:cubicBezTo>
                  <a:pt x="377981" y="223754"/>
                  <a:pt x="694690" y="82597"/>
                  <a:pt x="948366" y="27564"/>
                </a:cubicBezTo>
                <a:cubicBezTo>
                  <a:pt x="1202042" y="-27469"/>
                  <a:pt x="1550666" y="4834"/>
                  <a:pt x="1754490" y="80852"/>
                </a:cubicBezTo>
                <a:cubicBezTo>
                  <a:pt x="1958314" y="156870"/>
                  <a:pt x="2131333" y="286832"/>
                  <a:pt x="2171309" y="483675"/>
                </a:cubicBezTo>
                <a:cubicBezTo>
                  <a:pt x="2211285" y="680518"/>
                  <a:pt x="2132706" y="1084927"/>
                  <a:pt x="1994344" y="1261913"/>
                </a:cubicBezTo>
                <a:cubicBezTo>
                  <a:pt x="1855982" y="1438900"/>
                  <a:pt x="1661011" y="1564024"/>
                  <a:pt x="1341135" y="1545594"/>
                </a:cubicBezTo>
                <a:cubicBezTo>
                  <a:pt x="1021259" y="1527164"/>
                  <a:pt x="259872" y="1340423"/>
                  <a:pt x="75089" y="1151332"/>
                </a:cubicBezTo>
                <a:cubicBezTo>
                  <a:pt x="-109694" y="962241"/>
                  <a:pt x="86889" y="598344"/>
                  <a:pt x="232435" y="41104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820;p49">
            <a:extLst>
              <a:ext uri="{FF2B5EF4-FFF2-40B4-BE49-F238E27FC236}">
                <a16:creationId xmlns:a16="http://schemas.microsoft.com/office/drawing/2014/main" id="{FE682A61-732B-0202-C0BB-ACB202BDDF49}"/>
              </a:ext>
              <a:ext uri="{C183D7F6-B498-43B3-948B-1728B52AA6E4}">
                <adec:decorative xmlns:adec="http://schemas.microsoft.com/office/drawing/2017/decorative" val="1"/>
              </a:ext>
            </a:extLst>
          </p:cNvPr>
          <p:cNvSpPr/>
          <p:nvPr/>
        </p:nvSpPr>
        <p:spPr>
          <a:xfrm>
            <a:off x="381000" y="4686300"/>
            <a:ext cx="2904217" cy="1314450"/>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 name="Group 1" descr="Sivun poikkileikkaava teema on Data">
            <a:extLst>
              <a:ext uri="{FF2B5EF4-FFF2-40B4-BE49-F238E27FC236}">
                <a16:creationId xmlns:a16="http://schemas.microsoft.com/office/drawing/2014/main" id="{4A0AC956-3106-40F5-9052-F24838FB2E14}"/>
              </a:ext>
            </a:extLst>
          </p:cNvPr>
          <p:cNvGrpSpPr/>
          <p:nvPr/>
        </p:nvGrpSpPr>
        <p:grpSpPr>
          <a:xfrm>
            <a:off x="9908235" y="291417"/>
            <a:ext cx="2072194" cy="451173"/>
            <a:chOff x="559546" y="4150296"/>
            <a:chExt cx="2072194" cy="451173"/>
          </a:xfrm>
        </p:grpSpPr>
        <p:sp>
          <p:nvSpPr>
            <p:cNvPr id="3" name="Suorakulmio: Pyöristetyt kulmat 25">
              <a:extLst>
                <a:ext uri="{FF2B5EF4-FFF2-40B4-BE49-F238E27FC236}">
                  <a16:creationId xmlns:a16="http://schemas.microsoft.com/office/drawing/2014/main" id="{E2DCE35A-7B83-61F1-D5D2-FFACA26512E7}"/>
                </a:ext>
              </a:extLst>
            </p:cNvPr>
            <p:cNvSpPr/>
            <p:nvPr/>
          </p:nvSpPr>
          <p:spPr>
            <a:xfrm>
              <a:off x="559546" y="4150296"/>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 name="Google Shape;734;p45">
              <a:extLst>
                <a:ext uri="{FF2B5EF4-FFF2-40B4-BE49-F238E27FC236}">
                  <a16:creationId xmlns:a16="http://schemas.microsoft.com/office/drawing/2014/main" id="{C8056C11-482D-51E7-D4E5-2CFCAF81D11F}"/>
                </a:ext>
              </a:extLst>
            </p:cNvPr>
            <p:cNvSpPr txBox="1"/>
            <p:nvPr/>
          </p:nvSpPr>
          <p:spPr>
            <a:xfrm>
              <a:off x="1142941" y="4296540"/>
              <a:ext cx="1045602"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Data</a:t>
              </a:r>
              <a:endParaRPr sz="1600" dirty="0">
                <a:solidFill>
                  <a:schemeClr val="lt1"/>
                </a:solidFill>
              </a:endParaRPr>
            </a:p>
          </p:txBody>
        </p:sp>
        <p:grpSp>
          <p:nvGrpSpPr>
            <p:cNvPr id="10" name="Kuva 2">
              <a:extLst>
                <a:ext uri="{FF2B5EF4-FFF2-40B4-BE49-F238E27FC236}">
                  <a16:creationId xmlns:a16="http://schemas.microsoft.com/office/drawing/2014/main" id="{ECCC05F3-0259-933A-D3E8-77BABFA60CB6}"/>
                </a:ext>
              </a:extLst>
            </p:cNvPr>
            <p:cNvGrpSpPr/>
            <p:nvPr/>
          </p:nvGrpSpPr>
          <p:grpSpPr>
            <a:xfrm>
              <a:off x="763737" y="4258881"/>
              <a:ext cx="239491" cy="215427"/>
              <a:chOff x="13392704" y="2520537"/>
              <a:chExt cx="178212" cy="160305"/>
            </a:xfrm>
          </p:grpSpPr>
          <p:sp>
            <p:nvSpPr>
              <p:cNvPr id="11" name="Vapaamuotoinen: Muoto 28">
                <a:extLst>
                  <a:ext uri="{FF2B5EF4-FFF2-40B4-BE49-F238E27FC236}">
                    <a16:creationId xmlns:a16="http://schemas.microsoft.com/office/drawing/2014/main" id="{93E04E0F-1377-8C88-BCFE-55094759D4AF}"/>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noFill/>
                <a:prstDash val="solid"/>
                <a:miter/>
              </a:ln>
            </p:spPr>
            <p:txBody>
              <a:bodyPr rtlCol="0" anchor="ctr"/>
              <a:lstStyle/>
              <a:p>
                <a:endParaRPr lang="fi-FI"/>
              </a:p>
            </p:txBody>
          </p:sp>
          <p:sp>
            <p:nvSpPr>
              <p:cNvPr id="12" name="Vapaamuotoinen: Muoto 29">
                <a:extLst>
                  <a:ext uri="{FF2B5EF4-FFF2-40B4-BE49-F238E27FC236}">
                    <a16:creationId xmlns:a16="http://schemas.microsoft.com/office/drawing/2014/main" id="{2B4C60A5-8EA6-050D-E02F-1E11E1D35DB6}"/>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grpSp>
      </p:grpSp>
      <p:sp>
        <p:nvSpPr>
          <p:cNvPr id="1528" name="Google Shape;1528;p77"/>
          <p:cNvSpPr txBox="1">
            <a:spLocks noGrp="1"/>
          </p:cNvSpPr>
          <p:nvPr>
            <p:ph type="title" idx="4294967295"/>
          </p:nvPr>
        </p:nvSpPr>
        <p:spPr>
          <a:xfrm>
            <a:off x="457200" y="435150"/>
            <a:ext cx="70125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1" i="0" u="none" strike="noStrike" kern="0" cap="none" spc="0" normalizeH="0" baseline="0" noProof="0" dirty="0">
                <a:ln>
                  <a:noFill/>
                </a:ln>
                <a:solidFill>
                  <a:schemeClr val="dk1"/>
                </a:solidFill>
                <a:effectLst/>
                <a:uLnTx/>
                <a:uFillTx/>
                <a:latin typeface="Arial Black"/>
                <a:ea typeface="Arial"/>
                <a:cs typeface="Arial"/>
                <a:sym typeface="Arial Black"/>
              </a:rPr>
              <a:t>Yhteinen ymmärrys käytettävästä </a:t>
            </a:r>
            <a:r>
              <a:rPr kumimoji="0" lang="fi-FI" sz="3600" b="1" i="0" u="none" strike="noStrike" kern="0" cap="none" spc="0" normalizeH="0" baseline="0" noProof="0" dirty="0">
                <a:ln>
                  <a:noFill/>
                </a:ln>
                <a:solidFill>
                  <a:schemeClr val="dk1"/>
                </a:solidFill>
                <a:effectLst/>
                <a:uLnTx/>
                <a:uFillTx/>
                <a:latin typeface="Arial Black"/>
                <a:ea typeface="Arial"/>
                <a:cs typeface="Arial"/>
                <a:sym typeface="Arial"/>
              </a:rPr>
              <a:t>datasta</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fi-FI"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1100"/>
              <a:buFont typeface="Arial"/>
              <a:buNone/>
              <a:tabLst/>
              <a:defRPr/>
            </a:pPr>
            <a:endParaRPr kumimoji="0" lang="fi-FI" sz="3600" b="1" i="0" u="none" strike="noStrike" kern="0" cap="none" spc="0" normalizeH="0" baseline="0" noProof="0" dirty="0">
              <a:ln>
                <a:noFill/>
              </a:ln>
              <a:solidFill>
                <a:schemeClr val="dk1"/>
              </a:solidFill>
              <a:effectLst/>
              <a:uLnTx/>
              <a:uFillTx/>
              <a:latin typeface="Arial Black"/>
              <a:ea typeface="Arial"/>
              <a:cs typeface="Arial"/>
              <a:sym typeface="Arial"/>
            </a:endParaRPr>
          </a:p>
        </p:txBody>
      </p:sp>
      <p:sp>
        <p:nvSpPr>
          <p:cNvPr id="1529" name="Google Shape;1529;p77"/>
          <p:cNvSpPr txBox="1"/>
          <p:nvPr/>
        </p:nvSpPr>
        <p:spPr>
          <a:xfrm>
            <a:off x="456025" y="1838333"/>
            <a:ext cx="3336300" cy="2914500"/>
          </a:xfrm>
          <a:prstGeom prst="rect">
            <a:avLst/>
          </a:prstGeom>
          <a:noFill/>
          <a:ln>
            <a:noFill/>
          </a:ln>
        </p:spPr>
        <p:txBody>
          <a:bodyPr spcFirstLastPara="1" wrap="square" lIns="0" tIns="0" rIns="0" bIns="0" anchor="t" anchorCtr="0">
            <a:noAutofit/>
          </a:bodyPr>
          <a:lstStyle/>
          <a:p>
            <a:r>
              <a:rPr lang="fi-FI" sz="1600">
                <a:solidFill>
                  <a:schemeClr val="dk1"/>
                </a:solidFill>
              </a:rPr>
              <a:t>Kun ekosysteemissä siirrytään ratkaisujen pysyvämpään käyttöön, tärkeintä on varmistaa, että data todella toimii eri osapuolten välillä. Datan tulee olla käyttökelpoista, rakenteiltaan yhteensopivaa ja oikein tunnistettua, muuten tekninen yhteys ei johda toimivaan lopputulokseen.</a:t>
            </a:r>
            <a:endParaRPr lang="en-US">
              <a:solidFill>
                <a:schemeClr val="dk1"/>
              </a:solidFill>
            </a:endParaRPr>
          </a:p>
        </p:txBody>
      </p:sp>
      <p:sp>
        <p:nvSpPr>
          <p:cNvPr id="1530" name="Google Shape;1530;p77"/>
          <p:cNvSpPr txBox="1"/>
          <p:nvPr/>
        </p:nvSpPr>
        <p:spPr>
          <a:xfrm>
            <a:off x="4118975" y="1838330"/>
            <a:ext cx="3157800" cy="4240200"/>
          </a:xfrm>
          <a:prstGeom prst="rect">
            <a:avLst/>
          </a:prstGeom>
          <a:noFill/>
          <a:ln>
            <a:noFill/>
          </a:ln>
        </p:spPr>
        <p:txBody>
          <a:bodyPr spcFirstLastPara="1" wrap="square" lIns="0" tIns="0" rIns="0" bIns="0" anchor="t" anchorCtr="0">
            <a:noAutofit/>
          </a:bodyPr>
          <a:lstStyle/>
          <a:p>
            <a:pPr>
              <a:lnSpc>
                <a:spcPct val="114999"/>
              </a:lnSpc>
            </a:pPr>
            <a:r>
              <a:rPr lang="fi-FI" sz="1200">
                <a:solidFill>
                  <a:schemeClr val="dk1"/>
                </a:solidFill>
              </a:rPr>
              <a:t>Jotta dataa voidaan hyödyntää tuotannossa, on tunnettava tarkasti, mitä aineistoa käytetään ja millä ehdoilla. Käyttökelpoisuus edellyttää, että datan tunnisteet ovat yhteismitallisia, </a:t>
            </a:r>
            <a:r>
              <a:rPr lang="fi-FI" sz="1200" err="1">
                <a:solidFill>
                  <a:schemeClr val="dk1"/>
                </a:solidFill>
              </a:rPr>
              <a:t>avainnus</a:t>
            </a:r>
            <a:r>
              <a:rPr lang="fi-FI" sz="1200">
                <a:solidFill>
                  <a:schemeClr val="dk1"/>
                </a:solidFill>
              </a:rPr>
              <a:t> toimii, yksiköt ja muodot on täsmennetty ja sisältö vastaa kehittämisen tarpeita. Nämä tarkistetaan ennen teknistä toteutusta.</a:t>
            </a:r>
            <a:endParaRPr lang="en-US" sz="1200">
              <a:solidFill>
                <a:schemeClr val="dk1"/>
              </a:solidFill>
            </a:endParaRPr>
          </a:p>
          <a:p>
            <a:pPr>
              <a:lnSpc>
                <a:spcPct val="114999"/>
              </a:lnSpc>
            </a:pPr>
            <a:endParaRPr lang="fi-FI" sz="1200">
              <a:solidFill>
                <a:schemeClr val="dk1"/>
              </a:solidFill>
            </a:endParaRPr>
          </a:p>
          <a:p>
            <a:pPr>
              <a:lnSpc>
                <a:spcPct val="114999"/>
              </a:lnSpc>
            </a:pPr>
            <a:r>
              <a:rPr lang="fi-FI" sz="1200">
                <a:solidFill>
                  <a:schemeClr val="dk1"/>
                </a:solidFill>
              </a:rPr>
              <a:t>Yhteistyössä ei ole tarkoituksenmukaista rakentaa erillisiä datakatalogeja, vaan varmistaa, että kumppaneilla on riittävä näkyvyys toistensa aineistoihin ja niiden kuvauksiin. Datasopimus kokoaa yhteen keskeiset kuvaukset, käyttöehdot ja vastuut. Se toimii yhteisenä dokumenttina siitä, miten toisen osapuolen dataa hallitaan.</a:t>
            </a:r>
          </a:p>
          <a:p>
            <a:pPr>
              <a:lnSpc>
                <a:spcPct val="114999"/>
              </a:lnSpc>
            </a:pPr>
            <a:endParaRPr lang="fi-FI" sz="1200"/>
          </a:p>
          <a:p>
            <a:pPr>
              <a:lnSpc>
                <a:spcPct val="114999"/>
              </a:lnSpc>
            </a:pPr>
            <a:r>
              <a:rPr lang="fi-FI" sz="1200"/>
              <a:t>Kun data on valmista käytettäväksi, sovitaan käytännöistä: miten data jaetaan, kuka sitä hallinnoi, kenellä on käyttöoikeus ja miten versiot hallitaan. </a:t>
            </a:r>
            <a:endParaRPr lang="fi-FI" sz="1200">
              <a:solidFill>
                <a:schemeClr val="dk1"/>
              </a:solidFill>
            </a:endParaRPr>
          </a:p>
        </p:txBody>
      </p:sp>
      <p:sp>
        <p:nvSpPr>
          <p:cNvPr id="13" name="Google Shape;1408;p73">
            <a:extLst>
              <a:ext uri="{FF2B5EF4-FFF2-40B4-BE49-F238E27FC236}">
                <a16:creationId xmlns:a16="http://schemas.microsoft.com/office/drawing/2014/main" id="{5CB1F03D-A390-F3F5-736C-8E803176B9FB}"/>
              </a:ext>
            </a:extLst>
          </p:cNvPr>
          <p:cNvSpPr txBox="1"/>
          <p:nvPr/>
        </p:nvSpPr>
        <p:spPr>
          <a:xfrm>
            <a:off x="7990839" y="1838329"/>
            <a:ext cx="3668753" cy="3821889"/>
          </a:xfrm>
          <a:prstGeom prst="rect">
            <a:avLst/>
          </a:prstGeom>
          <a:noFill/>
          <a:ln>
            <a:noFill/>
          </a:ln>
        </p:spPr>
        <p:txBody>
          <a:bodyPr spcFirstLastPara="1" wrap="square" lIns="0" tIns="0" rIns="0" bIns="0" anchor="t" anchorCtr="0">
            <a:noAutofit/>
          </a:bodyPr>
          <a:lstStyle/>
          <a:p>
            <a:pPr marL="177800">
              <a:lnSpc>
                <a:spcPct val="115000"/>
              </a:lnSpc>
              <a:buClr>
                <a:schemeClr val="dk1"/>
              </a:buClr>
              <a:buSzPts val="950"/>
            </a:pPr>
            <a:r>
              <a:rPr lang="fi-FI" sz="1600" b="1" dirty="0">
                <a:solidFill>
                  <a:schemeClr val="dk1"/>
                </a:solidFill>
              </a:rPr>
              <a:t>Toimi näin</a:t>
            </a:r>
            <a:r>
              <a:rPr lang="fi-FI" sz="1600" b="1" dirty="0">
                <a:solidFill>
                  <a:schemeClr val="dk1"/>
                </a:solidFill>
                <a:latin typeface="Arial"/>
                <a:ea typeface="Arial"/>
                <a:cs typeface="Arial"/>
                <a:sym typeface="Arial"/>
              </a:rPr>
              <a:t>:</a:t>
            </a:r>
            <a:endParaRPr lang="en-US" sz="1600" b="1" dirty="0">
              <a:solidFill>
                <a:schemeClr val="dk1"/>
              </a:solidFill>
              <a:latin typeface="Arial"/>
              <a:ea typeface="Arial"/>
              <a:cs typeface="Arial"/>
            </a:endParaRPr>
          </a:p>
          <a:p>
            <a:pPr marL="177800" indent="-177800">
              <a:lnSpc>
                <a:spcPct val="114999"/>
              </a:lnSpc>
              <a:spcBef>
                <a:spcPts val="800"/>
              </a:spcBef>
              <a:buClr>
                <a:schemeClr val="dk1"/>
              </a:buClr>
              <a:buSzPts val="950"/>
              <a:buFont typeface="Arial"/>
              <a:buChar char="•"/>
            </a:pPr>
            <a:r>
              <a:rPr lang="fi-FI" sz="1200" dirty="0">
                <a:solidFill>
                  <a:schemeClr val="dk1"/>
                </a:solidFill>
              </a:rPr>
              <a:t>Tunnista, mitä dataa todella tarvitaan ja mistä lähteistä se tulee.</a:t>
            </a:r>
          </a:p>
          <a:p>
            <a:pPr marL="177800" indent="-177800">
              <a:lnSpc>
                <a:spcPct val="114999"/>
              </a:lnSpc>
              <a:spcBef>
                <a:spcPts val="800"/>
              </a:spcBef>
              <a:buClr>
                <a:schemeClr val="dk1"/>
              </a:buClr>
              <a:buSzPts val="950"/>
              <a:buFont typeface="Arial"/>
              <a:buChar char="•"/>
            </a:pPr>
            <a:r>
              <a:rPr lang="fi-FI" sz="1200" dirty="0">
                <a:solidFill>
                  <a:schemeClr val="dk1"/>
                </a:solidFill>
              </a:rPr>
              <a:t>Varmista datan käyttökelpoisuus: tarkista tunnisteet, yksiköt, tietotyypit ja ilmaisumuodot.</a:t>
            </a:r>
          </a:p>
          <a:p>
            <a:pPr marL="177800" indent="-177800">
              <a:lnSpc>
                <a:spcPct val="114999"/>
              </a:lnSpc>
              <a:spcBef>
                <a:spcPts val="800"/>
              </a:spcBef>
              <a:buClr>
                <a:schemeClr val="dk1"/>
              </a:buClr>
              <a:buSzPts val="950"/>
              <a:buFont typeface="Arial"/>
              <a:buChar char="•"/>
            </a:pPr>
            <a:r>
              <a:rPr lang="fi-FI" sz="1200" dirty="0">
                <a:solidFill>
                  <a:schemeClr val="dk1"/>
                </a:solidFill>
              </a:rPr>
              <a:t>Luo yhteinen ymmärrys aineistosta datasopimuksen avulla – älä kopioi mitään, vaan linkitä suoraan ajantasaisiin lähteisiin.</a:t>
            </a:r>
          </a:p>
          <a:p>
            <a:pPr marL="177800" indent="-177800">
              <a:lnSpc>
                <a:spcPct val="114999"/>
              </a:lnSpc>
              <a:spcBef>
                <a:spcPts val="800"/>
              </a:spcBef>
              <a:buClr>
                <a:schemeClr val="dk1"/>
              </a:buClr>
              <a:buSzPts val="950"/>
              <a:buFont typeface="Arial"/>
              <a:buChar char="•"/>
            </a:pPr>
            <a:r>
              <a:rPr lang="fi-FI" sz="1200" dirty="0">
                <a:solidFill>
                  <a:schemeClr val="dk1"/>
                </a:solidFill>
              </a:rPr>
              <a:t>Testaa datan tekninen toimivuus ja käytännön hyödyllisyys pienessä mittakaavassa ennen laajempaa toteutusta.</a:t>
            </a:r>
          </a:p>
          <a:p>
            <a:pPr marL="177800" indent="-177800">
              <a:lnSpc>
                <a:spcPct val="114999"/>
              </a:lnSpc>
              <a:spcBef>
                <a:spcPts val="800"/>
              </a:spcBef>
              <a:buClr>
                <a:schemeClr val="dk1"/>
              </a:buClr>
              <a:buSzPts val="950"/>
              <a:buFont typeface="Arial"/>
              <a:buChar char="•"/>
            </a:pPr>
            <a:r>
              <a:rPr lang="fi-FI" sz="1200" dirty="0">
                <a:solidFill>
                  <a:schemeClr val="dk1"/>
                </a:solidFill>
              </a:rPr>
              <a:t>Sovi, miten data siirretään (esim. eräajo, </a:t>
            </a:r>
            <a:br>
              <a:rPr lang="fi-FI" sz="1200" dirty="0">
                <a:solidFill>
                  <a:schemeClr val="dk1"/>
                </a:solidFill>
              </a:rPr>
            </a:br>
            <a:r>
              <a:rPr lang="fi-FI" sz="1200" dirty="0">
                <a:solidFill>
                  <a:schemeClr val="dk1"/>
                </a:solidFill>
              </a:rPr>
              <a:t>jatkuva integraatio, rajapinta) ja </a:t>
            </a:r>
            <a:br>
              <a:rPr lang="fi-FI" sz="1200" dirty="0">
                <a:solidFill>
                  <a:schemeClr val="dk1"/>
                </a:solidFill>
              </a:rPr>
            </a:br>
            <a:r>
              <a:rPr lang="fi-FI" sz="1200" dirty="0">
                <a:solidFill>
                  <a:schemeClr val="dk1"/>
                </a:solidFill>
              </a:rPr>
              <a:t>miten siirtoa hallitaan.</a:t>
            </a:r>
          </a:p>
        </p:txBody>
      </p:sp>
      <p:sp>
        <p:nvSpPr>
          <p:cNvPr id="9" name="Google Shape;828;p49">
            <a:extLst>
              <a:ext uri="{FF2B5EF4-FFF2-40B4-BE49-F238E27FC236}">
                <a16:creationId xmlns:a16="http://schemas.microsoft.com/office/drawing/2014/main" id="{B3E5EFB4-6FD6-91B0-2896-AFC2EFA78D87}"/>
              </a:ext>
            </a:extLst>
          </p:cNvPr>
          <p:cNvSpPr txBox="1"/>
          <p:nvPr/>
        </p:nvSpPr>
        <p:spPr>
          <a:xfrm>
            <a:off x="597889" y="5029009"/>
            <a:ext cx="2517825"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200"/>
            </a:pPr>
            <a:r>
              <a:rPr lang="fi-FI" sz="1200" b="1">
                <a:solidFill>
                  <a:schemeClr val="bg1"/>
                </a:solidFill>
              </a:rPr>
              <a:t>Tulossa Helsingin kaupungin sisäiseen käyttöön 2026: </a:t>
            </a:r>
            <a:endParaRPr lang="en-US" b="1">
              <a:solidFill>
                <a:schemeClr val="bg1"/>
              </a:solidFill>
            </a:endParaRPr>
          </a:p>
          <a:p>
            <a:pPr>
              <a:buSzPts val="1200"/>
            </a:pPr>
            <a:r>
              <a:rPr lang="fi-FI" sz="1200" i="1">
                <a:solidFill>
                  <a:schemeClr val="bg1"/>
                </a:solidFill>
                <a:hlinkClick r:id="rId5">
                  <a:extLst>
                    <a:ext uri="{A12FA001-AC4F-418D-AE19-62706E023703}">
                      <ahyp:hlinkClr xmlns:ahyp="http://schemas.microsoft.com/office/drawing/2018/hyperlinkcolor" val="tx"/>
                    </a:ext>
                  </a:extLst>
                </a:hlinkClick>
              </a:rPr>
              <a:t>Helsingin kaupungin datakatalogi</a:t>
            </a:r>
            <a:endParaRPr lang="fi-FI">
              <a:solidFill>
                <a:schemeClr val="bg1"/>
              </a:solidFill>
            </a:endParaRPr>
          </a:p>
        </p:txBody>
      </p:sp>
      <p:sp>
        <p:nvSpPr>
          <p:cNvPr id="1524" name="Google Shape;1524;p77"/>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42</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pic>
        <p:nvPicPr>
          <p:cNvPr id="4" name="Google Shape;826;p49">
            <a:extLst>
              <a:ext uri="{FF2B5EF4-FFF2-40B4-BE49-F238E27FC236}">
                <a16:creationId xmlns:a16="http://schemas.microsoft.com/office/drawing/2014/main" id="{45A7FBD2-B367-7C8A-536A-168BC528A77D}"/>
              </a:ext>
              <a:ext uri="{C183D7F6-B498-43B3-948B-1728B52AA6E4}">
                <adec:decorative xmlns:adec="http://schemas.microsoft.com/office/drawing/2017/decorative" val="1"/>
              </a:ext>
            </a:extLst>
          </p:cNvPr>
          <p:cNvPicPr preferRelativeResize="0"/>
          <p:nvPr/>
        </p:nvPicPr>
        <p:blipFill rotWithShape="1">
          <a:blip r:embed="rId3">
            <a:alphaModFix/>
          </a:blip>
          <a:srcRect l="7841" t="76936" r="15263" b="4715"/>
          <a:stretch>
            <a:fillRect/>
          </a:stretch>
        </p:blipFill>
        <p:spPr>
          <a:xfrm rot="17189162">
            <a:off x="10498244" y="3942845"/>
            <a:ext cx="1378547" cy="2730602"/>
          </a:xfrm>
          <a:prstGeom prst="rect">
            <a:avLst/>
          </a:prstGeom>
          <a:noFill/>
          <a:ln>
            <a:noFill/>
          </a:ln>
        </p:spPr>
      </p:pic>
      <p:pic>
        <p:nvPicPr>
          <p:cNvPr id="2" name="Google Shape;1521;p77">
            <a:extLst>
              <a:ext uri="{FF2B5EF4-FFF2-40B4-BE49-F238E27FC236}">
                <a16:creationId xmlns:a16="http://schemas.microsoft.com/office/drawing/2014/main" id="{EFD9829E-64D5-BA95-1B9D-CC2A81267D83}"/>
              </a:ext>
              <a:ext uri="{C183D7F6-B498-43B3-948B-1728B52AA6E4}">
                <adec:decorative xmlns:adec="http://schemas.microsoft.com/office/drawing/2017/decorative" val="1"/>
              </a:ext>
            </a:extLst>
          </p:cNvPr>
          <p:cNvPicPr preferRelativeResize="0"/>
          <p:nvPr/>
        </p:nvPicPr>
        <p:blipFill rotWithShape="1">
          <a:blip r:embed="rId4">
            <a:alphaModFix/>
          </a:blip>
          <a:srcRect t="40129" r="72896" b="43920"/>
          <a:stretch>
            <a:fillRect/>
          </a:stretch>
        </p:blipFill>
        <p:spPr>
          <a:xfrm rot="16200000">
            <a:off x="6808208" y="1686421"/>
            <a:ext cx="4749936" cy="1240256"/>
          </a:xfrm>
          <a:prstGeom prst="rect">
            <a:avLst/>
          </a:prstGeom>
          <a:noFill/>
          <a:ln>
            <a:noFill/>
          </a:ln>
        </p:spPr>
      </p:pic>
      <p:sp>
        <p:nvSpPr>
          <p:cNvPr id="10" name="Vapaamuotoinen: Muoto 9">
            <a:extLst>
              <a:ext uri="{FF2B5EF4-FFF2-40B4-BE49-F238E27FC236}">
                <a16:creationId xmlns:a16="http://schemas.microsoft.com/office/drawing/2014/main" id="{272A8787-328E-CAF7-0B33-3B3BD1CA148C}"/>
              </a:ext>
              <a:ext uri="{C183D7F6-B498-43B3-948B-1728B52AA6E4}">
                <adec:decorative xmlns:adec="http://schemas.microsoft.com/office/drawing/2017/decorative" val="1"/>
              </a:ext>
            </a:extLst>
          </p:cNvPr>
          <p:cNvSpPr/>
          <p:nvPr/>
        </p:nvSpPr>
        <p:spPr>
          <a:xfrm rot="15845373">
            <a:off x="7253726" y="1337353"/>
            <a:ext cx="5277779" cy="4913553"/>
          </a:xfrm>
          <a:custGeom>
            <a:avLst/>
            <a:gdLst>
              <a:gd name="connsiteX0" fmla="*/ 5234253 w 5277779"/>
              <a:gd name="connsiteY0" fmla="*/ 2655095 h 4913553"/>
              <a:gd name="connsiteX1" fmla="*/ 4949062 w 5277779"/>
              <a:gd name="connsiteY1" fmla="*/ 3972324 h 4913553"/>
              <a:gd name="connsiteX2" fmla="*/ 4186883 w 5277779"/>
              <a:gd name="connsiteY2" fmla="*/ 4858486 h 4913553"/>
              <a:gd name="connsiteX3" fmla="*/ 4040521 w 5277779"/>
              <a:gd name="connsiteY3" fmla="*/ 4913553 h 4913553"/>
              <a:gd name="connsiteX4" fmla="*/ 1001901 w 5277779"/>
              <a:gd name="connsiteY4" fmla="*/ 4598982 h 4913553"/>
              <a:gd name="connsiteX5" fmla="*/ 924756 w 5277779"/>
              <a:gd name="connsiteY5" fmla="*/ 4557678 h 4913553"/>
              <a:gd name="connsiteX6" fmla="*/ 203710 w 5277779"/>
              <a:gd name="connsiteY6" fmla="*/ 3725525 h 4913553"/>
              <a:gd name="connsiteX7" fmla="*/ 74642 w 5277779"/>
              <a:gd name="connsiteY7" fmla="*/ 1130329 h 4913553"/>
              <a:gd name="connsiteX8" fmla="*/ 1044221 w 5277779"/>
              <a:gd name="connsiteY8" fmla="*/ 84128 h 4913553"/>
              <a:gd name="connsiteX9" fmla="*/ 3954288 w 5277779"/>
              <a:gd name="connsiteY9" fmla="*/ 204783 h 4913553"/>
              <a:gd name="connsiteX10" fmla="*/ 5215808 w 5277779"/>
              <a:gd name="connsiteY10" fmla="*/ 1324614 h 4913553"/>
              <a:gd name="connsiteX11" fmla="*/ 5234253 w 5277779"/>
              <a:gd name="connsiteY11" fmla="*/ 2655095 h 49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7779" h="4913553">
                <a:moveTo>
                  <a:pt x="5234253" y="2655095"/>
                </a:moveTo>
                <a:cubicBezTo>
                  <a:pt x="5176724" y="3162251"/>
                  <a:pt x="5068589" y="3667197"/>
                  <a:pt x="4949062" y="3972324"/>
                </a:cubicBezTo>
                <a:cubicBezTo>
                  <a:pt x="4769771" y="4430015"/>
                  <a:pt x="4544770" y="4698030"/>
                  <a:pt x="4186883" y="4858486"/>
                </a:cubicBezTo>
                <a:lnTo>
                  <a:pt x="4040521" y="4913553"/>
                </a:lnTo>
                <a:lnTo>
                  <a:pt x="1001901" y="4598982"/>
                </a:lnTo>
                <a:lnTo>
                  <a:pt x="924756" y="4557678"/>
                </a:lnTo>
                <a:cubicBezTo>
                  <a:pt x="586872" y="4369095"/>
                  <a:pt x="356847" y="4178647"/>
                  <a:pt x="203710" y="3725525"/>
                </a:cubicBezTo>
                <a:cubicBezTo>
                  <a:pt x="-473" y="3121365"/>
                  <a:pt x="-65443" y="1737229"/>
                  <a:pt x="74642" y="1130329"/>
                </a:cubicBezTo>
                <a:cubicBezTo>
                  <a:pt x="214727" y="523428"/>
                  <a:pt x="397612" y="238384"/>
                  <a:pt x="1044221" y="84128"/>
                </a:cubicBezTo>
                <a:cubicBezTo>
                  <a:pt x="1690829" y="-70130"/>
                  <a:pt x="3259023" y="-1962"/>
                  <a:pt x="3954288" y="204783"/>
                </a:cubicBezTo>
                <a:cubicBezTo>
                  <a:pt x="4649553" y="411529"/>
                  <a:pt x="5050013" y="696690"/>
                  <a:pt x="5215808" y="1324614"/>
                </a:cubicBezTo>
                <a:cubicBezTo>
                  <a:pt x="5298705" y="1638576"/>
                  <a:pt x="5291782" y="2147940"/>
                  <a:pt x="5234253" y="2655095"/>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820;p49">
            <a:extLst>
              <a:ext uri="{FF2B5EF4-FFF2-40B4-BE49-F238E27FC236}">
                <a16:creationId xmlns:a16="http://schemas.microsoft.com/office/drawing/2014/main" id="{C3F65DC5-5B11-C4C5-F0BA-E18498B98D28}"/>
              </a:ext>
              <a:ext uri="{C183D7F6-B498-43B3-948B-1728B52AA6E4}">
                <adec:decorative xmlns:adec="http://schemas.microsoft.com/office/drawing/2017/decorative" val="1"/>
              </a:ext>
            </a:extLst>
          </p:cNvPr>
          <p:cNvSpPr/>
          <p:nvPr/>
        </p:nvSpPr>
        <p:spPr>
          <a:xfrm rot="10800000">
            <a:off x="766197" y="4970321"/>
            <a:ext cx="2968434" cy="1170878"/>
          </a:xfrm>
          <a:custGeom>
            <a:avLst/>
            <a:gdLst>
              <a:gd name="connsiteX0" fmla="*/ 201478 w 2031350"/>
              <a:gd name="connsiteY0" fmla="*/ 241077 h 1518176"/>
              <a:gd name="connsiteX1" fmla="*/ 730684 w 2031350"/>
              <a:gd name="connsiteY1" fmla="*/ 623 h 1518176"/>
              <a:gd name="connsiteX2" fmla="*/ 1581065 w 2031350"/>
              <a:gd name="connsiteY2" fmla="*/ 167175 h 1518176"/>
              <a:gd name="connsiteX3" fmla="*/ 1973699 w 2031350"/>
              <a:gd name="connsiteY3" fmla="*/ 539467 h 1518176"/>
              <a:gd name="connsiteX4" fmla="*/ 1967546 w 2031350"/>
              <a:gd name="connsiteY4" fmla="*/ 1221877 h 1518176"/>
              <a:gd name="connsiteX5" fmla="*/ 1392276 w 2031350"/>
              <a:gd name="connsiteY5" fmla="*/ 1442379 h 1518176"/>
              <a:gd name="connsiteX6" fmla="*/ 539040 w 2031350"/>
              <a:gd name="connsiteY6" fmla="*/ 1499681 h 1518176"/>
              <a:gd name="connsiteX7" fmla="*/ 13946 w 2031350"/>
              <a:gd name="connsiteY7" fmla="*/ 1142886 h 1518176"/>
              <a:gd name="connsiteX8" fmla="*/ 201478 w 2031350"/>
              <a:gd name="connsiteY8" fmla="*/ 241077 h 1518176"/>
              <a:gd name="connsiteX0" fmla="*/ 201478 w 2031350"/>
              <a:gd name="connsiteY0" fmla="*/ 241077 h 1536146"/>
              <a:gd name="connsiteX1" fmla="*/ 730684 w 2031350"/>
              <a:gd name="connsiteY1" fmla="*/ 623 h 1536146"/>
              <a:gd name="connsiteX2" fmla="*/ 1581065 w 2031350"/>
              <a:gd name="connsiteY2" fmla="*/ 167175 h 1536146"/>
              <a:gd name="connsiteX3" fmla="*/ 1973699 w 2031350"/>
              <a:gd name="connsiteY3" fmla="*/ 539467 h 1536146"/>
              <a:gd name="connsiteX4" fmla="*/ 1967546 w 2031350"/>
              <a:gd name="connsiteY4" fmla="*/ 1221877 h 1536146"/>
              <a:gd name="connsiteX5" fmla="*/ 1392276 w 2031350"/>
              <a:gd name="connsiteY5" fmla="*/ 1500746 h 1536146"/>
              <a:gd name="connsiteX6" fmla="*/ 539040 w 2031350"/>
              <a:gd name="connsiteY6" fmla="*/ 1499681 h 1536146"/>
              <a:gd name="connsiteX7" fmla="*/ 13946 w 2031350"/>
              <a:gd name="connsiteY7" fmla="*/ 1142886 h 1536146"/>
              <a:gd name="connsiteX8" fmla="*/ 201478 w 2031350"/>
              <a:gd name="connsiteY8" fmla="*/ 241077 h 1536146"/>
              <a:gd name="connsiteX0" fmla="*/ 201478 w 2030091"/>
              <a:gd name="connsiteY0" fmla="*/ 242394 h 1537462"/>
              <a:gd name="connsiteX1" fmla="*/ 730684 w 2030091"/>
              <a:gd name="connsiteY1" fmla="*/ 1940 h 1537462"/>
              <a:gd name="connsiteX2" fmla="*/ 1602779 w 2030091"/>
              <a:gd name="connsiteY2" fmla="*/ 151816 h 1537462"/>
              <a:gd name="connsiteX3" fmla="*/ 1973699 w 2030091"/>
              <a:gd name="connsiteY3" fmla="*/ 540784 h 1537462"/>
              <a:gd name="connsiteX4" fmla="*/ 1967546 w 2030091"/>
              <a:gd name="connsiteY4" fmla="*/ 1223194 h 1537462"/>
              <a:gd name="connsiteX5" fmla="*/ 1392276 w 2030091"/>
              <a:gd name="connsiteY5" fmla="*/ 1502063 h 1537462"/>
              <a:gd name="connsiteX6" fmla="*/ 539040 w 2030091"/>
              <a:gd name="connsiteY6" fmla="*/ 1500998 h 1537462"/>
              <a:gd name="connsiteX7" fmla="*/ 13946 w 2030091"/>
              <a:gd name="connsiteY7" fmla="*/ 1144203 h 1537462"/>
              <a:gd name="connsiteX8" fmla="*/ 201478 w 2030091"/>
              <a:gd name="connsiteY8" fmla="*/ 242394 h 153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091" h="1537462" extrusionOk="0">
                <a:moveTo>
                  <a:pt x="201478" y="242394"/>
                </a:moveTo>
                <a:cubicBezTo>
                  <a:pt x="320934" y="52017"/>
                  <a:pt x="497134" y="17036"/>
                  <a:pt x="730684" y="1940"/>
                </a:cubicBezTo>
                <a:cubicBezTo>
                  <a:pt x="964234" y="-13156"/>
                  <a:pt x="1395610" y="62009"/>
                  <a:pt x="1602779" y="151816"/>
                </a:cubicBezTo>
                <a:cubicBezTo>
                  <a:pt x="1809948" y="241623"/>
                  <a:pt x="1912905" y="362221"/>
                  <a:pt x="1973699" y="540784"/>
                </a:cubicBezTo>
                <a:cubicBezTo>
                  <a:pt x="2034493" y="719347"/>
                  <a:pt x="2064450" y="1062981"/>
                  <a:pt x="1967546" y="1223194"/>
                </a:cubicBezTo>
                <a:cubicBezTo>
                  <a:pt x="1870642" y="1383407"/>
                  <a:pt x="1630360" y="1455762"/>
                  <a:pt x="1392276" y="1502063"/>
                </a:cubicBezTo>
                <a:cubicBezTo>
                  <a:pt x="1154192" y="1548364"/>
                  <a:pt x="805816" y="1550513"/>
                  <a:pt x="539040" y="1500998"/>
                </a:cubicBezTo>
                <a:cubicBezTo>
                  <a:pt x="272264" y="1451483"/>
                  <a:pt x="70206" y="1353970"/>
                  <a:pt x="13946" y="1144203"/>
                </a:cubicBezTo>
                <a:cubicBezTo>
                  <a:pt x="-42314" y="934436"/>
                  <a:pt x="82022" y="432771"/>
                  <a:pt x="201478" y="242394"/>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 name="Group 4" descr="Sivun poikkileikkaava teema on Teknologia">
            <a:extLst>
              <a:ext uri="{FF2B5EF4-FFF2-40B4-BE49-F238E27FC236}">
                <a16:creationId xmlns:a16="http://schemas.microsoft.com/office/drawing/2014/main" id="{06ED12CC-D23F-120D-4F06-35774A2AFAFC}"/>
              </a:ext>
            </a:extLst>
          </p:cNvPr>
          <p:cNvGrpSpPr/>
          <p:nvPr/>
        </p:nvGrpSpPr>
        <p:grpSpPr>
          <a:xfrm>
            <a:off x="9919395" y="288675"/>
            <a:ext cx="2066475" cy="451173"/>
            <a:chOff x="565264" y="4755989"/>
            <a:chExt cx="2066475" cy="451173"/>
          </a:xfrm>
        </p:grpSpPr>
        <p:sp>
          <p:nvSpPr>
            <p:cNvPr id="6" name="Suorakulmio: Pyöristetyt kulmat 30">
              <a:extLst>
                <a:ext uri="{FF2B5EF4-FFF2-40B4-BE49-F238E27FC236}">
                  <a16:creationId xmlns:a16="http://schemas.microsoft.com/office/drawing/2014/main" id="{4AF60A87-8495-5D29-9C25-711303D233AF}"/>
                </a:ext>
              </a:extLst>
            </p:cNvPr>
            <p:cNvSpPr/>
            <p:nvPr/>
          </p:nvSpPr>
          <p:spPr>
            <a:xfrm>
              <a:off x="565264" y="4755989"/>
              <a:ext cx="206647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 name="Google Shape;734;p45">
              <a:extLst>
                <a:ext uri="{FF2B5EF4-FFF2-40B4-BE49-F238E27FC236}">
                  <a16:creationId xmlns:a16="http://schemas.microsoft.com/office/drawing/2014/main" id="{1244E5B0-EC5C-5FE1-13DF-7B676A194C32}"/>
                </a:ext>
              </a:extLst>
            </p:cNvPr>
            <p:cNvSpPr txBox="1"/>
            <p:nvPr/>
          </p:nvSpPr>
          <p:spPr>
            <a:xfrm>
              <a:off x="1148660" y="4902233"/>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Teknologia</a:t>
              </a:r>
              <a:endParaRPr sz="1600" dirty="0">
                <a:solidFill>
                  <a:schemeClr val="lt1"/>
                </a:solidFill>
              </a:endParaRPr>
            </a:p>
          </p:txBody>
        </p:sp>
        <p:sp>
          <p:nvSpPr>
            <p:cNvPr id="8" name="Vapaamuotoinen: Muoto 32">
              <a:extLst>
                <a:ext uri="{FF2B5EF4-FFF2-40B4-BE49-F238E27FC236}">
                  <a16:creationId xmlns:a16="http://schemas.microsoft.com/office/drawing/2014/main" id="{2526C8F7-FB51-9DB5-38AD-629EB5034D57}"/>
                </a:ext>
              </a:extLst>
            </p:cNvPr>
            <p:cNvSpPr/>
            <p:nvPr/>
          </p:nvSpPr>
          <p:spPr>
            <a:xfrm>
              <a:off x="799562" y="4873130"/>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grpSp>
      <p:sp>
        <p:nvSpPr>
          <p:cNvPr id="1628" name="Google Shape;1628;p81"/>
          <p:cNvSpPr txBox="1">
            <a:spLocks noGrp="1"/>
          </p:cNvSpPr>
          <p:nvPr>
            <p:ph type="title" idx="4294967295"/>
          </p:nvPr>
        </p:nvSpPr>
        <p:spPr>
          <a:xfrm>
            <a:off x="457200" y="435150"/>
            <a:ext cx="7970571"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err="1">
                <a:ln>
                  <a:noFill/>
                </a:ln>
                <a:solidFill>
                  <a:schemeClr val="dk1"/>
                </a:solidFill>
                <a:effectLst/>
                <a:uLnTx/>
                <a:uFillTx/>
                <a:latin typeface="Arial Black"/>
                <a:ea typeface="Arial"/>
                <a:cs typeface="Arial"/>
                <a:sym typeface="Arial Black"/>
              </a:rPr>
              <a:t>Yhteentoimiva</a:t>
            </a: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Black"/>
              </a:rPr>
              <a:t> ja hallittu tekninen </a:t>
            </a: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a:rPr>
              <a:t>ympäristö</a:t>
            </a:r>
            <a:endParaRPr kumimoji="0" lang="en-US" sz="1400"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fi-FI"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1100"/>
              <a:buFont typeface="Arial"/>
              <a:buNone/>
              <a:tabLst/>
              <a:defRPr/>
            </a:pPr>
            <a:endPar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a:endParaRPr>
          </a:p>
        </p:txBody>
      </p:sp>
      <p:sp>
        <p:nvSpPr>
          <p:cNvPr id="1629" name="Google Shape;1629;p81"/>
          <p:cNvSpPr txBox="1"/>
          <p:nvPr/>
        </p:nvSpPr>
        <p:spPr>
          <a:xfrm>
            <a:off x="456025" y="1847092"/>
            <a:ext cx="3336300" cy="2914500"/>
          </a:xfrm>
          <a:prstGeom prst="rect">
            <a:avLst/>
          </a:prstGeom>
          <a:noFill/>
          <a:ln>
            <a:noFill/>
          </a:ln>
        </p:spPr>
        <p:txBody>
          <a:bodyPr spcFirstLastPara="1" wrap="square" lIns="0" tIns="0" rIns="0" bIns="0" anchor="t" anchorCtr="0">
            <a:noAutofit/>
          </a:bodyPr>
          <a:lstStyle/>
          <a:p>
            <a:r>
              <a:rPr lang="fi-FI" sz="1600">
                <a:solidFill>
                  <a:schemeClr val="dk1"/>
                </a:solidFill>
              </a:rPr>
              <a:t>Jatkuva yhteistyö tarvitsee teknisen ympäristön, joka on toisaalta </a:t>
            </a:r>
            <a:r>
              <a:rPr lang="fi-FI" sz="1600" err="1">
                <a:solidFill>
                  <a:schemeClr val="dk1"/>
                </a:solidFill>
              </a:rPr>
              <a:t>yhteentoimiva</a:t>
            </a:r>
            <a:r>
              <a:rPr lang="fi-FI" sz="1600">
                <a:solidFill>
                  <a:schemeClr val="dk1"/>
                </a:solidFill>
              </a:rPr>
              <a:t> ja tietoturvallinen, toisaalta riittävän kevyt ja joustava tukemaan kehittämistyötä. Rajapintojen, alustojen ja integraatioiden on oltava hallittuja ja hyvin dokumentoituja, jotta uusien käyttötapausten rakentaminen ei  vaadi raskaita investointeja eikä ole riippuvaista yksittäisistä henkilöistä.</a:t>
            </a:r>
            <a:endParaRPr lang="en-US">
              <a:solidFill>
                <a:schemeClr val="dk1"/>
              </a:solidFill>
            </a:endParaRPr>
          </a:p>
        </p:txBody>
      </p:sp>
      <p:sp>
        <p:nvSpPr>
          <p:cNvPr id="1630" name="Google Shape;1630;p81"/>
          <p:cNvSpPr txBox="1"/>
          <p:nvPr/>
        </p:nvSpPr>
        <p:spPr>
          <a:xfrm>
            <a:off x="4118974" y="1855848"/>
            <a:ext cx="3206385" cy="4749936"/>
          </a:xfrm>
          <a:prstGeom prst="rect">
            <a:avLst/>
          </a:prstGeom>
          <a:noFill/>
          <a:ln>
            <a:noFill/>
          </a:ln>
        </p:spPr>
        <p:txBody>
          <a:bodyPr spcFirstLastPara="1" wrap="square" lIns="0" tIns="0" rIns="0" bIns="0" anchor="t" anchorCtr="0">
            <a:noAutofit/>
          </a:bodyPr>
          <a:lstStyle/>
          <a:p>
            <a:pPr>
              <a:lnSpc>
                <a:spcPct val="114999"/>
              </a:lnSpc>
            </a:pPr>
            <a:r>
              <a:rPr lang="fi-FI" sz="1200">
                <a:solidFill>
                  <a:schemeClr val="dk1"/>
                </a:solidFill>
              </a:rPr>
              <a:t>Tekninen perusta muodostuu rajapinnoista, integraatioista ja alustoista, joiden päälle ekosysteemin kehittämistyö rakentuu. Jotta tekninen perusta tukisi pitkäjänteistä ja laajenevaa yhteistyötä, sen hallinta edellyttää yhteisesti sovittuja käytäntöjä. Näitä ovat vastuut rajapintojen versionhallinnasta, teknisestä tuesta, kehitysympäristöjen ylläpidosta ja pääsynhallinnasta. </a:t>
            </a:r>
          </a:p>
          <a:p>
            <a:pPr>
              <a:lnSpc>
                <a:spcPct val="114999"/>
              </a:lnSpc>
            </a:pPr>
            <a:endParaRPr lang="fi-FI"/>
          </a:p>
          <a:p>
            <a:pPr>
              <a:lnSpc>
                <a:spcPct val="114999"/>
              </a:lnSpc>
            </a:pPr>
            <a:r>
              <a:rPr lang="fi-FI" sz="1200" err="1"/>
              <a:t>Yhteentoimivuus</a:t>
            </a:r>
            <a:r>
              <a:rPr lang="fi-FI" sz="1200"/>
              <a:t> on teknisen perustan keskeinen vaatimus. Järjestelmien on pystyttävä jakamaan ja vastaanottamaan dataa yhdenmukaisesti, mikä edellyttää esimerkiksi REST-rajapintoja, standardoituja tietomalleja ja dokumentoitua arkkitehtuuria.</a:t>
            </a:r>
            <a:br>
              <a:rPr lang="fi-FI" sz="1200"/>
            </a:br>
            <a:endParaRPr lang="fi-FI" sz="1200">
              <a:solidFill>
                <a:schemeClr val="dk1"/>
              </a:solidFill>
            </a:endParaRPr>
          </a:p>
          <a:p>
            <a:pPr>
              <a:lnSpc>
                <a:spcPct val="114999"/>
              </a:lnSpc>
            </a:pPr>
            <a:r>
              <a:rPr lang="fi-FI" sz="1200">
                <a:solidFill>
                  <a:schemeClr val="dk1"/>
                </a:solidFill>
              </a:rPr>
              <a:t>Kun toteutus on läpinäkyvä ja hallittavissa, myös uusia toimijoita voidaan ottaa mukaan datayhteistyöhön ilman, että tekninen monimutkaisuus kasvaa hallitsemattomaksi.</a:t>
            </a:r>
          </a:p>
        </p:txBody>
      </p:sp>
      <p:sp>
        <p:nvSpPr>
          <p:cNvPr id="11" name="Google Shape;1408;p73">
            <a:extLst>
              <a:ext uri="{FF2B5EF4-FFF2-40B4-BE49-F238E27FC236}">
                <a16:creationId xmlns:a16="http://schemas.microsoft.com/office/drawing/2014/main" id="{5B350A37-E17F-E443-4AC7-2BFB88DCF5C3}"/>
              </a:ext>
            </a:extLst>
          </p:cNvPr>
          <p:cNvSpPr txBox="1"/>
          <p:nvPr/>
        </p:nvSpPr>
        <p:spPr>
          <a:xfrm>
            <a:off x="7985759" y="1855847"/>
            <a:ext cx="3585429" cy="3709829"/>
          </a:xfrm>
          <a:prstGeom prst="rect">
            <a:avLst/>
          </a:prstGeom>
          <a:noFill/>
          <a:ln>
            <a:noFill/>
          </a:ln>
        </p:spPr>
        <p:txBody>
          <a:bodyPr spcFirstLastPara="1" wrap="square" lIns="0" tIns="0" rIns="0" bIns="0" anchor="t" anchorCtr="0">
            <a:noAutofit/>
          </a:bodyPr>
          <a:lstStyle/>
          <a:p>
            <a:pPr marL="168275">
              <a:lnSpc>
                <a:spcPct val="114999"/>
              </a:lnSpc>
              <a:spcAft>
                <a:spcPts val="1000"/>
              </a:spcAft>
            </a:pPr>
            <a:r>
              <a:rPr lang="fi-FI" sz="1600" b="1">
                <a:solidFill>
                  <a:schemeClr val="dk1"/>
                </a:solidFill>
              </a:rPr>
              <a:t>Toimi näin</a:t>
            </a:r>
            <a:r>
              <a:rPr lang="fi-FI" sz="1600" b="1">
                <a:solidFill>
                  <a:schemeClr val="dk1"/>
                </a:solidFill>
                <a:latin typeface="Arial"/>
                <a:ea typeface="Arial"/>
                <a:cs typeface="Arial"/>
                <a:sym typeface="Arial"/>
              </a:rPr>
              <a:t>:</a:t>
            </a:r>
            <a:r>
              <a:rPr lang="fi-FI" sz="1600" b="1">
                <a:solidFill>
                  <a:schemeClr val="dk1"/>
                </a:solidFill>
              </a:rPr>
              <a:t> </a:t>
            </a:r>
            <a:endParaRPr lang="fi-FI" sz="1600">
              <a:solidFill>
                <a:schemeClr val="dk1"/>
              </a:solidFill>
            </a:endParaRPr>
          </a:p>
          <a:p>
            <a:pPr marL="177800" indent="-177800">
              <a:lnSpc>
                <a:spcPct val="114999"/>
              </a:lnSpc>
              <a:spcAft>
                <a:spcPts val="1000"/>
              </a:spcAft>
              <a:buChar char="•"/>
            </a:pPr>
            <a:r>
              <a:rPr lang="fi-FI" sz="1200">
                <a:solidFill>
                  <a:schemeClr val="dk1"/>
                </a:solidFill>
              </a:rPr>
              <a:t>Sovi, kuka vastaa mistäkin teknisen ympäristön osasta, mukaan lukien rajapintojen hallinta, käyttöoikeudet ja versiohallinta.</a:t>
            </a:r>
          </a:p>
          <a:p>
            <a:pPr marL="177800" indent="-177800">
              <a:lnSpc>
                <a:spcPct val="114999"/>
              </a:lnSpc>
              <a:spcAft>
                <a:spcPts val="1000"/>
              </a:spcAft>
              <a:buChar char="•"/>
            </a:pPr>
            <a:r>
              <a:rPr lang="fi-FI" sz="1200">
                <a:solidFill>
                  <a:schemeClr val="dk1"/>
                </a:solidFill>
              </a:rPr>
              <a:t>Vakioi datan siirtotavat ja dokumentoi tekninen toteutus selkeästi (esim. </a:t>
            </a:r>
            <a:r>
              <a:rPr lang="fi-FI" sz="1200" err="1">
                <a:solidFill>
                  <a:schemeClr val="dk1"/>
                </a:solidFill>
              </a:rPr>
              <a:t>Confluencessa</a:t>
            </a:r>
            <a:r>
              <a:rPr lang="fi-FI" sz="1200">
                <a:solidFill>
                  <a:schemeClr val="dk1"/>
                </a:solidFill>
              </a:rPr>
              <a:t> tai GitHubissa).</a:t>
            </a:r>
          </a:p>
          <a:p>
            <a:pPr marL="177800" indent="-177800">
              <a:lnSpc>
                <a:spcPct val="114999"/>
              </a:lnSpc>
              <a:spcAft>
                <a:spcPts val="1000"/>
              </a:spcAft>
              <a:buChar char="•"/>
            </a:pPr>
            <a:r>
              <a:rPr lang="fi-FI" sz="1200">
                <a:solidFill>
                  <a:schemeClr val="dk1"/>
                </a:solidFill>
              </a:rPr>
              <a:t>Laadi toimintamalli teknisen tuen, kehitysympäristöjen ja versionhallinnan ylläpitoon.</a:t>
            </a:r>
          </a:p>
          <a:p>
            <a:pPr marL="177800" indent="-177800">
              <a:lnSpc>
                <a:spcPct val="114999"/>
              </a:lnSpc>
              <a:spcAft>
                <a:spcPts val="1000"/>
              </a:spcAft>
              <a:buChar char="•"/>
            </a:pPr>
            <a:r>
              <a:rPr lang="fi-FI" sz="1200">
                <a:solidFill>
                  <a:schemeClr val="dk1"/>
                </a:solidFill>
              </a:rPr>
              <a:t>Huolehdi tietoturvasta: varmista tiedonsiirtojen, pääsynhallinnan ja testausympäristöjen turvallisuus ja ajantasaisuus</a:t>
            </a:r>
            <a:r>
              <a:rPr lang="fi-FI" sz="1200">
                <a:solidFill>
                  <a:schemeClr val="dk1"/>
                </a:solidFill>
                <a:latin typeface="Arial"/>
                <a:ea typeface="Arial"/>
                <a:cs typeface="Arial"/>
                <a:sym typeface="Arial"/>
              </a:rPr>
              <a:t>.</a:t>
            </a:r>
            <a:endParaRPr lang="fi-FI" sz="1200">
              <a:solidFill>
                <a:schemeClr val="dk1"/>
              </a:solidFill>
            </a:endParaRPr>
          </a:p>
          <a:p>
            <a:pPr marL="177800" indent="-177800">
              <a:lnSpc>
                <a:spcPct val="114999"/>
              </a:lnSpc>
              <a:spcAft>
                <a:spcPts val="1000"/>
              </a:spcAft>
              <a:buChar char="•"/>
            </a:pPr>
            <a:r>
              <a:rPr lang="fi-FI" sz="1200">
                <a:solidFill>
                  <a:schemeClr val="dk1"/>
                </a:solidFill>
              </a:rPr>
              <a:t>Kokoa näkyväksi käytettävissä olevat tekniset resurssit (integraatioalustat, </a:t>
            </a:r>
            <a:r>
              <a:rPr lang="fi-FI" sz="1200" err="1">
                <a:solidFill>
                  <a:schemeClr val="dk1"/>
                </a:solidFill>
              </a:rPr>
              <a:t>API:t</a:t>
            </a:r>
            <a:r>
              <a:rPr lang="fi-FI" sz="1200">
                <a:solidFill>
                  <a:schemeClr val="dk1"/>
                </a:solidFill>
              </a:rPr>
              <a:t>, tietovarannot, analytiikkatyökalut).</a:t>
            </a:r>
          </a:p>
          <a:p>
            <a:pPr marL="339725" indent="-171450">
              <a:lnSpc>
                <a:spcPct val="114999"/>
              </a:lnSpc>
              <a:buSzPts val="950"/>
              <a:buChar char="•"/>
            </a:pPr>
            <a:endParaRPr lang="fi-FI" sz="1200">
              <a:solidFill>
                <a:schemeClr val="dk1"/>
              </a:solidFill>
            </a:endParaRPr>
          </a:p>
        </p:txBody>
      </p:sp>
      <p:sp>
        <p:nvSpPr>
          <p:cNvPr id="14" name="Google Shape;828;p49">
            <a:extLst>
              <a:ext uri="{FF2B5EF4-FFF2-40B4-BE49-F238E27FC236}">
                <a16:creationId xmlns:a16="http://schemas.microsoft.com/office/drawing/2014/main" id="{552E4E6A-5590-20F6-8EB4-51C905C55EFB}"/>
              </a:ext>
            </a:extLst>
          </p:cNvPr>
          <p:cNvSpPr txBox="1"/>
          <p:nvPr/>
        </p:nvSpPr>
        <p:spPr>
          <a:xfrm>
            <a:off x="1066961" y="5201045"/>
            <a:ext cx="2517825"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Helsingin kaupungin intrassa:</a:t>
            </a:r>
            <a:br>
              <a:rPr lang="fi-FI" sz="1200" b="1">
                <a:solidFill>
                  <a:schemeClr val="bg1"/>
                </a:solidFill>
              </a:rPr>
            </a:br>
            <a:r>
              <a:rPr lang="fi-FI" sz="1200">
                <a:solidFill>
                  <a:schemeClr val="bg1"/>
                </a:solidFill>
                <a:hlinkClick r:id="rId5">
                  <a:extLst>
                    <a:ext uri="{A12FA001-AC4F-418D-AE19-62706E023703}">
                      <ahyp:hlinkClr xmlns:ahyp="http://schemas.microsoft.com/office/drawing/2018/hyperlinkcolor" val="tx"/>
                    </a:ext>
                  </a:extLst>
                </a:hlinkClick>
              </a:rPr>
              <a:t>Uusi arkkitehtuuriryhmä tukee kaupungin digikehittämistä.</a:t>
            </a:r>
            <a:endParaRPr lang="fi-FI" sz="1200" i="1">
              <a:solidFill>
                <a:schemeClr val="bg1"/>
              </a:solidFill>
            </a:endParaRPr>
          </a:p>
        </p:txBody>
      </p:sp>
      <p:sp>
        <p:nvSpPr>
          <p:cNvPr id="1624" name="Google Shape;1624;p81"/>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43</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9">
          <a:extLst>
            <a:ext uri="{FF2B5EF4-FFF2-40B4-BE49-F238E27FC236}">
              <a16:creationId xmlns:a16="http://schemas.microsoft.com/office/drawing/2014/main" id="{BC1BAC72-579C-F6F6-7356-262007EFA17A}"/>
            </a:ext>
          </a:extLst>
        </p:cNvPr>
        <p:cNvGrpSpPr/>
        <p:nvPr/>
      </p:nvGrpSpPr>
      <p:grpSpPr>
        <a:xfrm>
          <a:off x="0" y="0"/>
          <a:ext cx="0" cy="0"/>
          <a:chOff x="0" y="0"/>
          <a:chExt cx="0" cy="0"/>
        </a:xfrm>
      </p:grpSpPr>
      <p:pic>
        <p:nvPicPr>
          <p:cNvPr id="826" name="Google Shape;826;p49">
            <a:extLst>
              <a:ext uri="{FF2B5EF4-FFF2-40B4-BE49-F238E27FC236}">
                <a16:creationId xmlns:a16="http://schemas.microsoft.com/office/drawing/2014/main" id="{F612E3F6-3B32-B622-CE97-23238EEC8CED}"/>
              </a:ext>
              <a:ext uri="{C183D7F6-B498-43B3-948B-1728B52AA6E4}">
                <adec:decorative xmlns:adec="http://schemas.microsoft.com/office/drawing/2017/decorative" val="1"/>
              </a:ext>
            </a:extLst>
          </p:cNvPr>
          <p:cNvPicPr preferRelativeResize="0"/>
          <p:nvPr/>
        </p:nvPicPr>
        <p:blipFill rotWithShape="1">
          <a:blip r:embed="rId3">
            <a:alphaModFix/>
          </a:blip>
          <a:srcRect l="138" t="44720" r="94" b="13268"/>
          <a:stretch>
            <a:fillRect/>
          </a:stretch>
        </p:blipFill>
        <p:spPr>
          <a:xfrm rot="1045526">
            <a:off x="10520868" y="862882"/>
            <a:ext cx="1788550" cy="6251786"/>
          </a:xfrm>
          <a:prstGeom prst="rect">
            <a:avLst/>
          </a:prstGeom>
          <a:noFill/>
          <a:ln>
            <a:noFill/>
          </a:ln>
        </p:spPr>
      </p:pic>
      <p:sp>
        <p:nvSpPr>
          <p:cNvPr id="2" name="Google Shape;1390;p72">
            <a:extLst>
              <a:ext uri="{FF2B5EF4-FFF2-40B4-BE49-F238E27FC236}">
                <a16:creationId xmlns:a16="http://schemas.microsoft.com/office/drawing/2014/main" id="{D0F82D06-8BD4-C6EF-09FF-50D0B823689B}"/>
              </a:ext>
              <a:ext uri="{C183D7F6-B498-43B3-948B-1728B52AA6E4}">
                <adec:decorative xmlns:adec="http://schemas.microsoft.com/office/drawing/2017/decorative" val="1"/>
              </a:ext>
            </a:extLst>
          </p:cNvPr>
          <p:cNvSpPr/>
          <p:nvPr/>
        </p:nvSpPr>
        <p:spPr>
          <a:xfrm rot="4922600">
            <a:off x="7036431" y="1655237"/>
            <a:ext cx="4966619" cy="4186653"/>
          </a:xfrm>
          <a:custGeom>
            <a:avLst/>
            <a:gdLst>
              <a:gd name="connsiteX0" fmla="*/ 168123 w 1954498"/>
              <a:gd name="connsiteY0" fmla="*/ 194957 h 1276564"/>
              <a:gd name="connsiteX1" fmla="*/ 613029 w 1954498"/>
              <a:gd name="connsiteY1" fmla="*/ 3459 h 1276564"/>
              <a:gd name="connsiteX2" fmla="*/ 1449823 w 1954498"/>
              <a:gd name="connsiteY2" fmla="*/ 99286 h 1276564"/>
              <a:gd name="connsiteX3" fmla="*/ 1916045 w 1954498"/>
              <a:gd name="connsiteY3" fmla="*/ 431676 h 1276564"/>
              <a:gd name="connsiteX4" fmla="*/ 1868551 w 1954498"/>
              <a:gd name="connsiteY4" fmla="*/ 1006370 h 1276564"/>
              <a:gd name="connsiteX5" fmla="*/ 1397021 w 1954498"/>
              <a:gd name="connsiteY5" fmla="*/ 1255259 h 1276564"/>
              <a:gd name="connsiteX6" fmla="*/ 394777 w 1954498"/>
              <a:gd name="connsiteY6" fmla="*/ 1198590 h 1276564"/>
              <a:gd name="connsiteX7" fmla="*/ 8360 w 1954498"/>
              <a:gd name="connsiteY7" fmla="*/ 944198 h 1276564"/>
              <a:gd name="connsiteX8" fmla="*/ 168123 w 1954498"/>
              <a:gd name="connsiteY8" fmla="*/ 194957 h 1276564"/>
              <a:gd name="connsiteX0" fmla="*/ 168123 w 1954498"/>
              <a:gd name="connsiteY0" fmla="*/ 194957 h 1272040"/>
              <a:gd name="connsiteX1" fmla="*/ 613029 w 1954498"/>
              <a:gd name="connsiteY1" fmla="*/ 3459 h 1272040"/>
              <a:gd name="connsiteX2" fmla="*/ 1449823 w 1954498"/>
              <a:gd name="connsiteY2" fmla="*/ 99286 h 1272040"/>
              <a:gd name="connsiteX3" fmla="*/ 1916045 w 1954498"/>
              <a:gd name="connsiteY3" fmla="*/ 431676 h 1272040"/>
              <a:gd name="connsiteX4" fmla="*/ 1868551 w 1954498"/>
              <a:gd name="connsiteY4" fmla="*/ 1006370 h 1272040"/>
              <a:gd name="connsiteX5" fmla="*/ 1397021 w 1954498"/>
              <a:gd name="connsiteY5" fmla="*/ 1255259 h 1272040"/>
              <a:gd name="connsiteX6" fmla="*/ 394777 w 1954498"/>
              <a:gd name="connsiteY6" fmla="*/ 1198590 h 1272040"/>
              <a:gd name="connsiteX7" fmla="*/ 8360 w 1954498"/>
              <a:gd name="connsiteY7" fmla="*/ 944198 h 1272040"/>
              <a:gd name="connsiteX8" fmla="*/ 168123 w 1954498"/>
              <a:gd name="connsiteY8" fmla="*/ 194957 h 1272040"/>
              <a:gd name="connsiteX0" fmla="*/ 239944 w 2026319"/>
              <a:gd name="connsiteY0" fmla="*/ 194957 h 1267082"/>
              <a:gd name="connsiteX1" fmla="*/ 684850 w 2026319"/>
              <a:gd name="connsiteY1" fmla="*/ 3459 h 1267082"/>
              <a:gd name="connsiteX2" fmla="*/ 1521644 w 2026319"/>
              <a:gd name="connsiteY2" fmla="*/ 99286 h 1267082"/>
              <a:gd name="connsiteX3" fmla="*/ 1987866 w 2026319"/>
              <a:gd name="connsiteY3" fmla="*/ 431676 h 1267082"/>
              <a:gd name="connsiteX4" fmla="*/ 1940372 w 2026319"/>
              <a:gd name="connsiteY4" fmla="*/ 1006370 h 1267082"/>
              <a:gd name="connsiteX5" fmla="*/ 1468842 w 2026319"/>
              <a:gd name="connsiteY5" fmla="*/ 1255259 h 1267082"/>
              <a:gd name="connsiteX6" fmla="*/ 466598 w 2026319"/>
              <a:gd name="connsiteY6" fmla="*/ 1198590 h 1267082"/>
              <a:gd name="connsiteX7" fmla="*/ 5679 w 2026319"/>
              <a:gd name="connsiteY7" fmla="*/ 949900 h 1267082"/>
              <a:gd name="connsiteX8" fmla="*/ 239944 w 2026319"/>
              <a:gd name="connsiteY8" fmla="*/ 194957 h 1267082"/>
              <a:gd name="connsiteX0" fmla="*/ 241260 w 2027635"/>
              <a:gd name="connsiteY0" fmla="*/ 194957 h 1267082"/>
              <a:gd name="connsiteX1" fmla="*/ 686166 w 2027635"/>
              <a:gd name="connsiteY1" fmla="*/ 3459 h 1267082"/>
              <a:gd name="connsiteX2" fmla="*/ 1522960 w 2027635"/>
              <a:gd name="connsiteY2" fmla="*/ 99286 h 1267082"/>
              <a:gd name="connsiteX3" fmla="*/ 1989182 w 2027635"/>
              <a:gd name="connsiteY3" fmla="*/ 431676 h 1267082"/>
              <a:gd name="connsiteX4" fmla="*/ 1941688 w 2027635"/>
              <a:gd name="connsiteY4" fmla="*/ 1006370 h 1267082"/>
              <a:gd name="connsiteX5" fmla="*/ 1470158 w 2027635"/>
              <a:gd name="connsiteY5" fmla="*/ 1255259 h 1267082"/>
              <a:gd name="connsiteX6" fmla="*/ 467914 w 2027635"/>
              <a:gd name="connsiteY6" fmla="*/ 1198590 h 1267082"/>
              <a:gd name="connsiteX7" fmla="*/ 6995 w 2027635"/>
              <a:gd name="connsiteY7" fmla="*/ 949900 h 1267082"/>
              <a:gd name="connsiteX8" fmla="*/ 241260 w 2027635"/>
              <a:gd name="connsiteY8" fmla="*/ 194957 h 1267082"/>
              <a:gd name="connsiteX0" fmla="*/ 244483 w 2030858"/>
              <a:gd name="connsiteY0" fmla="*/ 194957 h 1267082"/>
              <a:gd name="connsiteX1" fmla="*/ 689389 w 2030858"/>
              <a:gd name="connsiteY1" fmla="*/ 3459 h 1267082"/>
              <a:gd name="connsiteX2" fmla="*/ 1526183 w 2030858"/>
              <a:gd name="connsiteY2" fmla="*/ 99286 h 1267082"/>
              <a:gd name="connsiteX3" fmla="*/ 1992405 w 2030858"/>
              <a:gd name="connsiteY3" fmla="*/ 431676 h 1267082"/>
              <a:gd name="connsiteX4" fmla="*/ 1944911 w 2030858"/>
              <a:gd name="connsiteY4" fmla="*/ 1006370 h 1267082"/>
              <a:gd name="connsiteX5" fmla="*/ 1473381 w 2030858"/>
              <a:gd name="connsiteY5" fmla="*/ 1255259 h 1267082"/>
              <a:gd name="connsiteX6" fmla="*/ 471137 w 2030858"/>
              <a:gd name="connsiteY6" fmla="*/ 1198590 h 1267082"/>
              <a:gd name="connsiteX7" fmla="*/ 10218 w 2030858"/>
              <a:gd name="connsiteY7" fmla="*/ 949900 h 1267082"/>
              <a:gd name="connsiteX8" fmla="*/ 244483 w 2030858"/>
              <a:gd name="connsiteY8" fmla="*/ 194957 h 1267082"/>
              <a:gd name="connsiteX0" fmla="*/ 234009 w 2032785"/>
              <a:gd name="connsiteY0" fmla="*/ 223580 h 1268587"/>
              <a:gd name="connsiteX1" fmla="*/ 691316 w 2032785"/>
              <a:gd name="connsiteY1" fmla="*/ 4964 h 1268587"/>
              <a:gd name="connsiteX2" fmla="*/ 1528110 w 2032785"/>
              <a:gd name="connsiteY2" fmla="*/ 100791 h 1268587"/>
              <a:gd name="connsiteX3" fmla="*/ 1994332 w 2032785"/>
              <a:gd name="connsiteY3" fmla="*/ 433181 h 1268587"/>
              <a:gd name="connsiteX4" fmla="*/ 1946838 w 2032785"/>
              <a:gd name="connsiteY4" fmla="*/ 1007875 h 1268587"/>
              <a:gd name="connsiteX5" fmla="*/ 1475308 w 2032785"/>
              <a:gd name="connsiteY5" fmla="*/ 1256764 h 1268587"/>
              <a:gd name="connsiteX6" fmla="*/ 473064 w 2032785"/>
              <a:gd name="connsiteY6" fmla="*/ 1200095 h 1268587"/>
              <a:gd name="connsiteX7" fmla="*/ 12145 w 2032785"/>
              <a:gd name="connsiteY7" fmla="*/ 951405 h 1268587"/>
              <a:gd name="connsiteX8" fmla="*/ 234009 w 2032785"/>
              <a:gd name="connsiteY8" fmla="*/ 223580 h 1268587"/>
              <a:gd name="connsiteX0" fmla="*/ 228587 w 2027363"/>
              <a:gd name="connsiteY0" fmla="*/ 223580 h 1268587"/>
              <a:gd name="connsiteX1" fmla="*/ 685894 w 2027363"/>
              <a:gd name="connsiteY1" fmla="*/ 4964 h 1268587"/>
              <a:gd name="connsiteX2" fmla="*/ 1522688 w 2027363"/>
              <a:gd name="connsiteY2" fmla="*/ 100791 h 1268587"/>
              <a:gd name="connsiteX3" fmla="*/ 1988910 w 2027363"/>
              <a:gd name="connsiteY3" fmla="*/ 433181 h 1268587"/>
              <a:gd name="connsiteX4" fmla="*/ 1941416 w 2027363"/>
              <a:gd name="connsiteY4" fmla="*/ 1007875 h 1268587"/>
              <a:gd name="connsiteX5" fmla="*/ 1469886 w 2027363"/>
              <a:gd name="connsiteY5" fmla="*/ 1256764 h 1268587"/>
              <a:gd name="connsiteX6" fmla="*/ 467642 w 2027363"/>
              <a:gd name="connsiteY6" fmla="*/ 1200095 h 1268587"/>
              <a:gd name="connsiteX7" fmla="*/ 6723 w 2027363"/>
              <a:gd name="connsiteY7" fmla="*/ 951405 h 1268587"/>
              <a:gd name="connsiteX8" fmla="*/ 228587 w 2027363"/>
              <a:gd name="connsiteY8" fmla="*/ 223580 h 1268587"/>
              <a:gd name="connsiteX0" fmla="*/ 229938 w 2028714"/>
              <a:gd name="connsiteY0" fmla="*/ 223580 h 1268587"/>
              <a:gd name="connsiteX1" fmla="*/ 687245 w 2028714"/>
              <a:gd name="connsiteY1" fmla="*/ 4964 h 1268587"/>
              <a:gd name="connsiteX2" fmla="*/ 1524039 w 2028714"/>
              <a:gd name="connsiteY2" fmla="*/ 100791 h 1268587"/>
              <a:gd name="connsiteX3" fmla="*/ 1990261 w 2028714"/>
              <a:gd name="connsiteY3" fmla="*/ 433181 h 1268587"/>
              <a:gd name="connsiteX4" fmla="*/ 1942767 w 2028714"/>
              <a:gd name="connsiteY4" fmla="*/ 1007875 h 1268587"/>
              <a:gd name="connsiteX5" fmla="*/ 1471237 w 2028714"/>
              <a:gd name="connsiteY5" fmla="*/ 1256764 h 1268587"/>
              <a:gd name="connsiteX6" fmla="*/ 468993 w 2028714"/>
              <a:gd name="connsiteY6" fmla="*/ 1200095 h 1268587"/>
              <a:gd name="connsiteX7" fmla="*/ 8074 w 2028714"/>
              <a:gd name="connsiteY7" fmla="*/ 951405 h 1268587"/>
              <a:gd name="connsiteX8" fmla="*/ 229938 w 2028714"/>
              <a:gd name="connsiteY8" fmla="*/ 223580 h 1268587"/>
              <a:gd name="connsiteX0" fmla="*/ 212287 w 2031009"/>
              <a:gd name="connsiteY0" fmla="*/ 245244 h 1269787"/>
              <a:gd name="connsiteX1" fmla="*/ 689540 w 2031009"/>
              <a:gd name="connsiteY1" fmla="*/ 6164 h 1269787"/>
              <a:gd name="connsiteX2" fmla="*/ 1526334 w 2031009"/>
              <a:gd name="connsiteY2" fmla="*/ 101991 h 1269787"/>
              <a:gd name="connsiteX3" fmla="*/ 1992556 w 2031009"/>
              <a:gd name="connsiteY3" fmla="*/ 434381 h 1269787"/>
              <a:gd name="connsiteX4" fmla="*/ 1945062 w 2031009"/>
              <a:gd name="connsiteY4" fmla="*/ 1009075 h 1269787"/>
              <a:gd name="connsiteX5" fmla="*/ 1473532 w 2031009"/>
              <a:gd name="connsiteY5" fmla="*/ 1257964 h 1269787"/>
              <a:gd name="connsiteX6" fmla="*/ 471288 w 2031009"/>
              <a:gd name="connsiteY6" fmla="*/ 1201295 h 1269787"/>
              <a:gd name="connsiteX7" fmla="*/ 10369 w 2031009"/>
              <a:gd name="connsiteY7" fmla="*/ 952605 h 1269787"/>
              <a:gd name="connsiteX8" fmla="*/ 212287 w 2031009"/>
              <a:gd name="connsiteY8" fmla="*/ 245244 h 126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1009" h="1269787" extrusionOk="0">
                <a:moveTo>
                  <a:pt x="212287" y="245244"/>
                </a:moveTo>
                <a:cubicBezTo>
                  <a:pt x="361085" y="78618"/>
                  <a:pt x="470532" y="30040"/>
                  <a:pt x="689540" y="6164"/>
                </a:cubicBezTo>
                <a:cubicBezTo>
                  <a:pt x="908548" y="-17712"/>
                  <a:pt x="1309165" y="30622"/>
                  <a:pt x="1526334" y="101991"/>
                </a:cubicBezTo>
                <a:cubicBezTo>
                  <a:pt x="1743503" y="173360"/>
                  <a:pt x="1922768" y="283200"/>
                  <a:pt x="1992556" y="434381"/>
                </a:cubicBezTo>
                <a:cubicBezTo>
                  <a:pt x="2062344" y="585562"/>
                  <a:pt x="2031566" y="871811"/>
                  <a:pt x="1945062" y="1009075"/>
                </a:cubicBezTo>
                <a:cubicBezTo>
                  <a:pt x="1858558" y="1146339"/>
                  <a:pt x="1719161" y="1225927"/>
                  <a:pt x="1473532" y="1257964"/>
                </a:cubicBezTo>
                <a:cubicBezTo>
                  <a:pt x="1227903" y="1290001"/>
                  <a:pt x="715149" y="1252188"/>
                  <a:pt x="471288" y="1201295"/>
                </a:cubicBezTo>
                <a:cubicBezTo>
                  <a:pt x="227428" y="1150402"/>
                  <a:pt x="53536" y="1111947"/>
                  <a:pt x="10369" y="952605"/>
                </a:cubicBezTo>
                <a:cubicBezTo>
                  <a:pt x="-32798" y="793263"/>
                  <a:pt x="63489" y="411870"/>
                  <a:pt x="212287" y="2452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820;p49">
            <a:extLst>
              <a:ext uri="{FF2B5EF4-FFF2-40B4-BE49-F238E27FC236}">
                <a16:creationId xmlns:a16="http://schemas.microsoft.com/office/drawing/2014/main" id="{97E3E5B4-2D2D-D551-4489-0E5D55EA378C}"/>
              </a:ext>
              <a:ext uri="{C183D7F6-B498-43B3-948B-1728B52AA6E4}">
                <adec:decorative xmlns:adec="http://schemas.microsoft.com/office/drawing/2017/decorative" val="1"/>
              </a:ext>
            </a:extLst>
          </p:cNvPr>
          <p:cNvSpPr/>
          <p:nvPr/>
        </p:nvSpPr>
        <p:spPr>
          <a:xfrm>
            <a:off x="393700" y="4659489"/>
            <a:ext cx="2910271" cy="1398652"/>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 name="Group 3" descr="Sivun poikkileikkaava teema on Teknologia">
            <a:extLst>
              <a:ext uri="{FF2B5EF4-FFF2-40B4-BE49-F238E27FC236}">
                <a16:creationId xmlns:a16="http://schemas.microsoft.com/office/drawing/2014/main" id="{A3C13B29-DDF0-605A-E989-119843FF2D75}"/>
              </a:ext>
            </a:extLst>
          </p:cNvPr>
          <p:cNvGrpSpPr/>
          <p:nvPr/>
        </p:nvGrpSpPr>
        <p:grpSpPr>
          <a:xfrm>
            <a:off x="9913955" y="290826"/>
            <a:ext cx="2066474" cy="451173"/>
            <a:chOff x="559546" y="5353406"/>
            <a:chExt cx="2066474" cy="451173"/>
          </a:xfrm>
        </p:grpSpPr>
        <p:sp>
          <p:nvSpPr>
            <p:cNvPr id="6" name="Suorakulmio: Pyöristetyt kulmat 30">
              <a:extLst>
                <a:ext uri="{FF2B5EF4-FFF2-40B4-BE49-F238E27FC236}">
                  <a16:creationId xmlns:a16="http://schemas.microsoft.com/office/drawing/2014/main" id="{58826FFF-E2B0-C571-9996-119C25F2FC03}"/>
                </a:ext>
              </a:extLst>
            </p:cNvPr>
            <p:cNvSpPr/>
            <p:nvPr/>
          </p:nvSpPr>
          <p:spPr>
            <a:xfrm>
              <a:off x="559546" y="5353406"/>
              <a:ext cx="206647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 name="Google Shape;734;p45">
              <a:extLst>
                <a:ext uri="{FF2B5EF4-FFF2-40B4-BE49-F238E27FC236}">
                  <a16:creationId xmlns:a16="http://schemas.microsoft.com/office/drawing/2014/main" id="{4308DE09-142E-BEB7-0AEB-200460444DF4}"/>
                </a:ext>
              </a:extLst>
            </p:cNvPr>
            <p:cNvSpPr txBox="1"/>
            <p:nvPr/>
          </p:nvSpPr>
          <p:spPr>
            <a:xfrm>
              <a:off x="1142941" y="5499650"/>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Sääntely</a:t>
              </a:r>
              <a:endParaRPr sz="1600" dirty="0">
                <a:solidFill>
                  <a:schemeClr val="lt1"/>
                </a:solidFill>
              </a:endParaRPr>
            </a:p>
          </p:txBody>
        </p:sp>
        <p:pic>
          <p:nvPicPr>
            <p:cNvPr id="8" name="Kuva 10">
              <a:extLst>
                <a:ext uri="{FF2B5EF4-FFF2-40B4-BE49-F238E27FC236}">
                  <a16:creationId xmlns:a16="http://schemas.microsoft.com/office/drawing/2014/main" id="{DD30AE17-F78B-E02D-3CCD-1A2A317499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3938" y="5454562"/>
              <a:ext cx="221385" cy="243524"/>
            </a:xfrm>
            <a:prstGeom prst="rect">
              <a:avLst/>
            </a:prstGeom>
          </p:spPr>
        </p:pic>
      </p:grpSp>
      <p:sp>
        <p:nvSpPr>
          <p:cNvPr id="822" name="Google Shape;822;p49">
            <a:extLst>
              <a:ext uri="{FF2B5EF4-FFF2-40B4-BE49-F238E27FC236}">
                <a16:creationId xmlns:a16="http://schemas.microsoft.com/office/drawing/2014/main" id="{BD16669A-5785-E7ED-1A63-6B349F2BA244}"/>
              </a:ext>
            </a:extLst>
          </p:cNvPr>
          <p:cNvSpPr txBox="1">
            <a:spLocks noGrp="1"/>
          </p:cNvSpPr>
          <p:nvPr>
            <p:ph type="title" idx="4294967295"/>
          </p:nvPr>
        </p:nvSpPr>
        <p:spPr>
          <a:xfrm>
            <a:off x="457200" y="435150"/>
            <a:ext cx="8651399"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Black"/>
              </a:rPr>
              <a:t>Lainsäädännön vaatimukset datayhteistyössä</a:t>
            </a:r>
            <a:endParaRPr kumimoji="0" lang="en-US" sz="1400" b="0" i="0" u="none" strike="noStrike" kern="0" cap="none" spc="0" normalizeH="0" baseline="0" noProof="0" dirty="0">
              <a:ln>
                <a:noFill/>
              </a:ln>
              <a:solidFill>
                <a:schemeClr val="dk1"/>
              </a:solidFill>
              <a:effectLst/>
              <a:uLnTx/>
              <a:uFillTx/>
              <a:latin typeface="Arial Black"/>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fi-FI"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a:endParaRPr>
          </a:p>
        </p:txBody>
      </p:sp>
      <p:sp>
        <p:nvSpPr>
          <p:cNvPr id="821" name="Google Shape;821;p49">
            <a:extLst>
              <a:ext uri="{FF2B5EF4-FFF2-40B4-BE49-F238E27FC236}">
                <a16:creationId xmlns:a16="http://schemas.microsoft.com/office/drawing/2014/main" id="{7D68AA1A-A109-8BED-054C-808A81F8F678}"/>
              </a:ext>
            </a:extLst>
          </p:cNvPr>
          <p:cNvSpPr txBox="1">
            <a:spLocks noGrp="1"/>
          </p:cNvSpPr>
          <p:nvPr>
            <p:ph type="body" idx="4294967295"/>
          </p:nvPr>
        </p:nvSpPr>
        <p:spPr>
          <a:xfrm>
            <a:off x="456028" y="1838329"/>
            <a:ext cx="3220800" cy="2366394"/>
          </a:xfrm>
          <a:prstGeom prst="rect">
            <a:avLst/>
          </a:prstGeom>
          <a:noFill/>
          <a:ln>
            <a:noFill/>
          </a:ln>
        </p:spPr>
        <p:txBody>
          <a:bodyPr spcFirstLastPara="1" wrap="square" lIns="0" tIns="0" rIns="0" bIns="0" anchor="t" anchorCtr="0">
            <a:noAutofit/>
          </a:bodyPr>
          <a:lstStyle/>
          <a:p>
            <a:pPr marL="0" indent="0">
              <a:buNone/>
            </a:pPr>
            <a:r>
              <a:rPr lang="fi-FI" sz="1600"/>
              <a:t>Kun datayhteistyö alkaa edetä konkreettisen ratkaisun kehittämiseen, juridiset seikat on selvitettävä huolella. On varmistettava, kuka saa käyttää mitäkin tietoa ja millä perusteella. Tässä vaiheessa tarvitaan tarkkaa juridista valmistelua yhteistyöhön osallistuvien toimijoiden välillä.</a:t>
            </a:r>
          </a:p>
        </p:txBody>
      </p:sp>
      <p:sp>
        <p:nvSpPr>
          <p:cNvPr id="823" name="Google Shape;823;p49">
            <a:extLst>
              <a:ext uri="{FF2B5EF4-FFF2-40B4-BE49-F238E27FC236}">
                <a16:creationId xmlns:a16="http://schemas.microsoft.com/office/drawing/2014/main" id="{D5FC8FEE-6155-411F-996B-5F1D262AB57A}"/>
              </a:ext>
            </a:extLst>
          </p:cNvPr>
          <p:cNvSpPr txBox="1"/>
          <p:nvPr/>
        </p:nvSpPr>
        <p:spPr>
          <a:xfrm>
            <a:off x="4118975" y="1838329"/>
            <a:ext cx="3174828" cy="4607849"/>
          </a:xfrm>
          <a:prstGeom prst="rect">
            <a:avLst/>
          </a:prstGeom>
          <a:noFill/>
          <a:ln>
            <a:noFill/>
          </a:ln>
        </p:spPr>
        <p:txBody>
          <a:bodyPr spcFirstLastPara="1" wrap="square" lIns="0" tIns="0" rIns="0" bIns="0" anchor="t" anchorCtr="0">
            <a:noAutofit/>
          </a:bodyPr>
          <a:lstStyle/>
          <a:p>
            <a:pPr>
              <a:lnSpc>
                <a:spcPct val="114999"/>
              </a:lnSpc>
            </a:pPr>
            <a:r>
              <a:rPr lang="fi-FI" sz="1200"/>
              <a:t>Jos datayhteistyössä käsitellään henkilötietoja, keskeinen juridinen kysymys on </a:t>
            </a:r>
            <a:r>
              <a:rPr lang="fi-FI" sz="1200" err="1"/>
              <a:t>rekisterinpitäjyys</a:t>
            </a:r>
            <a:r>
              <a:rPr lang="fi-FI" sz="1200"/>
              <a:t>. Rekisterinpitäjänä voi toimia vain sellainen organisaatio, jolla on lainsäädännön mukainen oikeus käsitellä kyseisiä tietoja. </a:t>
            </a:r>
            <a:endParaRPr lang="en-US" sz="1200"/>
          </a:p>
          <a:p>
            <a:pPr>
              <a:lnSpc>
                <a:spcPct val="114999"/>
              </a:lnSpc>
            </a:pPr>
            <a:endParaRPr lang="fi-FI" sz="1200"/>
          </a:p>
          <a:p>
            <a:pPr>
              <a:lnSpc>
                <a:spcPct val="114999"/>
              </a:lnSpc>
            </a:pPr>
            <a:r>
              <a:rPr lang="fi-FI" sz="1200"/>
              <a:t>Yleisen tietosuoja-asetuksen (GDPR) mukaan rekisterinpitäjän vastuulla ovat muun muassa tietosuojaselosteet, vaikutustenarvioinnit, rekisteröityjen oikeuksien toteutuminen sekä käsittelijöiden määrittely. Jokaisen toimijan rooli ja vastuut on kirjattava tarkasti. </a:t>
            </a:r>
          </a:p>
          <a:p>
            <a:pPr>
              <a:lnSpc>
                <a:spcPct val="114999"/>
              </a:lnSpc>
            </a:pPr>
            <a:endParaRPr lang="fi-FI" sz="1200"/>
          </a:p>
          <a:p>
            <a:pPr>
              <a:lnSpc>
                <a:spcPct val="114999"/>
              </a:lnSpc>
            </a:pPr>
            <a:r>
              <a:rPr lang="fi-FI" sz="1200"/>
              <a:t>GDPR:n rinnalla on huomioitava myös muut säädökset, erityisesti tiedonhallintalaki. Se velvoittaa muun muassa nimeämään vastuuhenkilöt tietovarantojen hallintaan, dokumentoimaan tiedon elinkaaren ja arvioimaan siirtoihin liittyvät riskit. </a:t>
            </a:r>
          </a:p>
        </p:txBody>
      </p:sp>
      <p:sp>
        <p:nvSpPr>
          <p:cNvPr id="5" name="Google Shape;827;p49">
            <a:extLst>
              <a:ext uri="{FF2B5EF4-FFF2-40B4-BE49-F238E27FC236}">
                <a16:creationId xmlns:a16="http://schemas.microsoft.com/office/drawing/2014/main" id="{C3DFD8F7-519B-0856-D081-F66F700C7589}"/>
              </a:ext>
            </a:extLst>
          </p:cNvPr>
          <p:cNvSpPr txBox="1"/>
          <p:nvPr/>
        </p:nvSpPr>
        <p:spPr>
          <a:xfrm>
            <a:off x="7997087" y="1841528"/>
            <a:ext cx="3036673" cy="3919657"/>
          </a:xfrm>
          <a:prstGeom prst="rect">
            <a:avLst/>
          </a:prstGeom>
          <a:noFill/>
          <a:ln>
            <a:noFill/>
          </a:ln>
        </p:spPr>
        <p:txBody>
          <a:bodyPr spcFirstLastPara="1" wrap="square" lIns="0" tIns="0" rIns="0" bIns="0" anchor="t" anchorCtr="0">
            <a:noAutofit/>
          </a:bodyPr>
          <a:lstStyle/>
          <a:p>
            <a:pPr marL="177800" indent="-9525">
              <a:lnSpc>
                <a:spcPct val="115000"/>
              </a:lnSpc>
              <a:buClrTx/>
              <a:buSzPts val="950"/>
            </a:pPr>
            <a:r>
              <a:rPr lang="fi-FI" sz="1600" b="1">
                <a:solidFill>
                  <a:schemeClr val="tx1"/>
                </a:solidFill>
              </a:rPr>
              <a:t>Muista myös nämä</a:t>
            </a:r>
            <a:r>
              <a:rPr lang="fi-FI" sz="1600" b="1">
                <a:solidFill>
                  <a:schemeClr val="tx1"/>
                </a:solidFill>
                <a:latin typeface="Arial"/>
                <a:ea typeface="Arial"/>
                <a:cs typeface="Arial"/>
                <a:sym typeface="Arial"/>
              </a:rPr>
              <a:t>: </a:t>
            </a:r>
            <a:endParaRPr lang="fi-FI" sz="1600" b="1">
              <a:solidFill>
                <a:schemeClr val="tx1"/>
              </a:solidFill>
            </a:endParaRPr>
          </a:p>
          <a:p>
            <a:pPr marL="168275">
              <a:lnSpc>
                <a:spcPct val="114999"/>
              </a:lnSpc>
              <a:buClrTx/>
              <a:buSzPts val="950"/>
            </a:pPr>
            <a:endParaRPr lang="fi-FI" sz="1600">
              <a:solidFill>
                <a:schemeClr val="tx1"/>
              </a:solidFill>
            </a:endParaRPr>
          </a:p>
          <a:p>
            <a:pPr marL="177800" indent="-177800">
              <a:lnSpc>
                <a:spcPct val="114999"/>
              </a:lnSpc>
              <a:buClrTx/>
              <a:buSzPts val="950"/>
              <a:buFont typeface="Arial" panose="020B0604020202020204" pitchFamily="34" charset="0"/>
              <a:buChar char="•"/>
            </a:pPr>
            <a:r>
              <a:rPr lang="fi-FI" sz="1200" b="1">
                <a:solidFill>
                  <a:schemeClr val="tx1"/>
                </a:solidFill>
              </a:rPr>
              <a:t>Avoimen datan direktiivi</a:t>
            </a:r>
            <a:br>
              <a:rPr lang="fi-FI" sz="1200" b="1"/>
            </a:br>
            <a:r>
              <a:rPr lang="fi-FI" sz="1200"/>
              <a:t>edistää julkisen sektorin datan uudelleenkäyttöä ja velvoittaa viranomaisia avaamaan julkisia tietovarantojaan koneluettavassa ja maksuttomassa muodossa, jos siihen ei ole perusteltua estettä.</a:t>
            </a:r>
          </a:p>
          <a:p>
            <a:pPr marL="177800" indent="-177800">
              <a:lnSpc>
                <a:spcPct val="114999"/>
              </a:lnSpc>
              <a:buClrTx/>
              <a:buSzPts val="950"/>
              <a:buFont typeface="Arial" panose="020B0604020202020204" pitchFamily="34" charset="0"/>
              <a:buChar char="•"/>
            </a:pPr>
            <a:endParaRPr lang="fi-FI" sz="1200" b="1"/>
          </a:p>
          <a:p>
            <a:pPr marL="177800" indent="-177800">
              <a:lnSpc>
                <a:spcPct val="114999"/>
              </a:lnSpc>
              <a:buClrTx/>
              <a:buSzPts val="950"/>
              <a:buFont typeface="Arial" panose="020B0604020202020204" pitchFamily="34" charset="0"/>
              <a:buChar char="•"/>
            </a:pPr>
            <a:r>
              <a:rPr lang="fi-FI" sz="1200" b="1">
                <a:solidFill>
                  <a:schemeClr val="tx1"/>
                </a:solidFill>
              </a:rPr>
              <a:t>Datasäädös </a:t>
            </a:r>
            <a:br>
              <a:rPr lang="fi-FI" sz="1200" b="1"/>
            </a:br>
            <a:r>
              <a:rPr lang="fi-FI" sz="1200"/>
              <a:t>mahdollistaa tietojen käytön ja hyödyntämisen eri toimijoiden kesken turvallisesti ja luo puitteet, joilla tietoa voidaan jakaa julkisen ja yksityisen sektorin välillä tasapuolisesti ja tehokkaasti.</a:t>
            </a:r>
            <a:endParaRPr lang="fi-FI" sz="1200">
              <a:solidFill>
                <a:schemeClr val="tx1"/>
              </a:solidFill>
            </a:endParaRPr>
          </a:p>
        </p:txBody>
      </p:sp>
      <p:sp>
        <p:nvSpPr>
          <p:cNvPr id="11" name="Google Shape;828;p49">
            <a:extLst>
              <a:ext uri="{FF2B5EF4-FFF2-40B4-BE49-F238E27FC236}">
                <a16:creationId xmlns:a16="http://schemas.microsoft.com/office/drawing/2014/main" id="{064437F5-1525-321C-D1CB-2775DDC198B2}"/>
              </a:ext>
            </a:extLst>
          </p:cNvPr>
          <p:cNvSpPr txBox="1"/>
          <p:nvPr/>
        </p:nvSpPr>
        <p:spPr>
          <a:xfrm>
            <a:off x="717962" y="4943337"/>
            <a:ext cx="251782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Helsingin sisäinen työkalu:</a:t>
            </a:r>
            <a:br>
              <a:rPr lang="fi-FI" sz="1200" i="1">
                <a:solidFill>
                  <a:schemeClr val="bg1"/>
                </a:solidFill>
              </a:rPr>
            </a:br>
            <a:r>
              <a:rPr lang="fi-FI" sz="1200" i="1">
                <a:solidFill>
                  <a:schemeClr val="bg1"/>
                </a:solidFill>
              </a:rPr>
              <a:t>Tutustu Ennakoivat palvelut –</a:t>
            </a:r>
            <a:r>
              <a:rPr lang="fi-FI" sz="1200" i="1" err="1">
                <a:solidFill>
                  <a:schemeClr val="bg1"/>
                </a:solidFill>
              </a:rPr>
              <a:t>hankeessa</a:t>
            </a:r>
            <a:r>
              <a:rPr lang="fi-FI" sz="1200" i="1">
                <a:solidFill>
                  <a:schemeClr val="bg1"/>
                </a:solidFill>
              </a:rPr>
              <a:t> toteutettuun </a:t>
            </a:r>
            <a:r>
              <a:rPr lang="fi-FI" sz="1200" i="1">
                <a:solidFill>
                  <a:schemeClr val="bg1"/>
                </a:solidFill>
                <a:hlinkClick r:id="rId6">
                  <a:extLst>
                    <a:ext uri="{A12FA001-AC4F-418D-AE19-62706E023703}">
                      <ahyp:hlinkClr xmlns:ahyp="http://schemas.microsoft.com/office/drawing/2018/hyperlinkcolor" val="tx"/>
                    </a:ext>
                  </a:extLst>
                </a:hlinkClick>
              </a:rPr>
              <a:t>Suunnittelijan lakipakettiin</a:t>
            </a:r>
            <a:r>
              <a:rPr lang="fi-FI" sz="1200" i="1">
                <a:solidFill>
                  <a:schemeClr val="bg1"/>
                </a:solidFill>
              </a:rPr>
              <a:t>.</a:t>
            </a:r>
            <a:endParaRPr lang="en-US">
              <a:solidFill>
                <a:schemeClr val="bg1"/>
              </a:solidFill>
            </a:endParaRPr>
          </a:p>
        </p:txBody>
      </p:sp>
      <p:sp>
        <p:nvSpPr>
          <p:cNvPr id="824" name="Google Shape;824;p49">
            <a:extLst>
              <a:ext uri="{FF2B5EF4-FFF2-40B4-BE49-F238E27FC236}">
                <a16:creationId xmlns:a16="http://schemas.microsoft.com/office/drawing/2014/main" id="{A1387B39-66C2-27CD-CE30-05F5270B46F6}"/>
              </a:ext>
            </a:extLst>
          </p:cNvPr>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44</a:t>
            </a:fld>
            <a:endParaRPr sz="18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40248558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 name="Google Shape;928;p54">
            <a:extLst>
              <a:ext uri="{FF2B5EF4-FFF2-40B4-BE49-F238E27FC236}">
                <a16:creationId xmlns:a16="http://schemas.microsoft.com/office/drawing/2014/main" id="{5F6AA672-46E9-D836-126D-51FCC2134C7A}"/>
              </a:ext>
              <a:ext uri="{C183D7F6-B498-43B3-948B-1728B52AA6E4}">
                <adec:decorative xmlns:adec="http://schemas.microsoft.com/office/drawing/2017/decorative" val="1"/>
              </a:ext>
            </a:extLst>
          </p:cNvPr>
          <p:cNvSpPr/>
          <p:nvPr/>
        </p:nvSpPr>
        <p:spPr>
          <a:xfrm>
            <a:off x="0" y="0"/>
            <a:ext cx="12191996" cy="6858000"/>
          </a:xfrm>
          <a:prstGeom prst="rect">
            <a:avLst/>
          </a:pr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Google Shape;732;p45">
            <a:extLst>
              <a:ext uri="{FF2B5EF4-FFF2-40B4-BE49-F238E27FC236}">
                <a16:creationId xmlns:a16="http://schemas.microsoft.com/office/drawing/2014/main" id="{65933A21-0DC0-711B-958A-646EE3EFFCB7}"/>
              </a:ext>
              <a:ext uri="{C183D7F6-B498-43B3-948B-1728B52AA6E4}">
                <adec:decorative xmlns:adec="http://schemas.microsoft.com/office/drawing/2017/decorative" val="1"/>
              </a:ext>
            </a:extLst>
          </p:cNvPr>
          <p:cNvPicPr preferRelativeResize="0"/>
          <p:nvPr/>
        </p:nvPicPr>
        <p:blipFill rotWithShape="1">
          <a:blip r:embed="rId3">
            <a:alphaModFix/>
          </a:blip>
          <a:srcRect l="11547" r="38798"/>
          <a:stretch>
            <a:fillRect/>
          </a:stretch>
        </p:blipFill>
        <p:spPr>
          <a:xfrm rot="5686768">
            <a:off x="7177900" y="1731846"/>
            <a:ext cx="7051892" cy="3545298"/>
          </a:xfrm>
          <a:prstGeom prst="rect">
            <a:avLst/>
          </a:prstGeom>
          <a:noFill/>
          <a:ln>
            <a:noFill/>
          </a:ln>
        </p:spPr>
      </p:pic>
      <p:sp>
        <p:nvSpPr>
          <p:cNvPr id="7" name="Google Shape;1221;p68">
            <a:extLst>
              <a:ext uri="{FF2B5EF4-FFF2-40B4-BE49-F238E27FC236}">
                <a16:creationId xmlns:a16="http://schemas.microsoft.com/office/drawing/2014/main" id="{C84EC866-A566-82B0-8E2E-B547AC1E060B}"/>
              </a:ext>
              <a:ext uri="{C183D7F6-B498-43B3-948B-1728B52AA6E4}">
                <adec:decorative xmlns:adec="http://schemas.microsoft.com/office/drawing/2017/decorative" val="1"/>
              </a:ext>
            </a:extLst>
          </p:cNvPr>
          <p:cNvSpPr/>
          <p:nvPr/>
        </p:nvSpPr>
        <p:spPr>
          <a:xfrm>
            <a:off x="5969000" y="1195907"/>
            <a:ext cx="5706600" cy="459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 name="Ryhmä 3">
            <a:extLst>
              <a:ext uri="{FF2B5EF4-FFF2-40B4-BE49-F238E27FC236}">
                <a16:creationId xmlns:a16="http://schemas.microsoft.com/office/drawing/2014/main" id="{E30C9A32-39F6-4DF5-D965-B3ADC3FC6CFB}"/>
              </a:ext>
              <a:ext uri="{C183D7F6-B498-43B3-948B-1728B52AA6E4}">
                <adec:decorative xmlns:adec="http://schemas.microsoft.com/office/drawing/2017/decorative" val="1"/>
              </a:ext>
            </a:extLst>
          </p:cNvPr>
          <p:cNvGrpSpPr/>
          <p:nvPr/>
        </p:nvGrpSpPr>
        <p:grpSpPr>
          <a:xfrm>
            <a:off x="6371345" y="2345092"/>
            <a:ext cx="215962" cy="2839194"/>
            <a:chOff x="6371345" y="2345092"/>
            <a:chExt cx="215962" cy="2839194"/>
          </a:xfrm>
        </p:grpSpPr>
        <p:grpSp>
          <p:nvGrpSpPr>
            <p:cNvPr id="1797" name="Google Shape;1797;p86"/>
            <p:cNvGrpSpPr/>
            <p:nvPr/>
          </p:nvGrpSpPr>
          <p:grpSpPr>
            <a:xfrm>
              <a:off x="6371345" y="2345092"/>
              <a:ext cx="204989" cy="196516"/>
              <a:chOff x="-52209" y="1537169"/>
              <a:chExt cx="591428" cy="566982"/>
            </a:xfrm>
          </p:grpSpPr>
          <p:sp>
            <p:nvSpPr>
              <p:cNvPr id="1798" name="Google Shape;1798;p86"/>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9" name="Google Shape;1799;p86"/>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0" name="Google Shape;1800;p86"/>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801" name="Google Shape;1801;p86"/>
            <p:cNvGrpSpPr/>
            <p:nvPr/>
          </p:nvGrpSpPr>
          <p:grpSpPr>
            <a:xfrm>
              <a:off x="6371345" y="2698871"/>
              <a:ext cx="215962" cy="162544"/>
              <a:chOff x="-52209" y="1504880"/>
              <a:chExt cx="623088" cy="468968"/>
            </a:xfrm>
          </p:grpSpPr>
          <p:sp>
            <p:nvSpPr>
              <p:cNvPr id="1802" name="Google Shape;1802;p86"/>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3" name="Google Shape;1803;p86"/>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4" name="Google Shape;1804;p86"/>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805" name="Google Shape;1805;p86"/>
            <p:cNvGrpSpPr/>
            <p:nvPr/>
          </p:nvGrpSpPr>
          <p:grpSpPr>
            <a:xfrm>
              <a:off x="6371345" y="3954018"/>
              <a:ext cx="215962" cy="162544"/>
              <a:chOff x="-52209" y="1504880"/>
              <a:chExt cx="623088" cy="468968"/>
            </a:xfrm>
          </p:grpSpPr>
          <p:sp>
            <p:nvSpPr>
              <p:cNvPr id="1806" name="Google Shape;1806;p86"/>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7" name="Google Shape;1807;p86"/>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8" name="Google Shape;1808;p86"/>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810" name="Google Shape;1810;p86"/>
            <p:cNvGrpSpPr/>
            <p:nvPr/>
          </p:nvGrpSpPr>
          <p:grpSpPr>
            <a:xfrm>
              <a:off x="6371345" y="3201781"/>
              <a:ext cx="215962" cy="162544"/>
              <a:chOff x="-52209" y="1504880"/>
              <a:chExt cx="623088" cy="468968"/>
            </a:xfrm>
          </p:grpSpPr>
          <p:sp>
            <p:nvSpPr>
              <p:cNvPr id="1811" name="Google Shape;1811;p86"/>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2" name="Google Shape;1812;p86"/>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3" name="Google Shape;1813;p86"/>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815" name="Google Shape;1815;p86"/>
            <p:cNvGrpSpPr/>
            <p:nvPr/>
          </p:nvGrpSpPr>
          <p:grpSpPr>
            <a:xfrm>
              <a:off x="6371345" y="4499260"/>
              <a:ext cx="215962" cy="162544"/>
              <a:chOff x="-52209" y="1504880"/>
              <a:chExt cx="623088" cy="468968"/>
            </a:xfrm>
          </p:grpSpPr>
          <p:sp>
            <p:nvSpPr>
              <p:cNvPr id="1816" name="Google Shape;1816;p86"/>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7" name="Google Shape;1817;p86"/>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8" name="Google Shape;1818;p86"/>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819" name="Google Shape;1819;p86"/>
            <p:cNvGrpSpPr/>
            <p:nvPr/>
          </p:nvGrpSpPr>
          <p:grpSpPr>
            <a:xfrm>
              <a:off x="6371345" y="5021742"/>
              <a:ext cx="215962" cy="162544"/>
              <a:chOff x="-52209" y="1504880"/>
              <a:chExt cx="623088" cy="468968"/>
            </a:xfrm>
          </p:grpSpPr>
          <p:sp>
            <p:nvSpPr>
              <p:cNvPr id="1820" name="Google Shape;1820;p86"/>
              <p:cNvSpPr/>
              <p:nvPr/>
            </p:nvSpPr>
            <p:spPr>
              <a:xfrm>
                <a:off x="-52209" y="1782595"/>
                <a:ext cx="540300" cy="75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1" name="Google Shape;1821;p86"/>
              <p:cNvSpPr/>
              <p:nvPr/>
            </p:nvSpPr>
            <p:spPr>
              <a:xfrm rot="2700000">
                <a:off x="169730" y="1668221"/>
                <a:ext cx="401778"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2" name="Google Shape;1822;p86"/>
              <p:cNvSpPr/>
              <p:nvPr/>
            </p:nvSpPr>
            <p:spPr>
              <a:xfrm rot="-2700000">
                <a:off x="171222" y="1898753"/>
                <a:ext cx="399657" cy="7509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5" name="Google Shape;699;p43">
            <a:extLst>
              <a:ext uri="{FF2B5EF4-FFF2-40B4-BE49-F238E27FC236}">
                <a16:creationId xmlns:a16="http://schemas.microsoft.com/office/drawing/2014/main" id="{B92DEF81-9C36-E0B3-7C89-6B98B68B1064}"/>
              </a:ext>
              <a:ext uri="{C183D7F6-B498-43B3-948B-1728B52AA6E4}">
                <adec:decorative xmlns:adec="http://schemas.microsoft.com/office/drawing/2017/decorative" val="1"/>
              </a:ext>
            </a:extLst>
          </p:cNvPr>
          <p:cNvSpPr/>
          <p:nvPr/>
        </p:nvSpPr>
        <p:spPr>
          <a:xfrm rot="5597638">
            <a:off x="5399708" y="-42381"/>
            <a:ext cx="1018053" cy="1877362"/>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Google Shape;700;p43">
            <a:extLst>
              <a:ext uri="{FF2B5EF4-FFF2-40B4-BE49-F238E27FC236}">
                <a16:creationId xmlns:a16="http://schemas.microsoft.com/office/drawing/2014/main" id="{23B468EB-86C8-0F5E-D42B-0114E8F19C4A}"/>
              </a:ext>
            </a:extLst>
          </p:cNvPr>
          <p:cNvSpPr txBox="1"/>
          <p:nvPr/>
        </p:nvSpPr>
        <p:spPr>
          <a:xfrm>
            <a:off x="5241134" y="706850"/>
            <a:ext cx="1335200"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Vaiheen päätös</a:t>
            </a:r>
            <a:endParaRPr sz="1600" dirty="0"/>
          </a:p>
        </p:txBody>
      </p:sp>
      <p:sp>
        <p:nvSpPr>
          <p:cNvPr id="1792" name="Google Shape;1792;p86"/>
          <p:cNvSpPr txBox="1">
            <a:spLocks noGrp="1"/>
          </p:cNvSpPr>
          <p:nvPr>
            <p:ph type="title" idx="4294967295"/>
          </p:nvPr>
        </p:nvSpPr>
        <p:spPr>
          <a:xfrm>
            <a:off x="457200" y="1083915"/>
            <a:ext cx="4169628" cy="69091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Muuttuuko yhteistyö pysyvämmäksi ja syvemmäksi?</a:t>
            </a:r>
            <a:endPar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a:endParaRPr>
          </a:p>
        </p:txBody>
      </p:sp>
      <p:sp>
        <p:nvSpPr>
          <p:cNvPr id="1791" name="Google Shape;1791;p86"/>
          <p:cNvSpPr txBox="1"/>
          <p:nvPr/>
        </p:nvSpPr>
        <p:spPr>
          <a:xfrm>
            <a:off x="456024" y="3518558"/>
            <a:ext cx="3965713" cy="2544248"/>
          </a:xfrm>
          <a:prstGeom prst="rect">
            <a:avLst/>
          </a:prstGeom>
          <a:noFill/>
          <a:ln>
            <a:noFill/>
          </a:ln>
        </p:spPr>
        <p:txBody>
          <a:bodyPr spcFirstLastPara="1" wrap="square" lIns="0" tIns="0" rIns="0" bIns="0" anchor="t" anchorCtr="0">
            <a:noAutofit/>
          </a:bodyPr>
          <a:lstStyle/>
          <a:p>
            <a:pPr>
              <a:buClr>
                <a:schemeClr val="dk1"/>
              </a:buClr>
              <a:buSzPts val="1100"/>
            </a:pPr>
            <a:r>
              <a:rPr lang="fi-FI" sz="1600" dirty="0">
                <a:solidFill>
                  <a:schemeClr val="dk1"/>
                </a:solidFill>
              </a:rPr>
              <a:t>Jos datayhteistyö sujuu hyvin, voi olla paikallaan luoda uusia rakenteita yhteistyön ohjaamisen. Se voi olla vaikkapa ohjausryhmä, jossa on edustajat kaikista mukana olevista organisaatioista ja jolla on valtuudet linjata yhteistyön seuraavista askelista.</a:t>
            </a:r>
            <a:endParaRPr lang="en-US" sz="1600" dirty="0">
              <a:solidFill>
                <a:schemeClr val="dk1"/>
              </a:solidFill>
            </a:endParaRPr>
          </a:p>
        </p:txBody>
      </p:sp>
      <p:sp>
        <p:nvSpPr>
          <p:cNvPr id="1809" name="Google Shape;1809;p86"/>
          <p:cNvSpPr txBox="1"/>
          <p:nvPr/>
        </p:nvSpPr>
        <p:spPr>
          <a:xfrm>
            <a:off x="6576334" y="1782321"/>
            <a:ext cx="4855426" cy="4140300"/>
          </a:xfrm>
          <a:prstGeom prst="rect">
            <a:avLst/>
          </a:prstGeom>
          <a:noFill/>
          <a:ln>
            <a:noFill/>
          </a:ln>
        </p:spPr>
        <p:txBody>
          <a:bodyPr spcFirstLastPara="1" wrap="square" lIns="0" tIns="0" rIns="0" bIns="0" anchor="t" anchorCtr="0">
            <a:noAutofit/>
          </a:bodyPr>
          <a:lstStyle/>
          <a:p>
            <a:pPr marL="168275" marR="0" lvl="0" indent="0" algn="l" rtl="0">
              <a:lnSpc>
                <a:spcPct val="115000"/>
              </a:lnSpc>
              <a:spcBef>
                <a:spcPts val="0"/>
              </a:spcBef>
              <a:spcAft>
                <a:spcPts val="0"/>
              </a:spcAft>
              <a:buClr>
                <a:schemeClr val="dk1"/>
              </a:buClr>
              <a:buSzPts val="950"/>
              <a:buFont typeface="Arial"/>
              <a:buNone/>
            </a:pPr>
            <a:r>
              <a:rPr lang="fi-FI" sz="1600" b="1">
                <a:solidFill>
                  <a:schemeClr val="dk1"/>
                </a:solidFill>
                <a:latin typeface="Arial"/>
                <a:ea typeface="Arial"/>
                <a:cs typeface="Arial"/>
                <a:sym typeface="Arial"/>
              </a:rPr>
              <a:t>Toimi näin: </a:t>
            </a:r>
            <a:endParaRPr lang="fi-FI" sz="1600" b="1">
              <a:solidFill>
                <a:schemeClr val="dk1"/>
              </a:solidFill>
            </a:endParaRPr>
          </a:p>
          <a:p>
            <a:pPr marL="457200" marR="0" lvl="0" indent="-228600" algn="l" rtl="0">
              <a:lnSpc>
                <a:spcPct val="115000"/>
              </a:lnSpc>
              <a:spcBef>
                <a:spcPts val="0"/>
              </a:spcBef>
              <a:spcAft>
                <a:spcPts val="0"/>
              </a:spcAft>
              <a:buClr>
                <a:schemeClr val="dk1"/>
              </a:buClr>
              <a:buSzPts val="950"/>
              <a:buFont typeface="Arial"/>
              <a:buNone/>
            </a:pPr>
            <a:endParaRPr sz="1100">
              <a:solidFill>
                <a:schemeClr val="dk1"/>
              </a:solidFill>
              <a:latin typeface="Arial"/>
              <a:ea typeface="Arial"/>
              <a:cs typeface="Arial"/>
              <a:sym typeface="Arial"/>
            </a:endParaRP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Muodosta näkemys siitä, mihin suuntaan yhteistyö on kehittymässä.</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Tunnista, millaisista asioista tarvitaan yhteinen päätös (esim. jatketaanko kehittämistä, vakinaistetaanko ratkaisuja).</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Laadi yhteinen tiekartta, joka kuvaa tähänastiset aikaansaannokset ja seuraavat askeleet. Tämä auttaa sovittamaan aikataulut eri organisaatioiden sisäiseen päätöksentekoon.</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Dokumentoi yhteistyön tähänastiset tulokset ja sopimukset – ne tukevat päätöksentekoa ja mahdollistavat jatkuvuuden</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Muodosta kevyt, edustava ohjausrakenne, jolla on valtuudet linjata yhteistyön suuntaa.</a:t>
            </a:r>
          </a:p>
          <a:p>
            <a:pPr marL="168275" lvl="0" indent="0" algn="l" rtl="0">
              <a:lnSpc>
                <a:spcPct val="115000"/>
              </a:lnSpc>
              <a:spcBef>
                <a:spcPts val="800"/>
              </a:spcBef>
              <a:spcAft>
                <a:spcPts val="0"/>
              </a:spcAft>
              <a:buClr>
                <a:schemeClr val="dk1"/>
              </a:buClr>
              <a:buSzPts val="1100"/>
              <a:buFont typeface="Arial"/>
              <a:buNone/>
            </a:pPr>
            <a:r>
              <a:rPr lang="fi-FI" sz="1200">
                <a:solidFill>
                  <a:schemeClr val="dk1"/>
                </a:solidFill>
              </a:rPr>
              <a:t>Varmista, että jokainen organisaatio voi viedä tarvittavat asiat eteenpäin omissa rakenteissaan.</a:t>
            </a:r>
          </a:p>
          <a:p>
            <a:pPr marL="168275" lvl="0" indent="0" algn="l" rtl="0">
              <a:lnSpc>
                <a:spcPct val="115000"/>
              </a:lnSpc>
              <a:spcBef>
                <a:spcPts val="800"/>
              </a:spcBef>
              <a:spcAft>
                <a:spcPts val="0"/>
              </a:spcAft>
              <a:buClr>
                <a:schemeClr val="dk1"/>
              </a:buClr>
              <a:buSzPts val="1100"/>
              <a:buFont typeface="Arial"/>
              <a:buNone/>
            </a:pPr>
            <a:endParaRPr lang="fi-FI" sz="1200">
              <a:solidFill>
                <a:schemeClr val="dk1"/>
              </a:solidFill>
            </a:endParaRPr>
          </a:p>
        </p:txBody>
      </p:sp>
      <p:sp>
        <p:nvSpPr>
          <p:cNvPr id="1793" name="Google Shape;1793;p86"/>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45</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0">
          <a:extLst>
            <a:ext uri="{FF2B5EF4-FFF2-40B4-BE49-F238E27FC236}">
              <a16:creationId xmlns:a16="http://schemas.microsoft.com/office/drawing/2014/main" id="{29A791C1-0339-DBCD-5140-0A5A915A8EF1}"/>
            </a:ext>
          </a:extLst>
        </p:cNvPr>
        <p:cNvGrpSpPr/>
        <p:nvPr/>
      </p:nvGrpSpPr>
      <p:grpSpPr>
        <a:xfrm>
          <a:off x="0" y="0"/>
          <a:ext cx="0" cy="0"/>
          <a:chOff x="0" y="0"/>
          <a:chExt cx="0" cy="0"/>
        </a:xfrm>
      </p:grpSpPr>
      <p:sp>
        <p:nvSpPr>
          <p:cNvPr id="691" name="Google Shape;691;p43">
            <a:extLst>
              <a:ext uri="{FF2B5EF4-FFF2-40B4-BE49-F238E27FC236}">
                <a16:creationId xmlns:a16="http://schemas.microsoft.com/office/drawing/2014/main" id="{50C7B873-7413-C53C-9CE9-FB604BD391A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94" name="Google Shape;1794;p86">
            <a:extLst>
              <a:ext uri="{C183D7F6-B498-43B3-948B-1728B52AA6E4}">
                <adec:decorative xmlns:adec="http://schemas.microsoft.com/office/drawing/2017/decorative" val="1"/>
              </a:ext>
            </a:extLst>
          </p:cNvPr>
          <p:cNvPicPr preferRelativeResize="0"/>
          <p:nvPr/>
        </p:nvPicPr>
        <p:blipFill rotWithShape="1">
          <a:blip r:embed="rId3">
            <a:alphaModFix/>
          </a:blip>
          <a:srcRect t="32283" b="11069"/>
          <a:stretch>
            <a:fillRect/>
          </a:stretch>
        </p:blipFill>
        <p:spPr>
          <a:xfrm rot="10548853" flipH="1">
            <a:off x="9175457" y="-148121"/>
            <a:ext cx="2405047" cy="7141163"/>
          </a:xfrm>
          <a:prstGeom prst="rect">
            <a:avLst/>
          </a:prstGeom>
          <a:noFill/>
          <a:ln>
            <a:noFill/>
          </a:ln>
        </p:spPr>
      </p:pic>
      <p:sp>
        <p:nvSpPr>
          <p:cNvPr id="39" name="Vapaamuotoinen: Muoto 38">
            <a:extLst>
              <a:ext uri="{FF2B5EF4-FFF2-40B4-BE49-F238E27FC236}">
                <a16:creationId xmlns:a16="http://schemas.microsoft.com/office/drawing/2014/main" id="{B166F06E-8867-1C17-1974-1BA765BA7C54}"/>
              </a:ext>
              <a:ext uri="{C183D7F6-B498-43B3-948B-1728B52AA6E4}">
                <adec:decorative xmlns:adec="http://schemas.microsoft.com/office/drawing/2017/decorative" val="1"/>
              </a:ext>
            </a:extLst>
          </p:cNvPr>
          <p:cNvSpPr/>
          <p:nvPr/>
        </p:nvSpPr>
        <p:spPr>
          <a:xfrm rot="1181057">
            <a:off x="1039447" y="1731251"/>
            <a:ext cx="6243776" cy="5056661"/>
          </a:xfrm>
          <a:custGeom>
            <a:avLst/>
            <a:gdLst>
              <a:gd name="connsiteX0" fmla="*/ 2983122 w 4242048"/>
              <a:gd name="connsiteY0" fmla="*/ 127845 h 2659979"/>
              <a:gd name="connsiteX1" fmla="*/ 1468290 w 4242048"/>
              <a:gd name="connsiteY1" fmla="*/ 52618 h 2659979"/>
              <a:gd name="connsiteX2" fmla="*/ 174857 w 4242048"/>
              <a:gd name="connsiteY2" fmla="*/ 581828 h 2659979"/>
              <a:gd name="connsiteX3" fmla="*/ 22230 w 4242048"/>
              <a:gd name="connsiteY3" fmla="*/ 1239570 h 2659979"/>
              <a:gd name="connsiteX4" fmla="*/ 388842 w 4242048"/>
              <a:gd name="connsiteY4" fmla="*/ 1869317 h 2659979"/>
              <a:gd name="connsiteX5" fmla="*/ 1332217 w 4242048"/>
              <a:gd name="connsiteY5" fmla="*/ 2518175 h 2659979"/>
              <a:gd name="connsiteX6" fmla="*/ 3058477 w 4242048"/>
              <a:gd name="connsiteY6" fmla="*/ 2572566 h 2659979"/>
              <a:gd name="connsiteX7" fmla="*/ 3895435 w 4242048"/>
              <a:gd name="connsiteY7" fmla="*/ 2233309 h 2659979"/>
              <a:gd name="connsiteX8" fmla="*/ 4198133 w 4242048"/>
              <a:gd name="connsiteY8" fmla="*/ 1296198 h 2659979"/>
              <a:gd name="connsiteX9" fmla="*/ 3518980 w 4242048"/>
              <a:gd name="connsiteY9" fmla="*/ 417057 h 2659979"/>
              <a:gd name="connsiteX10" fmla="*/ 2983186 w 4242048"/>
              <a:gd name="connsiteY10" fmla="*/ 127845 h 2659979"/>
              <a:gd name="connsiteX0" fmla="*/ 3010643 w 4269569"/>
              <a:gd name="connsiteY0" fmla="*/ 163898 h 2696032"/>
              <a:gd name="connsiteX1" fmla="*/ 1716809 w 4269569"/>
              <a:gd name="connsiteY1" fmla="*/ 30844 h 2696032"/>
              <a:gd name="connsiteX2" fmla="*/ 202378 w 4269569"/>
              <a:gd name="connsiteY2" fmla="*/ 617881 h 2696032"/>
              <a:gd name="connsiteX3" fmla="*/ 49751 w 4269569"/>
              <a:gd name="connsiteY3" fmla="*/ 1275623 h 2696032"/>
              <a:gd name="connsiteX4" fmla="*/ 416363 w 4269569"/>
              <a:gd name="connsiteY4" fmla="*/ 1905370 h 2696032"/>
              <a:gd name="connsiteX5" fmla="*/ 1359738 w 4269569"/>
              <a:gd name="connsiteY5" fmla="*/ 2554228 h 2696032"/>
              <a:gd name="connsiteX6" fmla="*/ 3085998 w 4269569"/>
              <a:gd name="connsiteY6" fmla="*/ 2608619 h 2696032"/>
              <a:gd name="connsiteX7" fmla="*/ 3922956 w 4269569"/>
              <a:gd name="connsiteY7" fmla="*/ 2269362 h 2696032"/>
              <a:gd name="connsiteX8" fmla="*/ 4225654 w 4269569"/>
              <a:gd name="connsiteY8" fmla="*/ 1332251 h 2696032"/>
              <a:gd name="connsiteX9" fmla="*/ 3546501 w 4269569"/>
              <a:gd name="connsiteY9" fmla="*/ 453110 h 2696032"/>
              <a:gd name="connsiteX10" fmla="*/ 3010707 w 4269569"/>
              <a:gd name="connsiteY10" fmla="*/ 163898 h 2696032"/>
              <a:gd name="connsiteX11" fmla="*/ 3010643 w 4269569"/>
              <a:gd name="connsiteY11" fmla="*/ 163898 h 2696032"/>
              <a:gd name="connsiteX0" fmla="*/ 2963340 w 4222267"/>
              <a:gd name="connsiteY0" fmla="*/ 170679 h 2702813"/>
              <a:gd name="connsiteX1" fmla="*/ 1669506 w 4222267"/>
              <a:gd name="connsiteY1" fmla="*/ 37625 h 2702813"/>
              <a:gd name="connsiteX2" fmla="*/ 294180 w 4222267"/>
              <a:gd name="connsiteY2" fmla="*/ 582566 h 2702813"/>
              <a:gd name="connsiteX3" fmla="*/ 2448 w 4222267"/>
              <a:gd name="connsiteY3" fmla="*/ 1282404 h 2702813"/>
              <a:gd name="connsiteX4" fmla="*/ 369060 w 4222267"/>
              <a:gd name="connsiteY4" fmla="*/ 1912151 h 2702813"/>
              <a:gd name="connsiteX5" fmla="*/ 1312435 w 4222267"/>
              <a:gd name="connsiteY5" fmla="*/ 2561009 h 2702813"/>
              <a:gd name="connsiteX6" fmla="*/ 3038695 w 4222267"/>
              <a:gd name="connsiteY6" fmla="*/ 2615400 h 2702813"/>
              <a:gd name="connsiteX7" fmla="*/ 3875653 w 4222267"/>
              <a:gd name="connsiteY7" fmla="*/ 2276143 h 2702813"/>
              <a:gd name="connsiteX8" fmla="*/ 4178351 w 4222267"/>
              <a:gd name="connsiteY8" fmla="*/ 1339032 h 2702813"/>
              <a:gd name="connsiteX9" fmla="*/ 3499198 w 4222267"/>
              <a:gd name="connsiteY9" fmla="*/ 459891 h 2702813"/>
              <a:gd name="connsiteX10" fmla="*/ 2963404 w 4222267"/>
              <a:gd name="connsiteY10" fmla="*/ 170679 h 2702813"/>
              <a:gd name="connsiteX11" fmla="*/ 2963340 w 4222267"/>
              <a:gd name="connsiteY11" fmla="*/ 170679 h 2702813"/>
              <a:gd name="connsiteX0" fmla="*/ 2785507 w 4044434"/>
              <a:gd name="connsiteY0" fmla="*/ 170679 h 2702813"/>
              <a:gd name="connsiteX1" fmla="*/ 1491673 w 4044434"/>
              <a:gd name="connsiteY1" fmla="*/ 37625 h 2702813"/>
              <a:gd name="connsiteX2" fmla="*/ 116347 w 4044434"/>
              <a:gd name="connsiteY2" fmla="*/ 582566 h 2702813"/>
              <a:gd name="connsiteX3" fmla="*/ 191227 w 4044434"/>
              <a:gd name="connsiteY3" fmla="*/ 1912151 h 2702813"/>
              <a:gd name="connsiteX4" fmla="*/ 1134602 w 4044434"/>
              <a:gd name="connsiteY4" fmla="*/ 2561009 h 2702813"/>
              <a:gd name="connsiteX5" fmla="*/ 2860862 w 4044434"/>
              <a:gd name="connsiteY5" fmla="*/ 2615400 h 2702813"/>
              <a:gd name="connsiteX6" fmla="*/ 3697820 w 4044434"/>
              <a:gd name="connsiteY6" fmla="*/ 2276143 h 2702813"/>
              <a:gd name="connsiteX7" fmla="*/ 4000518 w 4044434"/>
              <a:gd name="connsiteY7" fmla="*/ 1339032 h 2702813"/>
              <a:gd name="connsiteX8" fmla="*/ 3321365 w 4044434"/>
              <a:gd name="connsiteY8" fmla="*/ 459891 h 2702813"/>
              <a:gd name="connsiteX9" fmla="*/ 2785571 w 4044434"/>
              <a:gd name="connsiteY9" fmla="*/ 170679 h 2702813"/>
              <a:gd name="connsiteX10" fmla="*/ 2785507 w 4044434"/>
              <a:gd name="connsiteY10" fmla="*/ 170679 h 2702813"/>
              <a:gd name="connsiteX0" fmla="*/ 2732965 w 3991892"/>
              <a:gd name="connsiteY0" fmla="*/ 170679 h 2674592"/>
              <a:gd name="connsiteX1" fmla="*/ 1439131 w 3991892"/>
              <a:gd name="connsiteY1" fmla="*/ 37625 h 2674592"/>
              <a:gd name="connsiteX2" fmla="*/ 63805 w 3991892"/>
              <a:gd name="connsiteY2" fmla="*/ 582566 h 2674592"/>
              <a:gd name="connsiteX3" fmla="*/ 314712 w 3991892"/>
              <a:gd name="connsiteY3" fmla="*/ 2096853 h 2674592"/>
              <a:gd name="connsiteX4" fmla="*/ 1082060 w 3991892"/>
              <a:gd name="connsiteY4" fmla="*/ 2561009 h 2674592"/>
              <a:gd name="connsiteX5" fmla="*/ 2808320 w 3991892"/>
              <a:gd name="connsiteY5" fmla="*/ 2615400 h 2674592"/>
              <a:gd name="connsiteX6" fmla="*/ 3645278 w 3991892"/>
              <a:gd name="connsiteY6" fmla="*/ 2276143 h 2674592"/>
              <a:gd name="connsiteX7" fmla="*/ 3947976 w 3991892"/>
              <a:gd name="connsiteY7" fmla="*/ 1339032 h 2674592"/>
              <a:gd name="connsiteX8" fmla="*/ 3268823 w 3991892"/>
              <a:gd name="connsiteY8" fmla="*/ 459891 h 2674592"/>
              <a:gd name="connsiteX9" fmla="*/ 2733029 w 3991892"/>
              <a:gd name="connsiteY9" fmla="*/ 170679 h 2674592"/>
              <a:gd name="connsiteX10" fmla="*/ 2732965 w 3991892"/>
              <a:gd name="connsiteY10" fmla="*/ 170679 h 2674592"/>
              <a:gd name="connsiteX0" fmla="*/ 2740826 w 3999753"/>
              <a:gd name="connsiteY0" fmla="*/ 170679 h 2748672"/>
              <a:gd name="connsiteX1" fmla="*/ 1446992 w 3999753"/>
              <a:gd name="connsiteY1" fmla="*/ 37625 h 2748672"/>
              <a:gd name="connsiteX2" fmla="*/ 71666 w 3999753"/>
              <a:gd name="connsiteY2" fmla="*/ 582566 h 2748672"/>
              <a:gd name="connsiteX3" fmla="*/ 322573 w 3999753"/>
              <a:gd name="connsiteY3" fmla="*/ 2096853 h 2748672"/>
              <a:gd name="connsiteX4" fmla="*/ 1415919 w 3999753"/>
              <a:gd name="connsiteY4" fmla="*/ 2717866 h 2748672"/>
              <a:gd name="connsiteX5" fmla="*/ 2816181 w 3999753"/>
              <a:gd name="connsiteY5" fmla="*/ 2615400 h 2748672"/>
              <a:gd name="connsiteX6" fmla="*/ 3653139 w 3999753"/>
              <a:gd name="connsiteY6" fmla="*/ 2276143 h 2748672"/>
              <a:gd name="connsiteX7" fmla="*/ 3955837 w 3999753"/>
              <a:gd name="connsiteY7" fmla="*/ 1339032 h 2748672"/>
              <a:gd name="connsiteX8" fmla="*/ 3276684 w 3999753"/>
              <a:gd name="connsiteY8" fmla="*/ 459891 h 2748672"/>
              <a:gd name="connsiteX9" fmla="*/ 2740890 w 3999753"/>
              <a:gd name="connsiteY9" fmla="*/ 170679 h 2748672"/>
              <a:gd name="connsiteX10" fmla="*/ 2740826 w 3999753"/>
              <a:gd name="connsiteY10" fmla="*/ 170679 h 2748672"/>
              <a:gd name="connsiteX0" fmla="*/ 2740826 w 4018541"/>
              <a:gd name="connsiteY0" fmla="*/ 170679 h 2720380"/>
              <a:gd name="connsiteX1" fmla="*/ 1446992 w 4018541"/>
              <a:gd name="connsiteY1" fmla="*/ 37625 h 2720380"/>
              <a:gd name="connsiteX2" fmla="*/ 71666 w 4018541"/>
              <a:gd name="connsiteY2" fmla="*/ 582566 h 2720380"/>
              <a:gd name="connsiteX3" fmla="*/ 322573 w 4018541"/>
              <a:gd name="connsiteY3" fmla="*/ 2096853 h 2720380"/>
              <a:gd name="connsiteX4" fmla="*/ 1415919 w 4018541"/>
              <a:gd name="connsiteY4" fmla="*/ 2717866 h 2720380"/>
              <a:gd name="connsiteX5" fmla="*/ 3653139 w 4018541"/>
              <a:gd name="connsiteY5" fmla="*/ 2276143 h 2720380"/>
              <a:gd name="connsiteX6" fmla="*/ 3955837 w 4018541"/>
              <a:gd name="connsiteY6" fmla="*/ 1339032 h 2720380"/>
              <a:gd name="connsiteX7" fmla="*/ 3276684 w 4018541"/>
              <a:gd name="connsiteY7" fmla="*/ 459891 h 2720380"/>
              <a:gd name="connsiteX8" fmla="*/ 2740890 w 4018541"/>
              <a:gd name="connsiteY8" fmla="*/ 170679 h 2720380"/>
              <a:gd name="connsiteX9" fmla="*/ 2740826 w 4018541"/>
              <a:gd name="connsiteY9" fmla="*/ 170679 h 2720380"/>
              <a:gd name="connsiteX0" fmla="*/ 2740826 w 3976604"/>
              <a:gd name="connsiteY0" fmla="*/ 170679 h 2724621"/>
              <a:gd name="connsiteX1" fmla="*/ 1446992 w 3976604"/>
              <a:gd name="connsiteY1" fmla="*/ 37625 h 2724621"/>
              <a:gd name="connsiteX2" fmla="*/ 71666 w 3976604"/>
              <a:gd name="connsiteY2" fmla="*/ 582566 h 2724621"/>
              <a:gd name="connsiteX3" fmla="*/ 322573 w 3976604"/>
              <a:gd name="connsiteY3" fmla="*/ 2096853 h 2724621"/>
              <a:gd name="connsiteX4" fmla="*/ 1415919 w 3976604"/>
              <a:gd name="connsiteY4" fmla="*/ 2717866 h 2724621"/>
              <a:gd name="connsiteX5" fmla="*/ 3327314 w 3976604"/>
              <a:gd name="connsiteY5" fmla="*/ 2358551 h 2724621"/>
              <a:gd name="connsiteX6" fmla="*/ 3955837 w 3976604"/>
              <a:gd name="connsiteY6" fmla="*/ 1339032 h 2724621"/>
              <a:gd name="connsiteX7" fmla="*/ 3276684 w 3976604"/>
              <a:gd name="connsiteY7" fmla="*/ 459891 h 2724621"/>
              <a:gd name="connsiteX8" fmla="*/ 2740890 w 3976604"/>
              <a:gd name="connsiteY8" fmla="*/ 170679 h 2724621"/>
              <a:gd name="connsiteX9" fmla="*/ 2740826 w 3976604"/>
              <a:gd name="connsiteY9" fmla="*/ 170679 h 2724621"/>
              <a:gd name="connsiteX0" fmla="*/ 2740826 w 3838234"/>
              <a:gd name="connsiteY0" fmla="*/ 170679 h 2724685"/>
              <a:gd name="connsiteX1" fmla="*/ 1446992 w 3838234"/>
              <a:gd name="connsiteY1" fmla="*/ 37625 h 2724685"/>
              <a:gd name="connsiteX2" fmla="*/ 71666 w 3838234"/>
              <a:gd name="connsiteY2" fmla="*/ 582566 h 2724685"/>
              <a:gd name="connsiteX3" fmla="*/ 322573 w 3838234"/>
              <a:gd name="connsiteY3" fmla="*/ 2096853 h 2724685"/>
              <a:gd name="connsiteX4" fmla="*/ 1415919 w 3838234"/>
              <a:gd name="connsiteY4" fmla="*/ 2717866 h 2724685"/>
              <a:gd name="connsiteX5" fmla="*/ 3327314 w 3838234"/>
              <a:gd name="connsiteY5" fmla="*/ 2358551 h 2724685"/>
              <a:gd name="connsiteX6" fmla="*/ 3809291 w 3838234"/>
              <a:gd name="connsiteY6" fmla="*/ 1326097 h 2724685"/>
              <a:gd name="connsiteX7" fmla="*/ 3276684 w 3838234"/>
              <a:gd name="connsiteY7" fmla="*/ 459891 h 2724685"/>
              <a:gd name="connsiteX8" fmla="*/ 2740890 w 3838234"/>
              <a:gd name="connsiteY8" fmla="*/ 170679 h 2724685"/>
              <a:gd name="connsiteX9" fmla="*/ 2740826 w 3838234"/>
              <a:gd name="connsiteY9" fmla="*/ 170679 h 2724685"/>
              <a:gd name="connsiteX0" fmla="*/ 2740826 w 3835347"/>
              <a:gd name="connsiteY0" fmla="*/ 170679 h 2724685"/>
              <a:gd name="connsiteX1" fmla="*/ 1446992 w 3835347"/>
              <a:gd name="connsiteY1" fmla="*/ 37625 h 2724685"/>
              <a:gd name="connsiteX2" fmla="*/ 71666 w 3835347"/>
              <a:gd name="connsiteY2" fmla="*/ 582566 h 2724685"/>
              <a:gd name="connsiteX3" fmla="*/ 322573 w 3835347"/>
              <a:gd name="connsiteY3" fmla="*/ 2096853 h 2724685"/>
              <a:gd name="connsiteX4" fmla="*/ 1415919 w 3835347"/>
              <a:gd name="connsiteY4" fmla="*/ 2717866 h 2724685"/>
              <a:gd name="connsiteX5" fmla="*/ 3327314 w 3835347"/>
              <a:gd name="connsiteY5" fmla="*/ 2358551 h 2724685"/>
              <a:gd name="connsiteX6" fmla="*/ 3809291 w 3835347"/>
              <a:gd name="connsiteY6" fmla="*/ 1326097 h 2724685"/>
              <a:gd name="connsiteX7" fmla="*/ 2740890 w 3835347"/>
              <a:gd name="connsiteY7" fmla="*/ 170679 h 2724685"/>
              <a:gd name="connsiteX8" fmla="*/ 2740826 w 3835347"/>
              <a:gd name="connsiteY8" fmla="*/ 170679 h 2724685"/>
              <a:gd name="connsiteX0" fmla="*/ 2740826 w 3835347"/>
              <a:gd name="connsiteY0" fmla="*/ 170679 h 2724685"/>
              <a:gd name="connsiteX1" fmla="*/ 1446992 w 3835347"/>
              <a:gd name="connsiteY1" fmla="*/ 37625 h 2724685"/>
              <a:gd name="connsiteX2" fmla="*/ 71666 w 3835347"/>
              <a:gd name="connsiteY2" fmla="*/ 582566 h 2724685"/>
              <a:gd name="connsiteX3" fmla="*/ 322573 w 3835347"/>
              <a:gd name="connsiteY3" fmla="*/ 2096853 h 2724685"/>
              <a:gd name="connsiteX4" fmla="*/ 1415919 w 3835347"/>
              <a:gd name="connsiteY4" fmla="*/ 2717866 h 2724685"/>
              <a:gd name="connsiteX5" fmla="*/ 3327314 w 3835347"/>
              <a:gd name="connsiteY5" fmla="*/ 2358551 h 2724685"/>
              <a:gd name="connsiteX6" fmla="*/ 3809291 w 3835347"/>
              <a:gd name="connsiteY6" fmla="*/ 1326097 h 2724685"/>
              <a:gd name="connsiteX7" fmla="*/ 2740890 w 3835347"/>
              <a:gd name="connsiteY7" fmla="*/ 170679 h 2724685"/>
              <a:gd name="connsiteX8" fmla="*/ 2740826 w 3835347"/>
              <a:gd name="connsiteY8" fmla="*/ 170679 h 2724685"/>
              <a:gd name="connsiteX0" fmla="*/ 2955149 w 3835347"/>
              <a:gd name="connsiteY0" fmla="*/ 397874 h 2688881"/>
              <a:gd name="connsiteX1" fmla="*/ 1446992 w 3835347"/>
              <a:gd name="connsiteY1" fmla="*/ 1821 h 2688881"/>
              <a:gd name="connsiteX2" fmla="*/ 71666 w 3835347"/>
              <a:gd name="connsiteY2" fmla="*/ 546762 h 2688881"/>
              <a:gd name="connsiteX3" fmla="*/ 322573 w 3835347"/>
              <a:gd name="connsiteY3" fmla="*/ 2061049 h 2688881"/>
              <a:gd name="connsiteX4" fmla="*/ 1415919 w 3835347"/>
              <a:gd name="connsiteY4" fmla="*/ 2682062 h 2688881"/>
              <a:gd name="connsiteX5" fmla="*/ 3327314 w 3835347"/>
              <a:gd name="connsiteY5" fmla="*/ 2322747 h 2688881"/>
              <a:gd name="connsiteX6" fmla="*/ 3809291 w 3835347"/>
              <a:gd name="connsiteY6" fmla="*/ 1290293 h 2688881"/>
              <a:gd name="connsiteX7" fmla="*/ 2740890 w 3835347"/>
              <a:gd name="connsiteY7" fmla="*/ 134875 h 2688881"/>
              <a:gd name="connsiteX8" fmla="*/ 2955149 w 3835347"/>
              <a:gd name="connsiteY8" fmla="*/ 397874 h 2688881"/>
              <a:gd name="connsiteX0" fmla="*/ 2955149 w 3835347"/>
              <a:gd name="connsiteY0" fmla="*/ 398088 h 2689095"/>
              <a:gd name="connsiteX1" fmla="*/ 1446992 w 3835347"/>
              <a:gd name="connsiteY1" fmla="*/ 2035 h 2689095"/>
              <a:gd name="connsiteX2" fmla="*/ 71666 w 3835347"/>
              <a:gd name="connsiteY2" fmla="*/ 546976 h 2689095"/>
              <a:gd name="connsiteX3" fmla="*/ 322573 w 3835347"/>
              <a:gd name="connsiteY3" fmla="*/ 2061263 h 2689095"/>
              <a:gd name="connsiteX4" fmla="*/ 1415919 w 3835347"/>
              <a:gd name="connsiteY4" fmla="*/ 2682276 h 2689095"/>
              <a:gd name="connsiteX5" fmla="*/ 3327314 w 3835347"/>
              <a:gd name="connsiteY5" fmla="*/ 2322961 h 2689095"/>
              <a:gd name="connsiteX6" fmla="*/ 3809291 w 3835347"/>
              <a:gd name="connsiteY6" fmla="*/ 1290507 h 2689095"/>
              <a:gd name="connsiteX7" fmla="*/ 2955149 w 3835347"/>
              <a:gd name="connsiteY7" fmla="*/ 398088 h 2689095"/>
              <a:gd name="connsiteX0" fmla="*/ 2902254 w 3835347"/>
              <a:gd name="connsiteY0" fmla="*/ 268754 h 2699762"/>
              <a:gd name="connsiteX1" fmla="*/ 1446992 w 3835347"/>
              <a:gd name="connsiteY1" fmla="*/ 12702 h 2699762"/>
              <a:gd name="connsiteX2" fmla="*/ 71666 w 3835347"/>
              <a:gd name="connsiteY2" fmla="*/ 557643 h 2699762"/>
              <a:gd name="connsiteX3" fmla="*/ 322573 w 3835347"/>
              <a:gd name="connsiteY3" fmla="*/ 2071930 h 2699762"/>
              <a:gd name="connsiteX4" fmla="*/ 1415919 w 3835347"/>
              <a:gd name="connsiteY4" fmla="*/ 2692943 h 2699762"/>
              <a:gd name="connsiteX5" fmla="*/ 3327314 w 3835347"/>
              <a:gd name="connsiteY5" fmla="*/ 2333628 h 2699762"/>
              <a:gd name="connsiteX6" fmla="*/ 3809291 w 3835347"/>
              <a:gd name="connsiteY6" fmla="*/ 1301174 h 2699762"/>
              <a:gd name="connsiteX7" fmla="*/ 2902254 w 3835347"/>
              <a:gd name="connsiteY7" fmla="*/ 268754 h 2699762"/>
              <a:gd name="connsiteX0" fmla="*/ 2902254 w 3761396"/>
              <a:gd name="connsiteY0" fmla="*/ 269299 h 2700107"/>
              <a:gd name="connsiteX1" fmla="*/ 1446992 w 3761396"/>
              <a:gd name="connsiteY1" fmla="*/ 13247 h 2700107"/>
              <a:gd name="connsiteX2" fmla="*/ 71666 w 3761396"/>
              <a:gd name="connsiteY2" fmla="*/ 558188 h 2700107"/>
              <a:gd name="connsiteX3" fmla="*/ 322573 w 3761396"/>
              <a:gd name="connsiteY3" fmla="*/ 2072475 h 2700107"/>
              <a:gd name="connsiteX4" fmla="*/ 1415919 w 3761396"/>
              <a:gd name="connsiteY4" fmla="*/ 2693488 h 2700107"/>
              <a:gd name="connsiteX5" fmla="*/ 3327314 w 3761396"/>
              <a:gd name="connsiteY5" fmla="*/ 2334173 h 2700107"/>
              <a:gd name="connsiteX6" fmla="*/ 3728158 w 3761396"/>
              <a:gd name="connsiteY6" fmla="*/ 1342891 h 2700107"/>
              <a:gd name="connsiteX7" fmla="*/ 2902254 w 3761396"/>
              <a:gd name="connsiteY7" fmla="*/ 269299 h 2700107"/>
              <a:gd name="connsiteX0" fmla="*/ 2883977 w 3761396"/>
              <a:gd name="connsiteY0" fmla="*/ 244980 h 2705193"/>
              <a:gd name="connsiteX1" fmla="*/ 1446992 w 3761396"/>
              <a:gd name="connsiteY1" fmla="*/ 18333 h 2705193"/>
              <a:gd name="connsiteX2" fmla="*/ 71666 w 3761396"/>
              <a:gd name="connsiteY2" fmla="*/ 563274 h 2705193"/>
              <a:gd name="connsiteX3" fmla="*/ 322573 w 3761396"/>
              <a:gd name="connsiteY3" fmla="*/ 2077561 h 2705193"/>
              <a:gd name="connsiteX4" fmla="*/ 1415919 w 3761396"/>
              <a:gd name="connsiteY4" fmla="*/ 2698574 h 2705193"/>
              <a:gd name="connsiteX5" fmla="*/ 3327314 w 3761396"/>
              <a:gd name="connsiteY5" fmla="*/ 2339259 h 2705193"/>
              <a:gd name="connsiteX6" fmla="*/ 3728158 w 3761396"/>
              <a:gd name="connsiteY6" fmla="*/ 1347977 h 2705193"/>
              <a:gd name="connsiteX7" fmla="*/ 2883977 w 3761396"/>
              <a:gd name="connsiteY7" fmla="*/ 244980 h 2705193"/>
              <a:gd name="connsiteX0" fmla="*/ 2903110 w 3780529"/>
              <a:gd name="connsiteY0" fmla="*/ 252231 h 2712444"/>
              <a:gd name="connsiteX1" fmla="*/ 1466125 w 3780529"/>
              <a:gd name="connsiteY1" fmla="*/ 25584 h 2712444"/>
              <a:gd name="connsiteX2" fmla="*/ 68426 w 3780529"/>
              <a:gd name="connsiteY2" fmla="*/ 676092 h 2712444"/>
              <a:gd name="connsiteX3" fmla="*/ 341706 w 3780529"/>
              <a:gd name="connsiteY3" fmla="*/ 2084812 h 2712444"/>
              <a:gd name="connsiteX4" fmla="*/ 1435052 w 3780529"/>
              <a:gd name="connsiteY4" fmla="*/ 2705825 h 2712444"/>
              <a:gd name="connsiteX5" fmla="*/ 3346447 w 3780529"/>
              <a:gd name="connsiteY5" fmla="*/ 2346510 h 2712444"/>
              <a:gd name="connsiteX6" fmla="*/ 3747291 w 3780529"/>
              <a:gd name="connsiteY6" fmla="*/ 1355228 h 2712444"/>
              <a:gd name="connsiteX7" fmla="*/ 2903110 w 3780529"/>
              <a:gd name="connsiteY7" fmla="*/ 252231 h 2712444"/>
              <a:gd name="connsiteX0" fmla="*/ 2916954 w 3794373"/>
              <a:gd name="connsiteY0" fmla="*/ 255503 h 2715716"/>
              <a:gd name="connsiteX1" fmla="*/ 1479969 w 3794373"/>
              <a:gd name="connsiteY1" fmla="*/ 28856 h 2715716"/>
              <a:gd name="connsiteX2" fmla="*/ 66269 w 3794373"/>
              <a:gd name="connsiteY2" fmla="*/ 726284 h 2715716"/>
              <a:gd name="connsiteX3" fmla="*/ 355550 w 3794373"/>
              <a:gd name="connsiteY3" fmla="*/ 2088084 h 2715716"/>
              <a:gd name="connsiteX4" fmla="*/ 1448896 w 3794373"/>
              <a:gd name="connsiteY4" fmla="*/ 2709097 h 2715716"/>
              <a:gd name="connsiteX5" fmla="*/ 3360291 w 3794373"/>
              <a:gd name="connsiteY5" fmla="*/ 2349782 h 2715716"/>
              <a:gd name="connsiteX6" fmla="*/ 3761135 w 3794373"/>
              <a:gd name="connsiteY6" fmla="*/ 1358500 h 2715716"/>
              <a:gd name="connsiteX7" fmla="*/ 2916954 w 3794373"/>
              <a:gd name="connsiteY7" fmla="*/ 255503 h 2715716"/>
              <a:gd name="connsiteX0" fmla="*/ 2916954 w 3726255"/>
              <a:gd name="connsiteY0" fmla="*/ 261980 h 2721193"/>
              <a:gd name="connsiteX1" fmla="*/ 1479969 w 3726255"/>
              <a:gd name="connsiteY1" fmla="*/ 35333 h 2721193"/>
              <a:gd name="connsiteX2" fmla="*/ 66269 w 3726255"/>
              <a:gd name="connsiteY2" fmla="*/ 732761 h 2721193"/>
              <a:gd name="connsiteX3" fmla="*/ 355550 w 3726255"/>
              <a:gd name="connsiteY3" fmla="*/ 2094561 h 2721193"/>
              <a:gd name="connsiteX4" fmla="*/ 1448896 w 3726255"/>
              <a:gd name="connsiteY4" fmla="*/ 2715574 h 2721193"/>
              <a:gd name="connsiteX5" fmla="*/ 3360291 w 3726255"/>
              <a:gd name="connsiteY5" fmla="*/ 2356259 h 2721193"/>
              <a:gd name="connsiteX6" fmla="*/ 3682225 w 3726255"/>
              <a:gd name="connsiteY6" fmla="*/ 1611253 h 2721193"/>
              <a:gd name="connsiteX7" fmla="*/ 2916954 w 3726255"/>
              <a:gd name="connsiteY7" fmla="*/ 261980 h 2721193"/>
              <a:gd name="connsiteX0" fmla="*/ 2916954 w 3726255"/>
              <a:gd name="connsiteY0" fmla="*/ 261980 h 2721193"/>
              <a:gd name="connsiteX1" fmla="*/ 1479969 w 3726255"/>
              <a:gd name="connsiteY1" fmla="*/ 35333 h 2721193"/>
              <a:gd name="connsiteX2" fmla="*/ 66269 w 3726255"/>
              <a:gd name="connsiteY2" fmla="*/ 732761 h 2721193"/>
              <a:gd name="connsiteX3" fmla="*/ 355550 w 3726255"/>
              <a:gd name="connsiteY3" fmla="*/ 2094561 h 2721193"/>
              <a:gd name="connsiteX4" fmla="*/ 1448896 w 3726255"/>
              <a:gd name="connsiteY4" fmla="*/ 2715574 h 2721193"/>
              <a:gd name="connsiteX5" fmla="*/ 3360291 w 3726255"/>
              <a:gd name="connsiteY5" fmla="*/ 2356259 h 2721193"/>
              <a:gd name="connsiteX6" fmla="*/ 3682225 w 3726255"/>
              <a:gd name="connsiteY6" fmla="*/ 1611253 h 2721193"/>
              <a:gd name="connsiteX7" fmla="*/ 2916954 w 3726255"/>
              <a:gd name="connsiteY7" fmla="*/ 261980 h 2721193"/>
              <a:gd name="connsiteX0" fmla="*/ 2916954 w 3776833"/>
              <a:gd name="connsiteY0" fmla="*/ 261980 h 2721193"/>
              <a:gd name="connsiteX1" fmla="*/ 1479969 w 3776833"/>
              <a:gd name="connsiteY1" fmla="*/ 35333 h 2721193"/>
              <a:gd name="connsiteX2" fmla="*/ 66269 w 3776833"/>
              <a:gd name="connsiteY2" fmla="*/ 732761 h 2721193"/>
              <a:gd name="connsiteX3" fmla="*/ 355550 w 3776833"/>
              <a:gd name="connsiteY3" fmla="*/ 2094561 h 2721193"/>
              <a:gd name="connsiteX4" fmla="*/ 1448896 w 3776833"/>
              <a:gd name="connsiteY4" fmla="*/ 2715574 h 2721193"/>
              <a:gd name="connsiteX5" fmla="*/ 3360291 w 3776833"/>
              <a:gd name="connsiteY5" fmla="*/ 2356259 h 2721193"/>
              <a:gd name="connsiteX6" fmla="*/ 3682225 w 3776833"/>
              <a:gd name="connsiteY6" fmla="*/ 1611253 h 2721193"/>
              <a:gd name="connsiteX7" fmla="*/ 2916954 w 3776833"/>
              <a:gd name="connsiteY7" fmla="*/ 261980 h 2721193"/>
              <a:gd name="connsiteX0" fmla="*/ 4057487 w 4171543"/>
              <a:gd name="connsiteY0" fmla="*/ 129713 h 2876201"/>
              <a:gd name="connsiteX1" fmla="*/ 1479969 w 4171543"/>
              <a:gd name="connsiteY1" fmla="*/ 190341 h 2876201"/>
              <a:gd name="connsiteX2" fmla="*/ 66269 w 4171543"/>
              <a:gd name="connsiteY2" fmla="*/ 887769 h 2876201"/>
              <a:gd name="connsiteX3" fmla="*/ 355550 w 4171543"/>
              <a:gd name="connsiteY3" fmla="*/ 2249569 h 2876201"/>
              <a:gd name="connsiteX4" fmla="*/ 1448896 w 4171543"/>
              <a:gd name="connsiteY4" fmla="*/ 2870582 h 2876201"/>
              <a:gd name="connsiteX5" fmla="*/ 3360291 w 4171543"/>
              <a:gd name="connsiteY5" fmla="*/ 2511267 h 2876201"/>
              <a:gd name="connsiteX6" fmla="*/ 3682225 w 4171543"/>
              <a:gd name="connsiteY6" fmla="*/ 1766261 h 2876201"/>
              <a:gd name="connsiteX7" fmla="*/ 4057487 w 4171543"/>
              <a:gd name="connsiteY7" fmla="*/ 129713 h 2876201"/>
              <a:gd name="connsiteX0" fmla="*/ 4057487 w 4850843"/>
              <a:gd name="connsiteY0" fmla="*/ 125176 h 2871886"/>
              <a:gd name="connsiteX1" fmla="*/ 1479969 w 4850843"/>
              <a:gd name="connsiteY1" fmla="*/ 185804 h 2871886"/>
              <a:gd name="connsiteX2" fmla="*/ 66269 w 4850843"/>
              <a:gd name="connsiteY2" fmla="*/ 883232 h 2871886"/>
              <a:gd name="connsiteX3" fmla="*/ 355550 w 4850843"/>
              <a:gd name="connsiteY3" fmla="*/ 2245032 h 2871886"/>
              <a:gd name="connsiteX4" fmla="*/ 1448896 w 4850843"/>
              <a:gd name="connsiteY4" fmla="*/ 2866045 h 2871886"/>
              <a:gd name="connsiteX5" fmla="*/ 3360291 w 4850843"/>
              <a:gd name="connsiteY5" fmla="*/ 2506730 h 2871886"/>
              <a:gd name="connsiteX6" fmla="*/ 4827559 w 4850843"/>
              <a:gd name="connsiteY6" fmla="*/ 1700143 h 2871886"/>
              <a:gd name="connsiteX7" fmla="*/ 4057487 w 4850843"/>
              <a:gd name="connsiteY7" fmla="*/ 125176 h 2871886"/>
              <a:gd name="connsiteX0" fmla="*/ 4039769 w 4849121"/>
              <a:gd name="connsiteY0" fmla="*/ 90148 h 3022492"/>
              <a:gd name="connsiteX1" fmla="*/ 1479969 w 4849121"/>
              <a:gd name="connsiteY1" fmla="*/ 336410 h 3022492"/>
              <a:gd name="connsiteX2" fmla="*/ 66269 w 4849121"/>
              <a:gd name="connsiteY2" fmla="*/ 1033838 h 3022492"/>
              <a:gd name="connsiteX3" fmla="*/ 355550 w 4849121"/>
              <a:gd name="connsiteY3" fmla="*/ 2395638 h 3022492"/>
              <a:gd name="connsiteX4" fmla="*/ 1448896 w 4849121"/>
              <a:gd name="connsiteY4" fmla="*/ 3016651 h 3022492"/>
              <a:gd name="connsiteX5" fmla="*/ 3360291 w 4849121"/>
              <a:gd name="connsiteY5" fmla="*/ 2657336 h 3022492"/>
              <a:gd name="connsiteX6" fmla="*/ 4827559 w 4849121"/>
              <a:gd name="connsiteY6" fmla="*/ 1850749 h 3022492"/>
              <a:gd name="connsiteX7" fmla="*/ 4039769 w 4849121"/>
              <a:gd name="connsiteY7" fmla="*/ 90148 h 3022492"/>
              <a:gd name="connsiteX0" fmla="*/ 4042376 w 4851464"/>
              <a:gd name="connsiteY0" fmla="*/ 107295 h 3039639"/>
              <a:gd name="connsiteX1" fmla="*/ 1519702 w 4851464"/>
              <a:gd name="connsiteY1" fmla="*/ 286526 h 3039639"/>
              <a:gd name="connsiteX2" fmla="*/ 68876 w 4851464"/>
              <a:gd name="connsiteY2" fmla="*/ 1050985 h 3039639"/>
              <a:gd name="connsiteX3" fmla="*/ 358157 w 4851464"/>
              <a:gd name="connsiteY3" fmla="*/ 2412785 h 3039639"/>
              <a:gd name="connsiteX4" fmla="*/ 1451503 w 4851464"/>
              <a:gd name="connsiteY4" fmla="*/ 3033798 h 3039639"/>
              <a:gd name="connsiteX5" fmla="*/ 3362898 w 4851464"/>
              <a:gd name="connsiteY5" fmla="*/ 2674483 h 3039639"/>
              <a:gd name="connsiteX6" fmla="*/ 4830166 w 4851464"/>
              <a:gd name="connsiteY6" fmla="*/ 1867896 h 3039639"/>
              <a:gd name="connsiteX7" fmla="*/ 4042376 w 4851464"/>
              <a:gd name="connsiteY7" fmla="*/ 107295 h 303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464" h="3039639">
                <a:moveTo>
                  <a:pt x="4042376" y="107295"/>
                </a:moveTo>
                <a:cubicBezTo>
                  <a:pt x="3490632" y="-156267"/>
                  <a:pt x="2181952" y="129244"/>
                  <a:pt x="1519702" y="286526"/>
                </a:cubicBezTo>
                <a:cubicBezTo>
                  <a:pt x="857452" y="443808"/>
                  <a:pt x="262467" y="696609"/>
                  <a:pt x="68876" y="1050985"/>
                </a:cubicBezTo>
                <a:cubicBezTo>
                  <a:pt x="-124715" y="1405362"/>
                  <a:pt x="127719" y="2082316"/>
                  <a:pt x="358157" y="2412785"/>
                </a:cubicBezTo>
                <a:cubicBezTo>
                  <a:pt x="588595" y="2743254"/>
                  <a:pt x="950713" y="2990182"/>
                  <a:pt x="1451503" y="3033798"/>
                </a:cubicBezTo>
                <a:cubicBezTo>
                  <a:pt x="1952293" y="3077414"/>
                  <a:pt x="2799788" y="2868800"/>
                  <a:pt x="3362898" y="2674483"/>
                </a:cubicBezTo>
                <a:cubicBezTo>
                  <a:pt x="3926008" y="2480166"/>
                  <a:pt x="4716920" y="2295761"/>
                  <a:pt x="4830166" y="1867896"/>
                </a:cubicBezTo>
                <a:cubicBezTo>
                  <a:pt x="4943412" y="1440031"/>
                  <a:pt x="4594120" y="370857"/>
                  <a:pt x="4042376" y="107295"/>
                </a:cubicBezTo>
                <a:close/>
              </a:path>
            </a:pathLst>
          </a:custGeom>
          <a:solidFill>
            <a:schemeClr val="bg1"/>
          </a:solidFill>
          <a:ln w="6386" cap="flat">
            <a:noFill/>
            <a:prstDash val="solid"/>
            <a:miter/>
          </a:ln>
        </p:spPr>
        <p:txBody>
          <a:bodyPr rtlCol="0" anchor="ctr"/>
          <a:lstStyle/>
          <a:p>
            <a:endParaRPr lang="fi-FI"/>
          </a:p>
        </p:txBody>
      </p:sp>
      <p:grpSp>
        <p:nvGrpSpPr>
          <p:cNvPr id="13" name="Ryhmä 12">
            <a:extLst>
              <a:ext uri="{FF2B5EF4-FFF2-40B4-BE49-F238E27FC236}">
                <a16:creationId xmlns:a16="http://schemas.microsoft.com/office/drawing/2014/main" id="{EEE5C67B-D463-0378-206C-683E3761E116}"/>
              </a:ext>
              <a:ext uri="{C183D7F6-B498-43B3-948B-1728B52AA6E4}">
                <adec:decorative xmlns:adec="http://schemas.microsoft.com/office/drawing/2017/decorative" val="1"/>
              </a:ext>
            </a:extLst>
          </p:cNvPr>
          <p:cNvGrpSpPr/>
          <p:nvPr/>
        </p:nvGrpSpPr>
        <p:grpSpPr>
          <a:xfrm>
            <a:off x="559545" y="2325071"/>
            <a:ext cx="2072195" cy="3479508"/>
            <a:chOff x="559545" y="2325071"/>
            <a:chExt cx="2072195" cy="3479508"/>
          </a:xfrm>
        </p:grpSpPr>
        <p:sp>
          <p:nvSpPr>
            <p:cNvPr id="32" name="Suorakulmio: Pyöristetyt kulmat 31">
              <a:extLst>
                <a:ext uri="{FF2B5EF4-FFF2-40B4-BE49-F238E27FC236}">
                  <a16:creationId xmlns:a16="http://schemas.microsoft.com/office/drawing/2014/main" id="{BD1270E8-8ED8-F111-1AA1-69C9ED351A2A}"/>
                </a:ext>
              </a:extLst>
            </p:cNvPr>
            <p:cNvSpPr/>
            <p:nvPr/>
          </p:nvSpPr>
          <p:spPr>
            <a:xfrm>
              <a:off x="559546" y="3540798"/>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pic>
          <p:nvPicPr>
            <p:cNvPr id="33" name="Kuva 32">
              <a:extLst>
                <a:ext uri="{FF2B5EF4-FFF2-40B4-BE49-F238E27FC236}">
                  <a16:creationId xmlns:a16="http://schemas.microsoft.com/office/drawing/2014/main" id="{89934BF4-882A-CE55-B27B-17B70E5F70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181" y="3666346"/>
              <a:ext cx="242949" cy="200076"/>
            </a:xfrm>
            <a:prstGeom prst="rect">
              <a:avLst/>
            </a:prstGeom>
          </p:spPr>
        </p:pic>
        <p:sp>
          <p:nvSpPr>
            <p:cNvPr id="34" name="Suorakulmio: Pyöristetyt kulmat 33">
              <a:extLst>
                <a:ext uri="{FF2B5EF4-FFF2-40B4-BE49-F238E27FC236}">
                  <a16:creationId xmlns:a16="http://schemas.microsoft.com/office/drawing/2014/main" id="{C7105819-934E-C8F9-DA1D-71BDA65FEB73}"/>
                </a:ext>
              </a:extLst>
            </p:cNvPr>
            <p:cNvSpPr/>
            <p:nvPr/>
          </p:nvSpPr>
          <p:spPr>
            <a:xfrm>
              <a:off x="559545" y="2934668"/>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5" name="Vapaamuotoinen: Muoto 34">
              <a:extLst>
                <a:ext uri="{FF2B5EF4-FFF2-40B4-BE49-F238E27FC236}">
                  <a16:creationId xmlns:a16="http://schemas.microsoft.com/office/drawing/2014/main" id="{2B2AC552-65F5-D218-FD76-2D407AD441E7}"/>
                </a:ext>
              </a:extLst>
            </p:cNvPr>
            <p:cNvSpPr/>
            <p:nvPr/>
          </p:nvSpPr>
          <p:spPr>
            <a:xfrm>
              <a:off x="751247" y="3027546"/>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sp>
          <p:nvSpPr>
            <p:cNvPr id="36" name="Suorakulmio: Pyöristetyt kulmat 35">
              <a:extLst>
                <a:ext uri="{FF2B5EF4-FFF2-40B4-BE49-F238E27FC236}">
                  <a16:creationId xmlns:a16="http://schemas.microsoft.com/office/drawing/2014/main" id="{54EDAC44-7F07-D6AD-89A3-96072FC54C92}"/>
                </a:ext>
              </a:extLst>
            </p:cNvPr>
            <p:cNvSpPr/>
            <p:nvPr/>
          </p:nvSpPr>
          <p:spPr>
            <a:xfrm>
              <a:off x="559545" y="2325071"/>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37" name="Vapaamuotoinen: Muoto 36">
              <a:extLst>
                <a:ext uri="{FF2B5EF4-FFF2-40B4-BE49-F238E27FC236}">
                  <a16:creationId xmlns:a16="http://schemas.microsoft.com/office/drawing/2014/main" id="{05D039F4-B779-EF53-FD48-1CFEC63ED193}"/>
                </a:ext>
              </a:extLst>
            </p:cNvPr>
            <p:cNvSpPr/>
            <p:nvPr/>
          </p:nvSpPr>
          <p:spPr>
            <a:xfrm>
              <a:off x="799517" y="2472128"/>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sp>
          <p:nvSpPr>
            <p:cNvPr id="38" name="Suorakulmio: Pyöristetyt kulmat 37">
              <a:extLst>
                <a:ext uri="{FF2B5EF4-FFF2-40B4-BE49-F238E27FC236}">
                  <a16:creationId xmlns:a16="http://schemas.microsoft.com/office/drawing/2014/main" id="{6D717212-AC09-7D8D-8104-8C98052E2D7E}"/>
                </a:ext>
                <a:ext uri="{C183D7F6-B498-43B3-948B-1728B52AA6E4}">
                  <adec:decorative xmlns:adec="http://schemas.microsoft.com/office/drawing/2017/decorative" val="1"/>
                </a:ext>
              </a:extLst>
            </p:cNvPr>
            <p:cNvSpPr/>
            <p:nvPr/>
          </p:nvSpPr>
          <p:spPr>
            <a:xfrm>
              <a:off x="559546" y="4150296"/>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0" name="Vapaamuotoinen: Muoto 39">
              <a:extLst>
                <a:ext uri="{FF2B5EF4-FFF2-40B4-BE49-F238E27FC236}">
                  <a16:creationId xmlns:a16="http://schemas.microsoft.com/office/drawing/2014/main" id="{1E8DBE85-948D-25D9-E706-661C4C88341B}"/>
                </a:ext>
              </a:extLst>
            </p:cNvPr>
            <p:cNvSpPr/>
            <p:nvPr/>
          </p:nvSpPr>
          <p:spPr>
            <a:xfrm>
              <a:off x="763737" y="4258881"/>
              <a:ext cx="239491" cy="215427"/>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C0979494-FA98-8D79-B718-1AFF558EAB3F}"/>
                </a:ext>
              </a:extLst>
            </p:cNvPr>
            <p:cNvSpPr/>
            <p:nvPr/>
          </p:nvSpPr>
          <p:spPr>
            <a:xfrm>
              <a:off x="763737" y="4258881"/>
              <a:ext cx="239491" cy="215427"/>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sp>
          <p:nvSpPr>
            <p:cNvPr id="42" name="Suorakulmio: Pyöristetyt kulmat 41">
              <a:extLst>
                <a:ext uri="{FF2B5EF4-FFF2-40B4-BE49-F238E27FC236}">
                  <a16:creationId xmlns:a16="http://schemas.microsoft.com/office/drawing/2014/main" id="{8C24A239-1238-14BB-1BC8-A8D3A3D4E6ED}"/>
                </a:ext>
              </a:extLst>
            </p:cNvPr>
            <p:cNvSpPr/>
            <p:nvPr/>
          </p:nvSpPr>
          <p:spPr>
            <a:xfrm>
              <a:off x="565264" y="4755989"/>
              <a:ext cx="206647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3" name="Vapaamuotoinen: Muoto 42">
              <a:extLst>
                <a:ext uri="{FF2B5EF4-FFF2-40B4-BE49-F238E27FC236}">
                  <a16:creationId xmlns:a16="http://schemas.microsoft.com/office/drawing/2014/main" id="{A6E51DE5-9BB8-E805-D26A-FA0157744766}"/>
                </a:ext>
              </a:extLst>
            </p:cNvPr>
            <p:cNvSpPr/>
            <p:nvPr/>
          </p:nvSpPr>
          <p:spPr>
            <a:xfrm>
              <a:off x="799562" y="4873130"/>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sp>
          <p:nvSpPr>
            <p:cNvPr id="44" name="Suorakulmio: Pyöristetyt kulmat 30">
              <a:extLst>
                <a:ext uri="{FF2B5EF4-FFF2-40B4-BE49-F238E27FC236}">
                  <a16:creationId xmlns:a16="http://schemas.microsoft.com/office/drawing/2014/main" id="{141EE251-663A-9C14-0678-6EBEFF97A680}"/>
                </a:ext>
              </a:extLst>
            </p:cNvPr>
            <p:cNvSpPr/>
            <p:nvPr/>
          </p:nvSpPr>
          <p:spPr>
            <a:xfrm>
              <a:off x="559546" y="5353406"/>
              <a:ext cx="206647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pic>
          <p:nvPicPr>
            <p:cNvPr id="45" name="Kuva 44">
              <a:extLst>
                <a:ext uri="{FF2B5EF4-FFF2-40B4-BE49-F238E27FC236}">
                  <a16:creationId xmlns:a16="http://schemas.microsoft.com/office/drawing/2014/main" id="{C92FC82C-FC04-2CDC-1454-EEC68D7CC2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938" y="5454562"/>
              <a:ext cx="221385" cy="243524"/>
            </a:xfrm>
            <a:prstGeom prst="rect">
              <a:avLst/>
            </a:prstGeom>
          </p:spPr>
        </p:pic>
      </p:grpSp>
      <p:sp>
        <p:nvSpPr>
          <p:cNvPr id="696" name="Google Shape;696;p43">
            <a:extLst>
              <a:ext uri="{FF2B5EF4-FFF2-40B4-BE49-F238E27FC236}">
                <a16:creationId xmlns:a16="http://schemas.microsoft.com/office/drawing/2014/main" id="{9CB88C47-90F3-B91C-9D60-52FC41DF4F9D}"/>
              </a:ext>
            </a:extLst>
          </p:cNvPr>
          <p:cNvSpPr txBox="1">
            <a:spLocks noGrp="1"/>
          </p:cNvSpPr>
          <p:nvPr>
            <p:ph type="title" idx="4294967295"/>
          </p:nvPr>
        </p:nvSpPr>
        <p:spPr>
          <a:xfrm>
            <a:off x="457200" y="407988"/>
            <a:ext cx="112347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5400" b="0" i="0" u="none" strike="noStrike" kern="0" cap="none" spc="0" normalizeH="0" baseline="0" noProof="0" dirty="0">
                <a:ln>
                  <a:noFill/>
                </a:ln>
                <a:solidFill>
                  <a:schemeClr val="dk1"/>
                </a:solidFill>
                <a:effectLst/>
                <a:uLnTx/>
                <a:uFillTx/>
                <a:latin typeface="Arial Black"/>
                <a:ea typeface="Arial Black"/>
                <a:cs typeface="Arial Black"/>
                <a:sym typeface="Arial Black"/>
              </a:rPr>
              <a:t>4 Yhteistyö laajenee</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fi-FI"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6" name="Google Shape;734;p45">
            <a:extLst>
              <a:ext uri="{FF2B5EF4-FFF2-40B4-BE49-F238E27FC236}">
                <a16:creationId xmlns:a16="http://schemas.microsoft.com/office/drawing/2014/main" id="{56006DCF-6A47-6E41-B1D0-44389D3C87BF}"/>
              </a:ext>
            </a:extLst>
          </p:cNvPr>
          <p:cNvSpPr txBox="1"/>
          <p:nvPr/>
        </p:nvSpPr>
        <p:spPr>
          <a:xfrm>
            <a:off x="1195693" y="2471315"/>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Tavoite</a:t>
            </a:r>
            <a:endParaRPr sz="1600" dirty="0">
              <a:solidFill>
                <a:schemeClr val="lt1"/>
              </a:solidFill>
            </a:endParaRPr>
          </a:p>
        </p:txBody>
      </p:sp>
      <p:sp>
        <p:nvSpPr>
          <p:cNvPr id="3" name="Tekstiruutu 3">
            <a:extLst>
              <a:ext uri="{FF2B5EF4-FFF2-40B4-BE49-F238E27FC236}">
                <a16:creationId xmlns:a16="http://schemas.microsoft.com/office/drawing/2014/main" id="{C27D2959-4B12-E9DC-92DE-A69D13EE0C6A}"/>
              </a:ext>
            </a:extLst>
          </p:cNvPr>
          <p:cNvSpPr txBox="1"/>
          <p:nvPr/>
        </p:nvSpPr>
        <p:spPr>
          <a:xfrm>
            <a:off x="2719391" y="2440405"/>
            <a:ext cx="4232737"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sym typeface="Arial Black"/>
              </a:rPr>
              <a:t>Kohti itsenäistä dataekosysteemiä </a:t>
            </a:r>
            <a:endParaRPr lang="en-US" sz="1600" b="1"/>
          </a:p>
        </p:txBody>
      </p:sp>
      <p:sp>
        <p:nvSpPr>
          <p:cNvPr id="47" name="Google Shape;734;p45">
            <a:extLst>
              <a:ext uri="{FF2B5EF4-FFF2-40B4-BE49-F238E27FC236}">
                <a16:creationId xmlns:a16="http://schemas.microsoft.com/office/drawing/2014/main" id="{5851D0C8-6725-0672-288F-24D28AD87504}"/>
              </a:ext>
            </a:extLst>
          </p:cNvPr>
          <p:cNvSpPr txBox="1"/>
          <p:nvPr/>
        </p:nvSpPr>
        <p:spPr>
          <a:xfrm>
            <a:off x="1142940" y="3080912"/>
            <a:ext cx="1361629"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Käyttötapaus</a:t>
            </a:r>
            <a:endParaRPr sz="1600">
              <a:solidFill>
                <a:schemeClr val="lt1"/>
              </a:solidFill>
            </a:endParaRPr>
          </a:p>
        </p:txBody>
      </p:sp>
      <p:sp>
        <p:nvSpPr>
          <p:cNvPr id="5" name="Tekstiruutu 5">
            <a:extLst>
              <a:ext uri="{FF2B5EF4-FFF2-40B4-BE49-F238E27FC236}">
                <a16:creationId xmlns:a16="http://schemas.microsoft.com/office/drawing/2014/main" id="{22B6883C-C30C-2A37-4294-BEF5867B3068}"/>
              </a:ext>
            </a:extLst>
          </p:cNvPr>
          <p:cNvSpPr txBox="1"/>
          <p:nvPr/>
        </p:nvSpPr>
        <p:spPr>
          <a:xfrm>
            <a:off x="2719392" y="3038808"/>
            <a:ext cx="4356094"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ea typeface="Arial Black"/>
                <a:sym typeface="Arial Black"/>
              </a:rPr>
              <a:t>Käyttötapaukset kasvavat teemoiksi </a:t>
            </a:r>
            <a:endParaRPr lang="en-US" sz="1600" b="1"/>
          </a:p>
        </p:txBody>
      </p:sp>
      <p:sp>
        <p:nvSpPr>
          <p:cNvPr id="48" name="Google Shape;734;p45">
            <a:extLst>
              <a:ext uri="{FF2B5EF4-FFF2-40B4-BE49-F238E27FC236}">
                <a16:creationId xmlns:a16="http://schemas.microsoft.com/office/drawing/2014/main" id="{BC2C4F58-9337-2128-8F9A-8264FDB56363}"/>
              </a:ext>
            </a:extLst>
          </p:cNvPr>
          <p:cNvSpPr txBox="1"/>
          <p:nvPr/>
        </p:nvSpPr>
        <p:spPr>
          <a:xfrm>
            <a:off x="1142941" y="3687042"/>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Yhteistyö</a:t>
            </a:r>
            <a:endParaRPr sz="1600">
              <a:solidFill>
                <a:schemeClr val="lt1"/>
              </a:solidFill>
            </a:endParaRPr>
          </a:p>
        </p:txBody>
      </p:sp>
      <p:sp>
        <p:nvSpPr>
          <p:cNvPr id="7" name="Tekstiruutu 7">
            <a:extLst>
              <a:ext uri="{FF2B5EF4-FFF2-40B4-BE49-F238E27FC236}">
                <a16:creationId xmlns:a16="http://schemas.microsoft.com/office/drawing/2014/main" id="{93609AFE-B787-F1BA-8903-D4FA1BDFBCE4}"/>
              </a:ext>
            </a:extLst>
          </p:cNvPr>
          <p:cNvSpPr txBox="1"/>
          <p:nvPr/>
        </p:nvSpPr>
        <p:spPr>
          <a:xfrm>
            <a:off x="2719392" y="3637211"/>
            <a:ext cx="4195199"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sym typeface="Arial Black"/>
              </a:rPr>
              <a:t>Yhteistyön rakenteet dataekosysteemissä</a:t>
            </a:r>
            <a:endParaRPr lang="en-US" sz="1600" b="1"/>
          </a:p>
        </p:txBody>
      </p:sp>
      <p:sp>
        <p:nvSpPr>
          <p:cNvPr id="49" name="Google Shape;734;p45">
            <a:extLst>
              <a:ext uri="{FF2B5EF4-FFF2-40B4-BE49-F238E27FC236}">
                <a16:creationId xmlns:a16="http://schemas.microsoft.com/office/drawing/2014/main" id="{13D1C7D6-2E8F-5C6C-8CF5-ECCC9D114C1C}"/>
              </a:ext>
            </a:extLst>
          </p:cNvPr>
          <p:cNvSpPr txBox="1">
            <a:spLocks/>
          </p:cNvSpPr>
          <p:nvPr/>
        </p:nvSpPr>
        <p:spPr>
          <a:xfrm>
            <a:off x="1142941" y="4296540"/>
            <a:ext cx="1045602" cy="21188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pPr>
              <a:buSzTx/>
              <a:defRPr/>
            </a:pPr>
            <a:r>
              <a:rPr lang="fi-FI" sz="1400" b="0">
                <a:solidFill>
                  <a:schemeClr val="lt1"/>
                </a:solidFill>
              </a:rPr>
              <a:t>Data</a:t>
            </a:r>
            <a:endParaRPr lang="fi-FI" sz="1600" b="0">
              <a:solidFill>
                <a:schemeClr val="lt1"/>
              </a:solidFill>
              <a:latin typeface="Arial"/>
              <a:ea typeface="Arial"/>
              <a:cs typeface="Arial"/>
              <a:sym typeface="Arial"/>
            </a:endParaRPr>
          </a:p>
        </p:txBody>
      </p:sp>
      <p:sp>
        <p:nvSpPr>
          <p:cNvPr id="9" name="Tekstiruutu 9">
            <a:extLst>
              <a:ext uri="{FF2B5EF4-FFF2-40B4-BE49-F238E27FC236}">
                <a16:creationId xmlns:a16="http://schemas.microsoft.com/office/drawing/2014/main" id="{B3889E95-008C-3F3D-BDFD-3383D7AAF96D}"/>
              </a:ext>
            </a:extLst>
          </p:cNvPr>
          <p:cNvSpPr txBox="1"/>
          <p:nvPr/>
        </p:nvSpPr>
        <p:spPr>
          <a:xfrm>
            <a:off x="2719392" y="4235614"/>
            <a:ext cx="4592552" cy="276999"/>
          </a:xfrm>
          <a:prstGeom prst="rect">
            <a:avLst/>
          </a:prstGeom>
          <a:noFill/>
        </p:spPr>
        <p:txBody>
          <a:bodyPr wrap="square" lIns="91440" tIns="45720" rIns="91440" bIns="45720" anchor="t">
            <a:spAutoFit/>
          </a:bodyPr>
          <a:lstStyle/>
          <a:p>
            <a:r>
              <a:rPr lang="fi-FI" sz="1200" b="1">
                <a:solidFill>
                  <a:schemeClr val="dk1"/>
                </a:solidFill>
                <a:latin typeface="+mj-lt"/>
                <a:sym typeface="Arial Black"/>
              </a:rPr>
              <a:t>Hallittu datan käyttö ekosysteemissä</a:t>
            </a:r>
            <a:endParaRPr lang="en-US" sz="1600" b="1">
              <a:solidFill>
                <a:schemeClr val="dk1"/>
              </a:solidFill>
            </a:endParaRPr>
          </a:p>
        </p:txBody>
      </p:sp>
      <p:sp>
        <p:nvSpPr>
          <p:cNvPr id="50" name="Google Shape;734;p45">
            <a:extLst>
              <a:ext uri="{FF2B5EF4-FFF2-40B4-BE49-F238E27FC236}">
                <a16:creationId xmlns:a16="http://schemas.microsoft.com/office/drawing/2014/main" id="{802D8AA5-06A2-9180-57FC-EFC230E2B50D}"/>
              </a:ext>
            </a:extLst>
          </p:cNvPr>
          <p:cNvSpPr txBox="1"/>
          <p:nvPr/>
        </p:nvSpPr>
        <p:spPr>
          <a:xfrm>
            <a:off x="1148660" y="4902233"/>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Teknologia</a:t>
            </a:r>
            <a:endParaRPr sz="1600">
              <a:solidFill>
                <a:schemeClr val="lt1"/>
              </a:solidFill>
            </a:endParaRPr>
          </a:p>
        </p:txBody>
      </p:sp>
      <p:sp>
        <p:nvSpPr>
          <p:cNvPr id="11" name="Tekstiruutu 11">
            <a:extLst>
              <a:ext uri="{FF2B5EF4-FFF2-40B4-BE49-F238E27FC236}">
                <a16:creationId xmlns:a16="http://schemas.microsoft.com/office/drawing/2014/main" id="{9C1EC219-D346-55DA-DEF8-DD98BCA2A92F}"/>
              </a:ext>
            </a:extLst>
          </p:cNvPr>
          <p:cNvSpPr txBox="1"/>
          <p:nvPr/>
        </p:nvSpPr>
        <p:spPr>
          <a:xfrm>
            <a:off x="2746771" y="4850945"/>
            <a:ext cx="4466786" cy="276999"/>
          </a:xfrm>
          <a:prstGeom prst="rect">
            <a:avLst/>
          </a:prstGeom>
          <a:noFill/>
        </p:spPr>
        <p:txBody>
          <a:bodyPr wrap="square" lIns="91440" tIns="45720" rIns="91440" bIns="45720" anchor="t">
            <a:spAutoFit/>
          </a:bodyPr>
          <a:lstStyle/>
          <a:p>
            <a:r>
              <a:rPr lang="fi-FI" sz="1200" b="1">
                <a:solidFill>
                  <a:schemeClr val="dk1"/>
                </a:solidFill>
                <a:latin typeface="+mj-lt"/>
                <a:sym typeface="Arial Black"/>
              </a:rPr>
              <a:t>Modulaarinen tekninen perusta ekosysteemille</a:t>
            </a:r>
            <a:endParaRPr lang="en-US" sz="1600" b="1">
              <a:solidFill>
                <a:schemeClr val="dk1"/>
              </a:solidFill>
              <a:sym typeface="Arial Black"/>
            </a:endParaRPr>
          </a:p>
        </p:txBody>
      </p:sp>
      <p:sp>
        <p:nvSpPr>
          <p:cNvPr id="51" name="Google Shape;734;p45">
            <a:extLst>
              <a:ext uri="{FF2B5EF4-FFF2-40B4-BE49-F238E27FC236}">
                <a16:creationId xmlns:a16="http://schemas.microsoft.com/office/drawing/2014/main" id="{B7CC0C86-636B-CA04-D515-2A434EA020EA}"/>
              </a:ext>
            </a:extLst>
          </p:cNvPr>
          <p:cNvSpPr txBox="1"/>
          <p:nvPr/>
        </p:nvSpPr>
        <p:spPr>
          <a:xfrm>
            <a:off x="1142941" y="5499650"/>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a:solidFill>
                  <a:schemeClr val="lt1"/>
                </a:solidFill>
                <a:latin typeface="Arial Black"/>
                <a:ea typeface="Arial Black"/>
                <a:cs typeface="Arial Black"/>
                <a:sym typeface="Arial Black"/>
              </a:rPr>
              <a:t>Sääntely</a:t>
            </a:r>
            <a:endParaRPr sz="1600">
              <a:solidFill>
                <a:schemeClr val="lt1"/>
              </a:solidFill>
            </a:endParaRPr>
          </a:p>
        </p:txBody>
      </p:sp>
      <p:sp>
        <p:nvSpPr>
          <p:cNvPr id="641" name="Tekstiruutu 11">
            <a:extLst>
              <a:ext uri="{FF2B5EF4-FFF2-40B4-BE49-F238E27FC236}">
                <a16:creationId xmlns:a16="http://schemas.microsoft.com/office/drawing/2014/main" id="{C6371B08-1454-6D97-C0C0-BAAF7E69B3E3}"/>
              </a:ext>
            </a:extLst>
          </p:cNvPr>
          <p:cNvSpPr txBox="1"/>
          <p:nvPr/>
        </p:nvSpPr>
        <p:spPr>
          <a:xfrm>
            <a:off x="2737807" y="5466274"/>
            <a:ext cx="3953490" cy="258532"/>
          </a:xfrm>
          <a:prstGeom prst="rect">
            <a:avLst/>
          </a:prstGeom>
          <a:noFill/>
        </p:spPr>
        <p:txBody>
          <a:bodyPr wrap="square" lIns="91440" tIns="45720" rIns="91440" bIns="45720" anchor="t">
            <a:spAutoFit/>
          </a:bodyPr>
          <a:lstStyle/>
          <a:p>
            <a:pPr>
              <a:lnSpc>
                <a:spcPct val="90000"/>
              </a:lnSpc>
            </a:pPr>
            <a:r>
              <a:rPr lang="fi-FI" sz="1200" b="1">
                <a:solidFill>
                  <a:schemeClr val="dk1"/>
                </a:solidFill>
                <a:latin typeface="+mj-lt"/>
                <a:sym typeface="Arial Black"/>
              </a:rPr>
              <a:t>Sääntelyn hallinta monitoimijaympäristössä </a:t>
            </a:r>
            <a:endParaRPr lang="en-US" sz="1600" b="1"/>
          </a:p>
        </p:txBody>
      </p:sp>
      <p:pic>
        <p:nvPicPr>
          <p:cNvPr id="2" name="Google Shape;1857;p88" descr="Kuva, kuvitus, piirros, joka sisältää puutarhatyöntekijän, joka työntää kottikärryjä harava ja kastelukannu mukanaan. Kärryissä on lokki ja kukkia.">
            <a:extLst>
              <a:ext uri="{FF2B5EF4-FFF2-40B4-BE49-F238E27FC236}">
                <a16:creationId xmlns:a16="http://schemas.microsoft.com/office/drawing/2014/main" id="{FEF751AB-2DDE-C7E7-FB3C-36453E044EE3}"/>
              </a:ext>
            </a:extLst>
          </p:cNvPr>
          <p:cNvPicPr preferRelativeResize="0"/>
          <p:nvPr/>
        </p:nvPicPr>
        <p:blipFill rotWithShape="1">
          <a:blip r:embed="rId8">
            <a:alphaModFix/>
          </a:blip>
          <a:srcRect r="46334"/>
          <a:stretch/>
        </p:blipFill>
        <p:spPr>
          <a:xfrm>
            <a:off x="7311944" y="3505152"/>
            <a:ext cx="4828550" cy="3159722"/>
          </a:xfrm>
          <a:prstGeom prst="rect">
            <a:avLst/>
          </a:prstGeom>
          <a:noFill/>
          <a:ln>
            <a:noFill/>
          </a:ln>
        </p:spPr>
      </p:pic>
    </p:spTree>
    <p:extLst>
      <p:ext uri="{BB962C8B-B14F-4D97-AF65-F5344CB8AC3E}">
        <p14:creationId xmlns:p14="http://schemas.microsoft.com/office/powerpoint/2010/main" val="3956204514"/>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88">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51" name="Google Shape;1851;p88">
            <a:extLst>
              <a:ext uri="{C183D7F6-B498-43B3-948B-1728B52AA6E4}">
                <adec:decorative xmlns:adec="http://schemas.microsoft.com/office/drawing/2017/decorative" val="1"/>
              </a:ext>
            </a:extLst>
          </p:cNvPr>
          <p:cNvPicPr preferRelativeResize="0"/>
          <p:nvPr/>
        </p:nvPicPr>
        <p:blipFill rotWithShape="1">
          <a:blip r:embed="rId3">
            <a:alphaModFix/>
          </a:blip>
          <a:srcRect l="3572" t="39957" r="68256" b="43966"/>
          <a:stretch>
            <a:fillRect/>
          </a:stretch>
        </p:blipFill>
        <p:spPr>
          <a:xfrm rot="6667075">
            <a:off x="8227793" y="1374510"/>
            <a:ext cx="4338041" cy="1231022"/>
          </a:xfrm>
          <a:prstGeom prst="rect">
            <a:avLst/>
          </a:prstGeom>
          <a:noFill/>
          <a:ln>
            <a:noFill/>
          </a:ln>
        </p:spPr>
      </p:pic>
      <p:pic>
        <p:nvPicPr>
          <p:cNvPr id="1852" name="Google Shape;1852;p88">
            <a:extLst>
              <a:ext uri="{C183D7F6-B498-43B3-948B-1728B52AA6E4}">
                <adec:decorative xmlns:adec="http://schemas.microsoft.com/office/drawing/2017/decorative" val="1"/>
              </a:ext>
            </a:extLst>
          </p:cNvPr>
          <p:cNvPicPr preferRelativeResize="0"/>
          <p:nvPr/>
        </p:nvPicPr>
        <p:blipFill rotWithShape="1">
          <a:blip r:embed="rId3">
            <a:alphaModFix/>
          </a:blip>
          <a:srcRect l="12613" t="41853" r="68256" b="43966"/>
          <a:stretch>
            <a:fillRect/>
          </a:stretch>
        </p:blipFill>
        <p:spPr>
          <a:xfrm rot="-4772088">
            <a:off x="8478772" y="5116142"/>
            <a:ext cx="2945869" cy="1085819"/>
          </a:xfrm>
          <a:prstGeom prst="rect">
            <a:avLst/>
          </a:prstGeom>
          <a:noFill/>
          <a:ln>
            <a:noFill/>
          </a:ln>
        </p:spPr>
      </p:pic>
      <p:sp>
        <p:nvSpPr>
          <p:cNvPr id="9" name="Google Shape;695;p43">
            <a:extLst>
              <a:ext uri="{FF2B5EF4-FFF2-40B4-BE49-F238E27FC236}">
                <a16:creationId xmlns:a16="http://schemas.microsoft.com/office/drawing/2014/main" id="{A07BA628-6A0F-D50D-C2C3-9C793CAD494C}"/>
              </a:ext>
              <a:ext uri="{C183D7F6-B498-43B3-948B-1728B52AA6E4}">
                <adec:decorative xmlns:adec="http://schemas.microsoft.com/office/drawing/2017/decorative" val="1"/>
              </a:ext>
            </a:extLst>
          </p:cNvPr>
          <p:cNvSpPr/>
          <p:nvPr/>
        </p:nvSpPr>
        <p:spPr>
          <a:xfrm>
            <a:off x="457125" y="1242867"/>
            <a:ext cx="9758123" cy="4831654"/>
          </a:xfrm>
          <a:prstGeom prst="roundRect">
            <a:avLst>
              <a:gd name="adj" fmla="val 509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699;p43">
            <a:extLst>
              <a:ext uri="{FF2B5EF4-FFF2-40B4-BE49-F238E27FC236}">
                <a16:creationId xmlns:a16="http://schemas.microsoft.com/office/drawing/2014/main" id="{469A5363-94DF-E57A-CFED-E1EF11FF8137}"/>
              </a:ext>
              <a:ext uri="{C183D7F6-B498-43B3-948B-1728B52AA6E4}">
                <adec:decorative xmlns:adec="http://schemas.microsoft.com/office/drawing/2017/decorative" val="1"/>
              </a:ext>
            </a:extLst>
          </p:cNvPr>
          <p:cNvSpPr/>
          <p:nvPr/>
        </p:nvSpPr>
        <p:spPr>
          <a:xfrm rot="5597638">
            <a:off x="9211344" y="265232"/>
            <a:ext cx="1018053" cy="1877362"/>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 name="Google Shape;700;p43">
            <a:extLst>
              <a:ext uri="{FF2B5EF4-FFF2-40B4-BE49-F238E27FC236}">
                <a16:creationId xmlns:a16="http://schemas.microsoft.com/office/drawing/2014/main" id="{EDD28894-49B7-3DEB-9BBD-62F0BA2882A9}"/>
              </a:ext>
            </a:extLst>
          </p:cNvPr>
          <p:cNvSpPr txBox="1"/>
          <p:nvPr/>
        </p:nvSpPr>
        <p:spPr>
          <a:xfrm>
            <a:off x="9150286" y="1091995"/>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Esimerkki</a:t>
            </a:r>
            <a:endParaRPr sz="1600" dirty="0"/>
          </a:p>
        </p:txBody>
      </p:sp>
      <p:sp>
        <p:nvSpPr>
          <p:cNvPr id="11" name="Google Shape;698;p43">
            <a:extLst>
              <a:ext uri="{FF2B5EF4-FFF2-40B4-BE49-F238E27FC236}">
                <a16:creationId xmlns:a16="http://schemas.microsoft.com/office/drawing/2014/main" id="{1E05D2C6-CBBB-1A12-35C0-8C09511650A4}"/>
              </a:ext>
            </a:extLst>
          </p:cNvPr>
          <p:cNvSpPr txBox="1">
            <a:spLocks noGrp="1"/>
          </p:cNvSpPr>
          <p:nvPr>
            <p:ph type="title" idx="4294967295"/>
          </p:nvPr>
        </p:nvSpPr>
        <p:spPr>
          <a:xfrm>
            <a:off x="1003299" y="1624613"/>
            <a:ext cx="8243700" cy="40006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0" i="0" u="none" strike="noStrike" kern="0" cap="none" spc="0" normalizeH="0" baseline="0" noProof="0">
                <a:ln>
                  <a:noFill/>
                </a:ln>
                <a:solidFill>
                  <a:schemeClr val="dk1"/>
                </a:solidFill>
                <a:effectLst/>
                <a:uLnTx/>
                <a:uFillTx/>
                <a:latin typeface="Arial"/>
                <a:ea typeface="Arial"/>
                <a:cs typeface="Arial"/>
                <a:sym typeface="Arial"/>
              </a:rPr>
              <a:t>Kohti laajempaa työdataekosysteemiä ja pysyvää omistajuutta</a:t>
            </a:r>
          </a:p>
        </p:txBody>
      </p:sp>
      <p:sp>
        <p:nvSpPr>
          <p:cNvPr id="10" name="Google Shape;697;p43">
            <a:extLst>
              <a:ext uri="{FF2B5EF4-FFF2-40B4-BE49-F238E27FC236}">
                <a16:creationId xmlns:a16="http://schemas.microsoft.com/office/drawing/2014/main" id="{6C87B413-2AF3-38F1-7209-E3BC475552FD}"/>
              </a:ext>
            </a:extLst>
          </p:cNvPr>
          <p:cNvSpPr txBox="1"/>
          <p:nvPr/>
        </p:nvSpPr>
        <p:spPr>
          <a:xfrm>
            <a:off x="1077067" y="2311531"/>
            <a:ext cx="8567514" cy="3297900"/>
          </a:xfrm>
          <a:prstGeom prst="rect">
            <a:avLst/>
          </a:prstGeom>
          <a:noFill/>
          <a:ln>
            <a:noFill/>
          </a:ln>
        </p:spPr>
        <p:txBody>
          <a:bodyPr spcFirstLastPara="1" wrap="square" lIns="0" tIns="0" rIns="0" bIns="0" anchor="t" anchorCtr="0">
            <a:noAutofit/>
          </a:bodyPr>
          <a:lstStyle/>
          <a:p>
            <a:pPr>
              <a:lnSpc>
                <a:spcPct val="150000"/>
              </a:lnSpc>
              <a:buClr>
                <a:schemeClr val="dk1"/>
              </a:buClr>
              <a:buSzPts val="1200"/>
            </a:pPr>
            <a:r>
              <a:rPr lang="fi-FI" sz="1200">
                <a:solidFill>
                  <a:schemeClr val="dk1"/>
                </a:solidFill>
                <a:latin typeface="Arial"/>
                <a:ea typeface="Arial"/>
                <a:cs typeface="Arial"/>
                <a:sym typeface="Arial"/>
              </a:rPr>
              <a:t>Työkykydataekosysteemi voisi tulevaisuudessa laajentua niin, että yhteistyötä lähdetään fasilitoimaan laajemmin. Yksi </a:t>
            </a:r>
            <a:r>
              <a:rPr lang="fi-FI" sz="1200">
                <a:solidFill>
                  <a:schemeClr val="dk1"/>
                </a:solidFill>
              </a:rPr>
              <a:t>tai useampi toimija voisi ottaa tehtäväkseen vetää yhteistä keskustelua siitä, mitä tietoja tarvitaan vaikuttavien työllisyys- ja työttömyysturvapalvelujen tuottamiseen ja millaisia ratkaisuja eri osapuolet voisivat kehittää yhdessä. Tämä keskustelu loisi perustan laajemmalle työdataekosysteemille, jossa tieto- ja palveluketjut rakentuisivat saumattomammin. Omistajuutta tarvitaan sekä työllisyys- ja työttömyystiedon että palveluiden osalta: työllisyysalueet, Kela ja KEHA-keskus ovat niitä keskeisiä toimijoita, joilta löytyy edellytyksiä koordinoida ekosysteemityötä. </a:t>
            </a:r>
            <a:endParaRPr lang="en-US">
              <a:solidFill>
                <a:schemeClr val="dk1"/>
              </a:solidFill>
            </a:endParaRPr>
          </a:p>
          <a:p>
            <a:pPr>
              <a:lnSpc>
                <a:spcPct val="150000"/>
              </a:lnSpc>
              <a:buSzPts val="1200"/>
            </a:pPr>
            <a:endParaRPr lang="fi-FI" sz="1200">
              <a:solidFill>
                <a:schemeClr val="dk1"/>
              </a:solidFill>
            </a:endParaRPr>
          </a:p>
          <a:p>
            <a:pPr>
              <a:lnSpc>
                <a:spcPct val="150000"/>
              </a:lnSpc>
              <a:buClr>
                <a:schemeClr val="dk1"/>
              </a:buClr>
              <a:buSzPts val="1200"/>
            </a:pPr>
            <a:r>
              <a:rPr lang="fi-FI" sz="1200">
                <a:solidFill>
                  <a:schemeClr val="dk1"/>
                </a:solidFill>
              </a:rPr>
              <a:t>Tällaista dataekosysteemiä ei vielä ole olemassa, mutta jos olisi, se tarvitsisi</a:t>
            </a:r>
            <a:r>
              <a:rPr lang="fi-FI" sz="1200">
                <a:solidFill>
                  <a:schemeClr val="dk1"/>
                </a:solidFill>
                <a:latin typeface="Arial"/>
                <a:ea typeface="Arial"/>
                <a:cs typeface="Arial"/>
                <a:sym typeface="Arial"/>
              </a:rPr>
              <a:t> tuekseen selkeät rakenteet, pelisäännöt ja vastuut. </a:t>
            </a:r>
            <a:r>
              <a:rPr lang="fi-FI" sz="1200">
                <a:solidFill>
                  <a:schemeClr val="dk1"/>
                </a:solidFill>
              </a:rPr>
              <a:t>Olisi</a:t>
            </a:r>
            <a:r>
              <a:rPr lang="fi-FI" sz="1200">
                <a:solidFill>
                  <a:schemeClr val="dk1"/>
                </a:solidFill>
                <a:latin typeface="Arial"/>
                <a:ea typeface="Arial"/>
                <a:cs typeface="Arial"/>
                <a:sym typeface="Arial"/>
              </a:rPr>
              <a:t> tärkeää määrittää, kuka vastaa teknisestä toteutuksesta, datan laadusta ja yhteisten sääntöjen ylläpidosta. Lisäksi </a:t>
            </a:r>
            <a:r>
              <a:rPr lang="fi-FI" sz="1200">
                <a:solidFill>
                  <a:schemeClr val="dk1"/>
                </a:solidFill>
              </a:rPr>
              <a:t>tarvittaisiin</a:t>
            </a:r>
            <a:r>
              <a:rPr lang="fi-FI" sz="1200">
                <a:solidFill>
                  <a:schemeClr val="dk1"/>
                </a:solidFill>
                <a:latin typeface="Arial"/>
                <a:ea typeface="Arial"/>
                <a:cs typeface="Arial"/>
                <a:sym typeface="Arial"/>
              </a:rPr>
              <a:t> dokumentoidut prosessit, tietomallit ja rajapinnat, jotka mahdollistavat sujuvan yhteistyön ja helpottavat uusien toimijoiden liittymisen mukaan. Ekosysteemin hallintamalliksi </a:t>
            </a:r>
            <a:r>
              <a:rPr lang="fi-FI" sz="1200">
                <a:solidFill>
                  <a:schemeClr val="dk1"/>
                </a:solidFill>
              </a:rPr>
              <a:t>pitäisi</a:t>
            </a:r>
            <a:r>
              <a:rPr lang="fi-FI" sz="1200">
                <a:solidFill>
                  <a:schemeClr val="dk1"/>
                </a:solidFill>
                <a:latin typeface="Arial"/>
                <a:ea typeface="Arial"/>
                <a:cs typeface="Arial"/>
                <a:sym typeface="Arial"/>
              </a:rPr>
              <a:t> valita tarkoitukseen rakenne, </a:t>
            </a:r>
            <a:br>
              <a:rPr lang="fi-FI" sz="1200">
                <a:latin typeface="Arial"/>
                <a:ea typeface="Arial"/>
                <a:cs typeface="Arial"/>
              </a:rPr>
            </a:br>
            <a:r>
              <a:rPr lang="fi-FI" sz="1200">
                <a:solidFill>
                  <a:schemeClr val="dk1"/>
                </a:solidFill>
                <a:latin typeface="Arial"/>
                <a:ea typeface="Arial"/>
                <a:cs typeface="Arial"/>
                <a:sym typeface="Arial"/>
              </a:rPr>
              <a:t>joka tukee monitoimijaista ja skaalautuvaa yhteistyötä.</a:t>
            </a:r>
            <a:endParaRPr lang="fi-FI" sz="1200">
              <a:solidFill>
                <a:schemeClr val="dk1"/>
              </a:solidFill>
              <a:latin typeface="Arial"/>
              <a:ea typeface="Arial"/>
              <a:cs typeface="Arial"/>
            </a:endParaRPr>
          </a:p>
        </p:txBody>
      </p:sp>
      <p:pic>
        <p:nvPicPr>
          <p:cNvPr id="3" name="Google Shape;923;p53" descr="Piirroskuva, jossa hauskan näköinen henkilö elehtii käsillään.">
            <a:extLst>
              <a:ext uri="{FF2B5EF4-FFF2-40B4-BE49-F238E27FC236}">
                <a16:creationId xmlns:a16="http://schemas.microsoft.com/office/drawing/2014/main" id="{DC3FD9C1-BAC8-55F2-BF47-F8C1DF78E23C}"/>
              </a:ex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9296400" y="4963826"/>
            <a:ext cx="2582828" cy="1755359"/>
          </a:xfrm>
          <a:prstGeom prst="rect">
            <a:avLst/>
          </a:prstGeom>
          <a:noFill/>
          <a:ln>
            <a:noFill/>
          </a:ln>
        </p:spPr>
      </p:pic>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sp>
        <p:nvSpPr>
          <p:cNvPr id="1863" name="Google Shape;1863;p89">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 name="Google Shape;1852;p88">
            <a:extLst>
              <a:ext uri="{FF2B5EF4-FFF2-40B4-BE49-F238E27FC236}">
                <a16:creationId xmlns:a16="http://schemas.microsoft.com/office/drawing/2014/main" id="{A0FCF8A3-DA3B-3936-0954-7B08A14B4ABC}"/>
              </a:ext>
              <a:ext uri="{C183D7F6-B498-43B3-948B-1728B52AA6E4}">
                <adec:decorative xmlns:adec="http://schemas.microsoft.com/office/drawing/2017/decorative" val="1"/>
              </a:ext>
            </a:extLst>
          </p:cNvPr>
          <p:cNvPicPr preferRelativeResize="0"/>
          <p:nvPr/>
        </p:nvPicPr>
        <p:blipFill rotWithShape="1">
          <a:blip r:embed="rId3">
            <a:alphaModFix/>
          </a:blip>
          <a:srcRect t="40076" r="85911" b="45356"/>
          <a:stretch>
            <a:fillRect/>
          </a:stretch>
        </p:blipFill>
        <p:spPr>
          <a:xfrm rot="-4772088">
            <a:off x="8324350" y="503966"/>
            <a:ext cx="2169605" cy="1115472"/>
          </a:xfrm>
          <a:prstGeom prst="rect">
            <a:avLst/>
          </a:prstGeom>
          <a:noFill/>
          <a:ln>
            <a:noFill/>
          </a:ln>
        </p:spPr>
      </p:pic>
      <p:pic>
        <p:nvPicPr>
          <p:cNvPr id="1864" name="Google Shape;1864;p89">
            <a:extLst>
              <a:ext uri="{C183D7F6-B498-43B3-948B-1728B52AA6E4}">
                <adec:decorative xmlns:adec="http://schemas.microsoft.com/office/drawing/2017/decorative" val="1"/>
              </a:ext>
            </a:extLst>
          </p:cNvPr>
          <p:cNvPicPr preferRelativeResize="0"/>
          <p:nvPr/>
        </p:nvPicPr>
        <p:blipFill rotWithShape="1">
          <a:blip r:embed="rId4">
            <a:alphaModFix/>
          </a:blip>
          <a:srcRect l="48975" r="35654"/>
          <a:stretch>
            <a:fillRect/>
          </a:stretch>
        </p:blipFill>
        <p:spPr>
          <a:xfrm rot="-5681684">
            <a:off x="7135144" y="3104293"/>
            <a:ext cx="3198879" cy="4483083"/>
          </a:xfrm>
          <a:prstGeom prst="rect">
            <a:avLst/>
          </a:prstGeom>
          <a:noFill/>
          <a:ln>
            <a:noFill/>
          </a:ln>
        </p:spPr>
      </p:pic>
      <p:sp>
        <p:nvSpPr>
          <p:cNvPr id="15" name="Google Shape;699;p43">
            <a:extLst>
              <a:ext uri="{FF2B5EF4-FFF2-40B4-BE49-F238E27FC236}">
                <a16:creationId xmlns:a16="http://schemas.microsoft.com/office/drawing/2014/main" id="{DAE3BFC5-D8BF-4E3B-ED6E-60B859C8833D}"/>
              </a:ext>
              <a:ext uri="{C183D7F6-B498-43B3-948B-1728B52AA6E4}">
                <adec:decorative xmlns:adec="http://schemas.microsoft.com/office/drawing/2017/decorative" val="1"/>
              </a:ext>
            </a:extLst>
          </p:cNvPr>
          <p:cNvSpPr/>
          <p:nvPr/>
        </p:nvSpPr>
        <p:spPr>
          <a:xfrm rot="16429773">
            <a:off x="1217896" y="-4917"/>
            <a:ext cx="1381875" cy="2548276"/>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708;p44">
            <a:extLst>
              <a:ext uri="{FF2B5EF4-FFF2-40B4-BE49-F238E27FC236}">
                <a16:creationId xmlns:a16="http://schemas.microsoft.com/office/drawing/2014/main" id="{CF97F6E1-718B-24A3-0EAB-7391A29FA1FE}"/>
              </a:ext>
              <a:ext uri="{C183D7F6-B498-43B3-948B-1728B52AA6E4}">
                <adec:decorative xmlns:adec="http://schemas.microsoft.com/office/drawing/2017/decorative" val="1"/>
              </a:ext>
            </a:extLst>
          </p:cNvPr>
          <p:cNvSpPr/>
          <p:nvPr/>
        </p:nvSpPr>
        <p:spPr>
          <a:xfrm>
            <a:off x="5969000" y="1016558"/>
            <a:ext cx="5706600" cy="54693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 name="Ryhmä 2">
            <a:extLst>
              <a:ext uri="{FF2B5EF4-FFF2-40B4-BE49-F238E27FC236}">
                <a16:creationId xmlns:a16="http://schemas.microsoft.com/office/drawing/2014/main" id="{ECF8B852-6D6F-70F0-3EC4-13AB65F9299B}"/>
              </a:ext>
              <a:ext uri="{C183D7F6-B498-43B3-948B-1728B52AA6E4}">
                <adec:decorative xmlns:adec="http://schemas.microsoft.com/office/drawing/2017/decorative" val="1"/>
              </a:ext>
            </a:extLst>
          </p:cNvPr>
          <p:cNvGrpSpPr/>
          <p:nvPr/>
        </p:nvGrpSpPr>
        <p:grpSpPr>
          <a:xfrm>
            <a:off x="6532455" y="2071142"/>
            <a:ext cx="156700" cy="3250681"/>
            <a:chOff x="6532455" y="2071142"/>
            <a:chExt cx="156700" cy="3250681"/>
          </a:xfrm>
        </p:grpSpPr>
        <p:sp>
          <p:nvSpPr>
            <p:cNvPr id="7" name="Google Shape;711;p44">
              <a:extLst>
                <a:ext uri="{FF2B5EF4-FFF2-40B4-BE49-F238E27FC236}">
                  <a16:creationId xmlns:a16="http://schemas.microsoft.com/office/drawing/2014/main" id="{3844FECA-62CE-4887-3D07-DB5C97D57A56}"/>
                </a:ext>
                <a:ext uri="{C183D7F6-B498-43B3-948B-1728B52AA6E4}">
                  <adec:decorative xmlns:adec="http://schemas.microsoft.com/office/drawing/2017/decorative" val="1"/>
                </a:ext>
              </a:extLst>
            </p:cNvPr>
            <p:cNvSpPr txBox="1"/>
            <p:nvPr/>
          </p:nvSpPr>
          <p:spPr>
            <a:xfrm>
              <a:off x="6532455" y="2071142"/>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8" name="Google Shape;712;p44">
              <a:extLst>
                <a:ext uri="{FF2B5EF4-FFF2-40B4-BE49-F238E27FC236}">
                  <a16:creationId xmlns:a16="http://schemas.microsoft.com/office/drawing/2014/main" id="{CA0A326D-B284-7705-C474-558713AA3D17}"/>
                </a:ext>
                <a:ext uri="{C183D7F6-B498-43B3-948B-1728B52AA6E4}">
                  <adec:decorative xmlns:adec="http://schemas.microsoft.com/office/drawing/2017/decorative" val="1"/>
                </a:ext>
              </a:extLst>
            </p:cNvPr>
            <p:cNvSpPr txBox="1"/>
            <p:nvPr/>
          </p:nvSpPr>
          <p:spPr>
            <a:xfrm>
              <a:off x="6532455" y="3160270"/>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9" name="Google Shape;714;p44">
              <a:extLst>
                <a:ext uri="{FF2B5EF4-FFF2-40B4-BE49-F238E27FC236}">
                  <a16:creationId xmlns:a16="http://schemas.microsoft.com/office/drawing/2014/main" id="{4B8FBB1E-DD46-4268-07E0-4B416E239EAA}"/>
                </a:ext>
                <a:ext uri="{C183D7F6-B498-43B3-948B-1728B52AA6E4}">
                  <adec:decorative xmlns:adec="http://schemas.microsoft.com/office/drawing/2017/decorative" val="1"/>
                </a:ext>
              </a:extLst>
            </p:cNvPr>
            <p:cNvSpPr txBox="1"/>
            <p:nvPr/>
          </p:nvSpPr>
          <p:spPr>
            <a:xfrm>
              <a:off x="6545155" y="4611934"/>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10" name="Google Shape;717;p44">
              <a:extLst>
                <a:ext uri="{FF2B5EF4-FFF2-40B4-BE49-F238E27FC236}">
                  <a16:creationId xmlns:a16="http://schemas.microsoft.com/office/drawing/2014/main" id="{42D63387-C92A-F1BE-63E9-DC35DF1C43C1}"/>
                </a:ext>
                <a:ext uri="{C183D7F6-B498-43B3-948B-1728B52AA6E4}">
                  <adec:decorative xmlns:adec="http://schemas.microsoft.com/office/drawing/2017/decorative" val="1"/>
                </a:ext>
              </a:extLst>
            </p:cNvPr>
            <p:cNvSpPr txBox="1"/>
            <p:nvPr/>
          </p:nvSpPr>
          <p:spPr>
            <a:xfrm>
              <a:off x="6532455" y="2612104"/>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11" name="Google Shape;714;p44">
              <a:extLst>
                <a:ext uri="{FF2B5EF4-FFF2-40B4-BE49-F238E27FC236}">
                  <a16:creationId xmlns:a16="http://schemas.microsoft.com/office/drawing/2014/main" id="{594FE410-8A4E-4265-B8C0-6CDD070674A4}"/>
                </a:ext>
                <a:ext uri="{C183D7F6-B498-43B3-948B-1728B52AA6E4}">
                  <adec:decorative xmlns:adec="http://schemas.microsoft.com/office/drawing/2017/decorative" val="1"/>
                </a:ext>
              </a:extLst>
            </p:cNvPr>
            <p:cNvSpPr txBox="1"/>
            <p:nvPr/>
          </p:nvSpPr>
          <p:spPr>
            <a:xfrm>
              <a:off x="6545155" y="3897979"/>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sp>
          <p:nvSpPr>
            <p:cNvPr id="12" name="Google Shape;714;p44">
              <a:extLst>
                <a:ext uri="{FF2B5EF4-FFF2-40B4-BE49-F238E27FC236}">
                  <a16:creationId xmlns:a16="http://schemas.microsoft.com/office/drawing/2014/main" id="{7D9E77A7-727F-31F1-76B6-06EA617F306B}"/>
                </a:ext>
                <a:ext uri="{C183D7F6-B498-43B3-948B-1728B52AA6E4}">
                  <adec:decorative xmlns:adec="http://schemas.microsoft.com/office/drawing/2017/decorative" val="1"/>
                </a:ext>
              </a:extLst>
            </p:cNvPr>
            <p:cNvSpPr txBox="1"/>
            <p:nvPr/>
          </p:nvSpPr>
          <p:spPr>
            <a:xfrm>
              <a:off x="6537805" y="5177823"/>
              <a:ext cx="144000" cy="144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36000" tIns="36000" rIns="36000" bIns="0" anchor="ctr" anchorCtr="0">
              <a:normAutofit fontScale="77500" lnSpcReduction="20000"/>
            </a:bodyPr>
            <a:lstStyle/>
            <a:p>
              <a:pPr marL="0" marR="0" lvl="0" indent="0" algn="ctr" rtl="0">
                <a:spcBef>
                  <a:spcPts val="0"/>
                </a:spcBef>
                <a:spcAft>
                  <a:spcPts val="0"/>
                </a:spcAft>
                <a:buNone/>
              </a:pPr>
              <a:endParaRPr sz="1050">
                <a:solidFill>
                  <a:schemeClr val="dk1"/>
                </a:solidFill>
                <a:latin typeface="Arial Black"/>
                <a:ea typeface="Arial Black"/>
                <a:cs typeface="Arial Black"/>
                <a:sym typeface="Arial Black"/>
              </a:endParaRPr>
            </a:p>
          </p:txBody>
        </p:sp>
      </p:grpSp>
      <p:sp>
        <p:nvSpPr>
          <p:cNvPr id="16" name="Google Shape;700;p43">
            <a:extLst>
              <a:ext uri="{FF2B5EF4-FFF2-40B4-BE49-F238E27FC236}">
                <a16:creationId xmlns:a16="http://schemas.microsoft.com/office/drawing/2014/main" id="{5877F22B-0F5E-7370-639D-DA7C9EEB1D27}"/>
              </a:ext>
            </a:extLst>
          </p:cNvPr>
          <p:cNvSpPr txBox="1"/>
          <p:nvPr/>
        </p:nvSpPr>
        <p:spPr>
          <a:xfrm>
            <a:off x="1227934" y="1101136"/>
            <a:ext cx="1335200"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Vaiheen ydinkysymys</a:t>
            </a:r>
            <a:endParaRPr sz="1600" dirty="0"/>
          </a:p>
        </p:txBody>
      </p:sp>
      <p:sp>
        <p:nvSpPr>
          <p:cNvPr id="1876" name="Google Shape;1876;p89"/>
          <p:cNvSpPr txBox="1">
            <a:spLocks noGrp="1"/>
          </p:cNvSpPr>
          <p:nvPr>
            <p:ph type="title" idx="4294967295"/>
          </p:nvPr>
        </p:nvSpPr>
        <p:spPr>
          <a:xfrm>
            <a:off x="1020650" y="2749068"/>
            <a:ext cx="4629900" cy="73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3500" b="0" dirty="0">
                <a:solidFill>
                  <a:srgbClr val="000000"/>
                </a:solidFill>
              </a:rPr>
              <a:t>Miten varmistamme toimivan monitoimija- yhteistyön?</a:t>
            </a:r>
            <a:endParaRPr sz="3700" b="0" dirty="0"/>
          </a:p>
        </p:txBody>
      </p:sp>
      <p:sp>
        <p:nvSpPr>
          <p:cNvPr id="13" name="Google Shape;716;p44">
            <a:extLst>
              <a:ext uri="{FF2B5EF4-FFF2-40B4-BE49-F238E27FC236}">
                <a16:creationId xmlns:a16="http://schemas.microsoft.com/office/drawing/2014/main" id="{D27FE165-70D7-6898-6CC5-D9E6F1276DD8}"/>
              </a:ext>
            </a:extLst>
          </p:cNvPr>
          <p:cNvSpPr txBox="1"/>
          <p:nvPr/>
        </p:nvSpPr>
        <p:spPr>
          <a:xfrm>
            <a:off x="6408019" y="1481875"/>
            <a:ext cx="508921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i-FI" sz="1600" b="1" dirty="0">
                <a:solidFill>
                  <a:schemeClr val="dk1"/>
                </a:solidFill>
                <a:latin typeface="Arial"/>
                <a:ea typeface="Arial"/>
                <a:cs typeface="Arial"/>
                <a:sym typeface="Arial"/>
              </a:rPr>
              <a:t>Tässä vaiheessa selvitettäviä asioita:</a:t>
            </a:r>
            <a:endParaRPr sz="1200" b="1" dirty="0"/>
          </a:p>
        </p:txBody>
      </p:sp>
      <p:sp>
        <p:nvSpPr>
          <p:cNvPr id="6" name="Google Shape;710;p44">
            <a:extLst>
              <a:ext uri="{FF2B5EF4-FFF2-40B4-BE49-F238E27FC236}">
                <a16:creationId xmlns:a16="http://schemas.microsoft.com/office/drawing/2014/main" id="{A1E74D59-317E-86E2-94B7-19AAF532B335}"/>
              </a:ext>
            </a:extLst>
          </p:cNvPr>
          <p:cNvSpPr txBox="1"/>
          <p:nvPr/>
        </p:nvSpPr>
        <p:spPr>
          <a:xfrm>
            <a:off x="6864655" y="2019760"/>
            <a:ext cx="3914161" cy="3835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Tavoite: </a:t>
            </a:r>
            <a:r>
              <a:rPr lang="fi-FI" sz="1200">
                <a:solidFill>
                  <a:schemeClr val="dk1"/>
                </a:solidFill>
                <a:latin typeface="Arial"/>
                <a:ea typeface="Arial"/>
                <a:cs typeface="Arial"/>
                <a:sym typeface="Arial"/>
              </a:rPr>
              <a:t>Mihin suuntaan ekosysteemiä halutaan kasvattaa? Miten mitataan vaikuttavuutta ja onnistumista?</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r>
              <a:rPr lang="fi-FI" sz="1200" b="1">
                <a:solidFill>
                  <a:schemeClr val="dk1"/>
                </a:solidFill>
              </a:rPr>
              <a:t>Käyttötapaus</a:t>
            </a:r>
            <a:r>
              <a:rPr lang="fi-FI" sz="1200" b="1">
                <a:solidFill>
                  <a:schemeClr val="dk1"/>
                </a:solidFill>
                <a:latin typeface="Arial"/>
                <a:ea typeface="Arial"/>
                <a:cs typeface="Arial"/>
                <a:sym typeface="Arial"/>
              </a:rPr>
              <a:t>: </a:t>
            </a:r>
            <a:r>
              <a:rPr lang="fi-FI" sz="1200">
                <a:solidFill>
                  <a:schemeClr val="dk1"/>
                </a:solidFill>
                <a:latin typeface="Arial"/>
                <a:ea typeface="Arial"/>
                <a:cs typeface="Arial"/>
                <a:sym typeface="Arial"/>
              </a:rPr>
              <a:t>Mitkä kehittämiskohteet ovat </a:t>
            </a:r>
            <a:r>
              <a:rPr lang="fi-FI" sz="1200">
                <a:solidFill>
                  <a:schemeClr val="dk1"/>
                </a:solidFill>
              </a:rPr>
              <a:t>yhteistyön keskiössä</a:t>
            </a:r>
            <a:r>
              <a:rPr lang="fi-FI" sz="1200">
                <a:solidFill>
                  <a:schemeClr val="dk1"/>
                </a:solidFill>
                <a:latin typeface="Arial"/>
                <a:ea typeface="Arial"/>
                <a:cs typeface="Arial"/>
                <a:sym typeface="Arial"/>
              </a:rPr>
              <a:t>? Miten </a:t>
            </a:r>
            <a:r>
              <a:rPr lang="fi-FI" sz="1200">
                <a:solidFill>
                  <a:schemeClr val="dk1"/>
                </a:solidFill>
              </a:rPr>
              <a:t>työ</a:t>
            </a:r>
            <a:r>
              <a:rPr lang="fi-FI" sz="1200">
                <a:solidFill>
                  <a:schemeClr val="dk1"/>
                </a:solidFill>
                <a:latin typeface="Arial"/>
                <a:ea typeface="Arial"/>
                <a:cs typeface="Arial"/>
                <a:sym typeface="Arial"/>
              </a:rPr>
              <a:t> nivoutuu laajempiin teemoihin?</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Yhteistyö: </a:t>
            </a:r>
            <a:r>
              <a:rPr lang="fi-FI" sz="1200">
                <a:solidFill>
                  <a:schemeClr val="dk1"/>
                </a:solidFill>
                <a:latin typeface="Arial"/>
                <a:ea typeface="Arial"/>
                <a:cs typeface="Arial"/>
                <a:sym typeface="Arial"/>
              </a:rPr>
              <a:t>Millainen </a:t>
            </a:r>
            <a:r>
              <a:rPr lang="fi-FI" sz="1200">
                <a:solidFill>
                  <a:schemeClr val="dk1"/>
                </a:solidFill>
              </a:rPr>
              <a:t>verkostorakenne</a:t>
            </a:r>
            <a:r>
              <a:rPr lang="fi-FI" sz="1200">
                <a:solidFill>
                  <a:schemeClr val="dk1"/>
                </a:solidFill>
                <a:latin typeface="Arial"/>
                <a:ea typeface="Arial"/>
                <a:cs typeface="Arial"/>
                <a:sym typeface="Arial"/>
              </a:rPr>
              <a:t> tukee ekosysteemin kasvua? Miten varmistetaan uusien toimijoiden mukaan tulo ja osallistumisen mielekkyys?</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Data: </a:t>
            </a:r>
            <a:r>
              <a:rPr lang="fi-FI" sz="1200">
                <a:solidFill>
                  <a:schemeClr val="dk1"/>
                </a:solidFill>
                <a:latin typeface="Arial"/>
                <a:ea typeface="Arial"/>
                <a:cs typeface="Arial"/>
                <a:sym typeface="Arial"/>
              </a:rPr>
              <a:t>Kuinka varmistetaan datan laatu, jatkuvuus ja skaalautuvuus kasvavassa ekosysteemissä? Mitä uusia datalähteitä tarvitaan?</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Teknologia: </a:t>
            </a:r>
            <a:r>
              <a:rPr lang="fi-FI" sz="1200">
                <a:solidFill>
                  <a:schemeClr val="dk1"/>
                </a:solidFill>
                <a:latin typeface="Arial"/>
                <a:ea typeface="Arial"/>
                <a:cs typeface="Arial"/>
                <a:sym typeface="Arial"/>
              </a:rPr>
              <a:t>Miten tekninen alusta skaalautuu laajempaan käyttöön</a:t>
            </a:r>
            <a:r>
              <a:rPr lang="fi-FI" sz="1200">
                <a:solidFill>
                  <a:schemeClr val="dk1"/>
                </a:solidFill>
              </a:rPr>
              <a:t>?</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a:p>
            <a:pPr marL="0" marR="0" lvl="0" indent="0" algn="l" rtl="0">
              <a:lnSpc>
                <a:spcPct val="100000"/>
              </a:lnSpc>
              <a:spcBef>
                <a:spcPts val="0"/>
              </a:spcBef>
              <a:spcAft>
                <a:spcPts val="0"/>
              </a:spcAft>
              <a:buNone/>
            </a:pPr>
            <a:r>
              <a:rPr lang="fi-FI" sz="1200" b="1">
                <a:solidFill>
                  <a:schemeClr val="dk1"/>
                </a:solidFill>
                <a:latin typeface="Arial"/>
                <a:ea typeface="Arial"/>
                <a:cs typeface="Arial"/>
                <a:sym typeface="Arial"/>
              </a:rPr>
              <a:t>Sääntely: </a:t>
            </a:r>
            <a:r>
              <a:rPr lang="fi-FI" sz="1200">
                <a:solidFill>
                  <a:schemeClr val="dk1"/>
                </a:solidFill>
                <a:latin typeface="Arial"/>
                <a:ea typeface="Arial"/>
                <a:cs typeface="Arial"/>
                <a:sym typeface="Arial"/>
              </a:rPr>
              <a:t>Mitä uusia sääntelyhaasteita ekosysteemin kasvu tuo? Kuinka huolehditaan, että sääntelyn muutoksiin reagoidaan ennakoivasti?</a:t>
            </a:r>
            <a:endParaRPr lang="fi-FI" sz="1200">
              <a:solidFill>
                <a:schemeClr val="dk1"/>
              </a:solidFill>
              <a:latin typeface="Arial"/>
              <a:ea typeface="Arial"/>
              <a:cs typeface="Arial"/>
            </a:endParaRPr>
          </a:p>
          <a:p>
            <a:pPr marL="0" marR="0" lvl="0" indent="0" algn="l" rtl="0">
              <a:lnSpc>
                <a:spcPct val="100000"/>
              </a:lnSpc>
              <a:spcBef>
                <a:spcPts val="0"/>
              </a:spcBef>
              <a:spcAft>
                <a:spcPts val="0"/>
              </a:spcAft>
              <a:buNone/>
            </a:pPr>
            <a:endParaRPr lang="fi-FI" sz="1200" b="1">
              <a:solidFill>
                <a:schemeClr val="dk1"/>
              </a:solidFill>
              <a:latin typeface="Arial"/>
              <a:ea typeface="Arial"/>
              <a:cs typeface="Arial"/>
            </a:endParaRPr>
          </a:p>
        </p:txBody>
      </p:sp>
      <p:sp>
        <p:nvSpPr>
          <p:cNvPr id="4" name="Google Shape;1228;p68">
            <a:extLst>
              <a:ext uri="{FF2B5EF4-FFF2-40B4-BE49-F238E27FC236}">
                <a16:creationId xmlns:a16="http://schemas.microsoft.com/office/drawing/2014/main" id="{F71FFA44-5CDB-57C0-FD3D-8ACC984D0C11}"/>
              </a:ext>
            </a:extLst>
          </p:cNvPr>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lt1"/>
                </a:solidFill>
                <a:latin typeface="Arial Black"/>
                <a:ea typeface="Arial Black"/>
                <a:cs typeface="Arial Black"/>
                <a:sym typeface="Arial Black"/>
              </a:rPr>
              <a:t>48</a:t>
            </a:fld>
            <a:endParaRPr sz="1800">
              <a:solidFill>
                <a:schemeClr val="lt1"/>
              </a:solidFill>
              <a:latin typeface="Arial Black"/>
              <a:ea typeface="Arial Black"/>
              <a:cs typeface="Arial Black"/>
              <a:sym typeface="Arial Black"/>
            </a:endParaRP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84">
          <a:extLst>
            <a:ext uri="{FF2B5EF4-FFF2-40B4-BE49-F238E27FC236}">
              <a16:creationId xmlns:a16="http://schemas.microsoft.com/office/drawing/2014/main" id="{A69728F3-9EC1-BA86-5F3B-AC9D568CF971}"/>
            </a:ext>
          </a:extLst>
        </p:cNvPr>
        <p:cNvGrpSpPr/>
        <p:nvPr/>
      </p:nvGrpSpPr>
      <p:grpSpPr>
        <a:xfrm>
          <a:off x="0" y="0"/>
          <a:ext cx="0" cy="0"/>
          <a:chOff x="0" y="0"/>
          <a:chExt cx="0" cy="0"/>
        </a:xfrm>
      </p:grpSpPr>
      <p:pic>
        <p:nvPicPr>
          <p:cNvPr id="3" name="Google Shape;1864;p89">
            <a:extLst>
              <a:ext uri="{FF2B5EF4-FFF2-40B4-BE49-F238E27FC236}">
                <a16:creationId xmlns:a16="http://schemas.microsoft.com/office/drawing/2014/main" id="{1A8332A4-E102-DE87-AE25-2BDC8C605BF6}"/>
              </a:ext>
              <a:ext uri="{C183D7F6-B498-43B3-948B-1728B52AA6E4}">
                <adec:decorative xmlns:adec="http://schemas.microsoft.com/office/drawing/2017/decorative" val="1"/>
              </a:ext>
            </a:extLst>
          </p:cNvPr>
          <p:cNvPicPr preferRelativeResize="0"/>
          <p:nvPr/>
        </p:nvPicPr>
        <p:blipFill rotWithShape="1">
          <a:blip r:embed="rId3">
            <a:alphaModFix/>
          </a:blip>
          <a:srcRect l="18672" r="50031"/>
          <a:stretch>
            <a:fillRect/>
          </a:stretch>
        </p:blipFill>
        <p:spPr>
          <a:xfrm rot="-5681684">
            <a:off x="5858312" y="892926"/>
            <a:ext cx="6513643" cy="4483083"/>
          </a:xfrm>
          <a:prstGeom prst="rect">
            <a:avLst/>
          </a:prstGeom>
          <a:noFill/>
          <a:ln>
            <a:noFill/>
          </a:ln>
        </p:spPr>
      </p:pic>
      <p:sp>
        <p:nvSpPr>
          <p:cNvPr id="8" name="Vapaamuotoinen: Muoto 7">
            <a:extLst>
              <a:ext uri="{FF2B5EF4-FFF2-40B4-BE49-F238E27FC236}">
                <a16:creationId xmlns:a16="http://schemas.microsoft.com/office/drawing/2014/main" id="{38109FDD-2DEC-5864-060B-3C7B558167E4}"/>
              </a:ext>
              <a:ext uri="{C183D7F6-B498-43B3-948B-1728B52AA6E4}">
                <adec:decorative xmlns:adec="http://schemas.microsoft.com/office/drawing/2017/decorative" val="1"/>
              </a:ext>
            </a:extLst>
          </p:cNvPr>
          <p:cNvSpPr/>
          <p:nvPr/>
        </p:nvSpPr>
        <p:spPr>
          <a:xfrm rot="10054755">
            <a:off x="7407116" y="925307"/>
            <a:ext cx="5173991" cy="6339337"/>
          </a:xfrm>
          <a:custGeom>
            <a:avLst/>
            <a:gdLst>
              <a:gd name="connsiteX0" fmla="*/ 2880939 w 5173991"/>
              <a:gd name="connsiteY0" fmla="*/ 6305166 h 6339337"/>
              <a:gd name="connsiteX1" fmla="*/ 78056 w 5173991"/>
              <a:gd name="connsiteY1" fmla="*/ 4791336 h 6339337"/>
              <a:gd name="connsiteX2" fmla="*/ 0 w 5173991"/>
              <a:gd name="connsiteY2" fmla="*/ 4694640 h 6339337"/>
              <a:gd name="connsiteX3" fmla="*/ 1033966 w 5173991"/>
              <a:gd name="connsiteY3" fmla="*/ 0 h 6339337"/>
              <a:gd name="connsiteX4" fmla="*/ 5081413 w 5173991"/>
              <a:gd name="connsiteY4" fmla="*/ 891425 h 6339337"/>
              <a:gd name="connsiteX5" fmla="*/ 5094377 w 5173991"/>
              <a:gd name="connsiteY5" fmla="*/ 945715 h 6339337"/>
              <a:gd name="connsiteX6" fmla="*/ 5147627 w 5173991"/>
              <a:gd name="connsiteY6" fmla="*/ 1281889 h 6339337"/>
              <a:gd name="connsiteX7" fmla="*/ 4699482 w 5173991"/>
              <a:gd name="connsiteY7" fmla="*/ 4982020 h 6339337"/>
              <a:gd name="connsiteX8" fmla="*/ 3045298 w 5173991"/>
              <a:gd name="connsiteY8" fmla="*/ 6330781 h 6339337"/>
              <a:gd name="connsiteX9" fmla="*/ 2880939 w 5173991"/>
              <a:gd name="connsiteY9" fmla="*/ 6305166 h 633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3991" h="6339337">
                <a:moveTo>
                  <a:pt x="2880939" y="6305166"/>
                </a:moveTo>
                <a:cubicBezTo>
                  <a:pt x="2117399" y="6155201"/>
                  <a:pt x="722130" y="5509513"/>
                  <a:pt x="78056" y="4791336"/>
                </a:cubicBezTo>
                <a:lnTo>
                  <a:pt x="0" y="4694640"/>
                </a:lnTo>
                <a:lnTo>
                  <a:pt x="1033966" y="0"/>
                </a:lnTo>
                <a:lnTo>
                  <a:pt x="5081413" y="891425"/>
                </a:lnTo>
                <a:lnTo>
                  <a:pt x="5094377" y="945715"/>
                </a:lnTo>
                <a:cubicBezTo>
                  <a:pt x="5117054" y="1052885"/>
                  <a:pt x="5134973" y="1164903"/>
                  <a:pt x="5147627" y="1281889"/>
                </a:cubicBezTo>
                <a:cubicBezTo>
                  <a:pt x="5248863" y="2217779"/>
                  <a:pt x="5049870" y="4140541"/>
                  <a:pt x="4699482" y="4982020"/>
                </a:cubicBezTo>
                <a:cubicBezTo>
                  <a:pt x="4349094" y="5823505"/>
                  <a:pt x="3855350" y="6418407"/>
                  <a:pt x="3045298" y="6330781"/>
                </a:cubicBezTo>
                <a:cubicBezTo>
                  <a:pt x="2994670" y="6325305"/>
                  <a:pt x="2939674" y="6316702"/>
                  <a:pt x="2880939" y="6305166"/>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 name="Google Shape;820;p49">
            <a:extLst>
              <a:ext uri="{FF2B5EF4-FFF2-40B4-BE49-F238E27FC236}">
                <a16:creationId xmlns:a16="http://schemas.microsoft.com/office/drawing/2014/main" id="{F16C03FD-6F8E-BD1F-62D4-6BEACDB7ADCC}"/>
              </a:ext>
              <a:ext uri="{C183D7F6-B498-43B3-948B-1728B52AA6E4}">
                <adec:decorative xmlns:adec="http://schemas.microsoft.com/office/drawing/2017/decorative" val="1"/>
              </a:ext>
            </a:extLst>
          </p:cNvPr>
          <p:cNvSpPr/>
          <p:nvPr/>
        </p:nvSpPr>
        <p:spPr>
          <a:xfrm>
            <a:off x="437274" y="4400550"/>
            <a:ext cx="2852025" cy="1733550"/>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 name="Ryhmä 21" descr="Sivun poikkileikkaava teema on tavoite">
            <a:extLst>
              <a:ext uri="{FF2B5EF4-FFF2-40B4-BE49-F238E27FC236}">
                <a16:creationId xmlns:a16="http://schemas.microsoft.com/office/drawing/2014/main" id="{C9C84BAA-0E55-BB34-28DA-B29FC132903F}"/>
              </a:ext>
            </a:extLst>
          </p:cNvPr>
          <p:cNvGrpSpPr/>
          <p:nvPr/>
        </p:nvGrpSpPr>
        <p:grpSpPr>
          <a:xfrm>
            <a:off x="9902638" y="290683"/>
            <a:ext cx="2072195" cy="451173"/>
            <a:chOff x="9982652" y="281923"/>
            <a:chExt cx="2072195" cy="451173"/>
          </a:xfrm>
        </p:grpSpPr>
        <p:sp>
          <p:nvSpPr>
            <p:cNvPr id="7" name="Suorakulmio: Pyöristetyt kulmat 22">
              <a:extLst>
                <a:ext uri="{FF2B5EF4-FFF2-40B4-BE49-F238E27FC236}">
                  <a16:creationId xmlns:a16="http://schemas.microsoft.com/office/drawing/2014/main" id="{81ABC75F-9F57-75F5-274B-448914C2422A}"/>
                </a:ext>
              </a:extLst>
            </p:cNvPr>
            <p:cNvSpPr/>
            <p:nvPr/>
          </p:nvSpPr>
          <p:spPr>
            <a:xfrm>
              <a:off x="9982652" y="281923"/>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9" name="Google Shape;734;p45">
              <a:extLst>
                <a:ext uri="{FF2B5EF4-FFF2-40B4-BE49-F238E27FC236}">
                  <a16:creationId xmlns:a16="http://schemas.microsoft.com/office/drawing/2014/main" id="{360C0B57-2A80-0F91-39D2-AB3CE76C9B97}"/>
                </a:ext>
              </a:extLst>
            </p:cNvPr>
            <p:cNvSpPr txBox="1"/>
            <p:nvPr/>
          </p:nvSpPr>
          <p:spPr>
            <a:xfrm>
              <a:off x="10618800" y="428167"/>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Tavoite</a:t>
              </a:r>
              <a:endParaRPr sz="1600" dirty="0">
                <a:solidFill>
                  <a:schemeClr val="lt1"/>
                </a:solidFill>
              </a:endParaRPr>
            </a:p>
          </p:txBody>
        </p:sp>
        <p:sp>
          <p:nvSpPr>
            <p:cNvPr id="10" name="Vapaamuotoinen: Muoto 24">
              <a:extLst>
                <a:ext uri="{FF2B5EF4-FFF2-40B4-BE49-F238E27FC236}">
                  <a16:creationId xmlns:a16="http://schemas.microsoft.com/office/drawing/2014/main" id="{87D97345-47E5-1951-CA47-0B2E182E0A7C}"/>
                </a:ext>
              </a:extLst>
            </p:cNvPr>
            <p:cNvSpPr/>
            <p:nvPr/>
          </p:nvSpPr>
          <p:spPr>
            <a:xfrm>
              <a:off x="10222624" y="428980"/>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grpSp>
      <p:sp>
        <p:nvSpPr>
          <p:cNvPr id="1887" name="Google Shape;1887;p90">
            <a:extLst>
              <a:ext uri="{FF2B5EF4-FFF2-40B4-BE49-F238E27FC236}">
                <a16:creationId xmlns:a16="http://schemas.microsoft.com/office/drawing/2014/main" id="{21B7C579-8589-80FA-3DDF-D84317DCE5C3}"/>
              </a:ext>
            </a:extLst>
          </p:cNvPr>
          <p:cNvSpPr txBox="1">
            <a:spLocks noGrp="1"/>
          </p:cNvSpPr>
          <p:nvPr>
            <p:ph type="title" idx="4294967295"/>
          </p:nvPr>
        </p:nvSpPr>
        <p:spPr>
          <a:xfrm>
            <a:off x="457200" y="435150"/>
            <a:ext cx="8090497"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Kohti itsenäistä dataekosysteemiä</a:t>
            </a:r>
            <a:endPar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a:endParaRPr>
          </a:p>
        </p:txBody>
      </p:sp>
      <p:sp>
        <p:nvSpPr>
          <p:cNvPr id="1889" name="Google Shape;1889;p90">
            <a:extLst>
              <a:ext uri="{FF2B5EF4-FFF2-40B4-BE49-F238E27FC236}">
                <a16:creationId xmlns:a16="http://schemas.microsoft.com/office/drawing/2014/main" id="{6C76BEB8-85F5-0CF9-DC70-4F1942CC2A10}"/>
              </a:ext>
            </a:extLst>
          </p:cNvPr>
          <p:cNvSpPr txBox="1"/>
          <p:nvPr/>
        </p:nvSpPr>
        <p:spPr>
          <a:xfrm>
            <a:off x="445800" y="1847088"/>
            <a:ext cx="3346528" cy="2317341"/>
          </a:xfrm>
          <a:prstGeom prst="rect">
            <a:avLst/>
          </a:prstGeom>
          <a:noFill/>
          <a:ln>
            <a:noFill/>
          </a:ln>
        </p:spPr>
        <p:txBody>
          <a:bodyPr spcFirstLastPara="1" wrap="square" lIns="0" tIns="0" rIns="0" bIns="0" anchor="t" anchorCtr="0">
            <a:noAutofit/>
          </a:bodyPr>
          <a:lstStyle/>
          <a:p>
            <a:r>
              <a:rPr lang="fi-FI" sz="1600">
                <a:solidFill>
                  <a:schemeClr val="dk1"/>
                </a:solidFill>
              </a:rPr>
              <a:t>Parhaimmillaan organisaatioiden välinen datayhteistyö osoittautuu niin arvokkaaksi, että se houkuttelee mukaan uusia toimijoita. Ekosysteemi alkaa laajentua ja sen toiminta irtautuu vähitellen yksittäisten organisaatioiden rakenteista. Tämä vaatii yhteistyön uudelleenmuotoilua.</a:t>
            </a:r>
            <a:endParaRPr lang="en-US">
              <a:solidFill>
                <a:schemeClr val="dk1"/>
              </a:solidFill>
            </a:endParaRPr>
          </a:p>
        </p:txBody>
      </p:sp>
      <p:sp>
        <p:nvSpPr>
          <p:cNvPr id="1890" name="Google Shape;1890;p90">
            <a:extLst>
              <a:ext uri="{FF2B5EF4-FFF2-40B4-BE49-F238E27FC236}">
                <a16:creationId xmlns:a16="http://schemas.microsoft.com/office/drawing/2014/main" id="{7CABAC19-39F5-C642-8034-3A9AACDA064D}"/>
              </a:ext>
            </a:extLst>
          </p:cNvPr>
          <p:cNvSpPr txBox="1"/>
          <p:nvPr/>
        </p:nvSpPr>
        <p:spPr>
          <a:xfrm>
            <a:off x="4118975" y="1855848"/>
            <a:ext cx="3189900" cy="4424400"/>
          </a:xfrm>
          <a:prstGeom prst="rect">
            <a:avLst/>
          </a:prstGeom>
          <a:noFill/>
          <a:ln>
            <a:noFill/>
          </a:ln>
        </p:spPr>
        <p:txBody>
          <a:bodyPr spcFirstLastPara="1" wrap="square" lIns="0" tIns="0" rIns="0" bIns="0" anchor="t" anchorCtr="0">
            <a:noAutofit/>
          </a:bodyPr>
          <a:lstStyle/>
          <a:p>
            <a:pPr>
              <a:lnSpc>
                <a:spcPct val="114999"/>
              </a:lnSpc>
            </a:pPr>
            <a:r>
              <a:rPr lang="fi-FI" sz="1200">
                <a:solidFill>
                  <a:schemeClr val="dk1"/>
                </a:solidFill>
              </a:rPr>
              <a:t>Kun mukaan tulee uusia toimijoita, ei kyse ole enää vain kumppanuudesta, vaan aidosta ekosysteemisestä yhteistyöstä. Uudet toimijat tuovat mukanaan uusia näkökulmia, dataa ja kehittämisaihioita. Samalla avautuu mahdollisuus vaikuttavampaan yhteistyöhön.</a:t>
            </a:r>
            <a:endParaRPr lang="en-US" sz="1200">
              <a:solidFill>
                <a:schemeClr val="dk1"/>
              </a:solidFill>
            </a:endParaRPr>
          </a:p>
          <a:p>
            <a:pPr>
              <a:lnSpc>
                <a:spcPct val="114999"/>
              </a:lnSpc>
            </a:pPr>
            <a:endParaRPr lang="fi-FI" sz="1600"/>
          </a:p>
          <a:p>
            <a:pPr>
              <a:lnSpc>
                <a:spcPct val="114999"/>
              </a:lnSpc>
            </a:pPr>
            <a:r>
              <a:rPr lang="fi-FI" sz="1200">
                <a:solidFill>
                  <a:schemeClr val="dk1"/>
                </a:solidFill>
              </a:rPr>
              <a:t>Yhteinen tavoitetila kannattaa tässä vaiheessa määritellä tarkasti. Ongelma ei useinkaan ole päämäärän puuttuminen, vaan rakenteiden puute sen saavuttamiseksi. Toiminta ei voi enää nojata yksittäisten organisaatioiden budjetteihin ja päätöksentekoon, sillä se tekee etenemisestä hidasta ja katkonaista.</a:t>
            </a:r>
          </a:p>
          <a:p>
            <a:pPr>
              <a:lnSpc>
                <a:spcPct val="114999"/>
              </a:lnSpc>
            </a:pPr>
            <a:endParaRPr lang="fi-FI" sz="1600"/>
          </a:p>
          <a:p>
            <a:pPr>
              <a:lnSpc>
                <a:spcPct val="114999"/>
              </a:lnSpc>
            </a:pPr>
            <a:r>
              <a:rPr lang="fi-FI" sz="1200">
                <a:solidFill>
                  <a:schemeClr val="dk1"/>
                </a:solidFill>
              </a:rPr>
              <a:t>Laajenevassa ekosysteemissä pitää pystyä koordinoimaan työtä usean toimijan kesken, tekemään päätöksiä yhdessä ja ylläpitämään pelisääntöjä, joihin myös kaikki osallistujat voivat sitoutua. Tällainen toiminta edellyttää omaa johtamis- ja rahoitusmallia. </a:t>
            </a:r>
          </a:p>
        </p:txBody>
      </p:sp>
      <p:sp>
        <p:nvSpPr>
          <p:cNvPr id="12" name="Google Shape;1408;p73">
            <a:extLst>
              <a:ext uri="{FF2B5EF4-FFF2-40B4-BE49-F238E27FC236}">
                <a16:creationId xmlns:a16="http://schemas.microsoft.com/office/drawing/2014/main" id="{861B9DAF-330E-27BE-9B62-754730D0F21B}"/>
              </a:ext>
            </a:extLst>
          </p:cNvPr>
          <p:cNvSpPr txBox="1"/>
          <p:nvPr/>
        </p:nvSpPr>
        <p:spPr>
          <a:xfrm>
            <a:off x="7995919" y="1833332"/>
            <a:ext cx="3758807" cy="4424400"/>
          </a:xfrm>
          <a:prstGeom prst="rect">
            <a:avLst/>
          </a:prstGeom>
          <a:noFill/>
          <a:ln>
            <a:noFill/>
          </a:ln>
        </p:spPr>
        <p:txBody>
          <a:bodyPr spcFirstLastPara="1" wrap="square" lIns="0" tIns="0" rIns="0" bIns="0" anchor="t" anchorCtr="0">
            <a:noAutofit/>
          </a:bodyPr>
          <a:lstStyle/>
          <a:p>
            <a:pPr marL="177800">
              <a:lnSpc>
                <a:spcPct val="114999"/>
              </a:lnSpc>
            </a:pPr>
            <a:r>
              <a:rPr lang="fi-FI" sz="1600" b="1">
                <a:solidFill>
                  <a:schemeClr val="dk1"/>
                </a:solidFill>
              </a:rPr>
              <a:t>Ekosysteemin organisointimalleja</a:t>
            </a:r>
            <a:r>
              <a:rPr lang="fi-FI" sz="1600" b="1">
                <a:solidFill>
                  <a:schemeClr val="dk1"/>
                </a:solidFill>
                <a:latin typeface="Arial"/>
                <a:ea typeface="Arial"/>
                <a:cs typeface="Arial"/>
                <a:sym typeface="Arial"/>
              </a:rPr>
              <a:t>:</a:t>
            </a:r>
            <a:endParaRPr lang="en-US" sz="1600" b="1">
              <a:solidFill>
                <a:schemeClr val="dk1"/>
              </a:solidFill>
              <a:latin typeface="Arial"/>
              <a:ea typeface="Arial"/>
              <a:cs typeface="Arial"/>
            </a:endParaRPr>
          </a:p>
          <a:p>
            <a:pPr marL="177800" indent="-177800">
              <a:lnSpc>
                <a:spcPct val="114999"/>
              </a:lnSpc>
              <a:spcBef>
                <a:spcPts val="800"/>
              </a:spcBef>
              <a:buClr>
                <a:schemeClr val="dk1"/>
              </a:buClr>
              <a:buSzPts val="950"/>
              <a:buFont typeface="Arial"/>
              <a:buChar char="•"/>
            </a:pPr>
            <a:r>
              <a:rPr lang="fi-FI" sz="1200" b="1">
                <a:solidFill>
                  <a:schemeClr val="dk1"/>
                </a:solidFill>
              </a:rPr>
              <a:t>Verkostomainen malli </a:t>
            </a:r>
            <a:br>
              <a:rPr lang="fi-FI" sz="1200" b="1"/>
            </a:br>
            <a:r>
              <a:rPr lang="fi-FI" sz="1200">
                <a:solidFill>
                  <a:schemeClr val="dk1"/>
                </a:solidFill>
              </a:rPr>
              <a:t>Hajautettu koordinaatio. Työryhmät vastaavat omista kokonaisuuksistaan, kevyt keskitetty tuki. </a:t>
            </a:r>
          </a:p>
          <a:p>
            <a:pPr marL="177800" indent="-177800">
              <a:lnSpc>
                <a:spcPct val="114999"/>
              </a:lnSpc>
              <a:spcBef>
                <a:spcPts val="800"/>
              </a:spcBef>
              <a:buClr>
                <a:schemeClr val="dk1"/>
              </a:buClr>
              <a:buSzPts val="950"/>
              <a:buFont typeface="Arial"/>
              <a:buChar char="•"/>
            </a:pPr>
            <a:r>
              <a:rPr lang="fi-FI" sz="1200" b="1">
                <a:solidFill>
                  <a:schemeClr val="dk1"/>
                </a:solidFill>
              </a:rPr>
              <a:t>Isäntäorganisaatiomalli </a:t>
            </a:r>
            <a:br>
              <a:rPr lang="fi-FI" sz="1200" b="1"/>
            </a:br>
            <a:r>
              <a:rPr lang="fi-FI" sz="1200">
                <a:solidFill>
                  <a:schemeClr val="dk1"/>
                </a:solidFill>
              </a:rPr>
              <a:t>Yksi organisaatio vastaa fasilitoinnista, yhteisestä alustasta ja perustoiminnoista. </a:t>
            </a:r>
          </a:p>
          <a:p>
            <a:pPr marL="177800" indent="-177800">
              <a:lnSpc>
                <a:spcPct val="114999"/>
              </a:lnSpc>
              <a:spcBef>
                <a:spcPts val="800"/>
              </a:spcBef>
              <a:buClr>
                <a:schemeClr val="dk1"/>
              </a:buClr>
              <a:buSzPts val="950"/>
              <a:buFont typeface="Arial"/>
              <a:buChar char="•"/>
            </a:pPr>
            <a:r>
              <a:rPr lang="fi-FI" sz="1200" b="1">
                <a:solidFill>
                  <a:schemeClr val="dk1"/>
                </a:solidFill>
              </a:rPr>
              <a:t>Yhteishallintamalli </a:t>
            </a:r>
            <a:br>
              <a:rPr lang="fi-FI" sz="1200" b="1"/>
            </a:br>
            <a:r>
              <a:rPr lang="fi-FI" sz="1200">
                <a:solidFill>
                  <a:schemeClr val="dk1"/>
                </a:solidFill>
              </a:rPr>
              <a:t>Vastuut ja päätöksenteko ja jakautuvat useille toimijoille ilman johtavaa organisaatiota. Tukee tasavertaisuutta, mutta vaatii vahvaa koordinaatiota ja aikaa neuvottelulle. </a:t>
            </a:r>
          </a:p>
          <a:p>
            <a:pPr marL="177800" indent="-177800">
              <a:lnSpc>
                <a:spcPct val="114999"/>
              </a:lnSpc>
              <a:spcBef>
                <a:spcPts val="800"/>
              </a:spcBef>
              <a:buClr>
                <a:schemeClr val="dk1"/>
              </a:buClr>
              <a:buSzPts val="950"/>
              <a:buFont typeface="Arial"/>
              <a:buChar char="•"/>
            </a:pPr>
            <a:r>
              <a:rPr lang="fi-FI" sz="1200" b="1">
                <a:solidFill>
                  <a:schemeClr val="dk1"/>
                </a:solidFill>
              </a:rPr>
              <a:t>Yhteisorganisaatio </a:t>
            </a:r>
            <a:br>
              <a:rPr lang="fi-FI" sz="1200" b="1"/>
            </a:br>
            <a:r>
              <a:rPr lang="fi-FI" sz="1200">
                <a:solidFill>
                  <a:schemeClr val="dk1"/>
                </a:solidFill>
              </a:rPr>
              <a:t>Osallistujien perustama taho, kuten yhdistys tai säätiö, jolla oma budjetti ja henkilöstö. </a:t>
            </a:r>
          </a:p>
          <a:p>
            <a:pPr marL="177800" indent="-177800">
              <a:lnSpc>
                <a:spcPct val="114999"/>
              </a:lnSpc>
              <a:spcBef>
                <a:spcPts val="800"/>
              </a:spcBef>
              <a:buClr>
                <a:schemeClr val="dk1"/>
              </a:buClr>
              <a:buSzPts val="950"/>
              <a:buFont typeface="Arial"/>
              <a:buChar char="•"/>
            </a:pPr>
            <a:r>
              <a:rPr lang="fi-FI" sz="1200" b="1">
                <a:solidFill>
                  <a:schemeClr val="dk1"/>
                </a:solidFill>
              </a:rPr>
              <a:t>Yhtiöitetty malli</a:t>
            </a:r>
            <a:br>
              <a:rPr lang="fi-FI" sz="1200" b="1"/>
            </a:br>
            <a:r>
              <a:rPr lang="fi-FI" sz="1200">
                <a:solidFill>
                  <a:schemeClr val="dk1"/>
                </a:solidFill>
              </a:rPr>
              <a:t>Ekosysteemille perustetaan oma yhtiö, joka vastaa toiminnasta ja sen kehittämisestä. Näin toimii Suomen suurimmassa dataekosysteemi, liikenteen dataekosysteemi (ks. liite1).</a:t>
            </a:r>
          </a:p>
        </p:txBody>
      </p:sp>
      <p:sp>
        <p:nvSpPr>
          <p:cNvPr id="22" name="Google Shape;828;p49">
            <a:extLst>
              <a:ext uri="{FF2B5EF4-FFF2-40B4-BE49-F238E27FC236}">
                <a16:creationId xmlns:a16="http://schemas.microsoft.com/office/drawing/2014/main" id="{406ED446-BD0F-7A86-7106-56547CCFE7F2}"/>
              </a:ext>
            </a:extLst>
          </p:cNvPr>
          <p:cNvSpPr txBox="1"/>
          <p:nvPr/>
        </p:nvSpPr>
        <p:spPr>
          <a:xfrm>
            <a:off x="792501" y="4771481"/>
            <a:ext cx="2287691" cy="10156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Vinkki:</a:t>
            </a:r>
            <a:endParaRPr lang="en-US" sz="1200" b="1">
              <a:solidFill>
                <a:schemeClr val="bg1"/>
              </a:solidFill>
            </a:endParaRPr>
          </a:p>
          <a:p>
            <a:r>
              <a:rPr lang="fi-FI" sz="1200" i="1">
                <a:solidFill>
                  <a:schemeClr val="bg1"/>
                </a:solidFill>
              </a:rPr>
              <a:t>Ekosysteemin omistaja: Perehdy tässä vaiheessa Sitran </a:t>
            </a:r>
            <a:r>
              <a:rPr lang="fi-FI" sz="1200" i="1">
                <a:solidFill>
                  <a:schemeClr val="bg1"/>
                </a:solidFill>
                <a:hlinkClick r:id="rId4">
                  <a:extLst>
                    <a:ext uri="{A12FA001-AC4F-418D-AE19-62706E023703}">
                      <ahyp:hlinkClr xmlns:ahyp="http://schemas.microsoft.com/office/drawing/2018/hyperlinkcolor" val="tx"/>
                    </a:ext>
                  </a:extLst>
                </a:hlinkClick>
              </a:rPr>
              <a:t>Kilpailukykyä datasta</a:t>
            </a:r>
            <a:r>
              <a:rPr lang="fi-FI" sz="1200" i="1">
                <a:solidFill>
                  <a:schemeClr val="dk1"/>
                </a:solidFill>
              </a:rPr>
              <a:t> </a:t>
            </a:r>
            <a:br>
              <a:rPr lang="fi-FI" sz="1200" i="1"/>
            </a:br>
            <a:r>
              <a:rPr lang="fi-FI" sz="1200" i="1">
                <a:solidFill>
                  <a:schemeClr val="bg1"/>
                </a:solidFill>
              </a:rPr>
              <a:t>-käsikirjaan. </a:t>
            </a:r>
            <a:endParaRPr lang="en-US" sz="1200" i="1">
              <a:solidFill>
                <a:schemeClr val="bg1"/>
              </a:solidFill>
            </a:endParaRPr>
          </a:p>
        </p:txBody>
      </p:sp>
      <p:sp>
        <p:nvSpPr>
          <p:cNvPr id="1888" name="Google Shape;1888;p90">
            <a:extLst>
              <a:ext uri="{FF2B5EF4-FFF2-40B4-BE49-F238E27FC236}">
                <a16:creationId xmlns:a16="http://schemas.microsoft.com/office/drawing/2014/main" id="{CC894188-72E7-4C66-AB59-AC189C600B5C}"/>
              </a:ext>
            </a:extLst>
          </p:cNvPr>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49</a:t>
            </a:fld>
            <a:endParaRPr sz="18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379229984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1">
          <a:extLst>
            <a:ext uri="{FF2B5EF4-FFF2-40B4-BE49-F238E27FC236}">
              <a16:creationId xmlns:a16="http://schemas.microsoft.com/office/drawing/2014/main" id="{9F298042-BADC-8E46-AE11-9D193B85BB10}"/>
            </a:ext>
          </a:extLst>
        </p:cNvPr>
        <p:cNvGrpSpPr/>
        <p:nvPr/>
      </p:nvGrpSpPr>
      <p:grpSpPr>
        <a:xfrm>
          <a:off x="0" y="0"/>
          <a:ext cx="0" cy="0"/>
          <a:chOff x="0" y="0"/>
          <a:chExt cx="0" cy="0"/>
        </a:xfrm>
      </p:grpSpPr>
      <p:sp>
        <p:nvSpPr>
          <p:cNvPr id="650" name="Google Shape;650;p41">
            <a:extLst>
              <a:ext uri="{FF2B5EF4-FFF2-40B4-BE49-F238E27FC236}">
                <a16:creationId xmlns:a16="http://schemas.microsoft.com/office/drawing/2014/main" id="{74560409-EF65-CEA9-ED8F-364EA543DAB3}"/>
              </a:ext>
              <a:ext uri="{C183D7F6-B498-43B3-948B-1728B52AA6E4}">
                <adec:decorative xmlns:adec="http://schemas.microsoft.com/office/drawing/2017/decorative" val="1"/>
              </a:ext>
            </a:extLst>
          </p:cNvPr>
          <p:cNvSpPr/>
          <p:nvPr/>
        </p:nvSpPr>
        <p:spPr>
          <a:xfrm>
            <a:off x="0" y="0"/>
            <a:ext cx="12192000" cy="1324200"/>
          </a:xfrm>
          <a:prstGeom prst="rect">
            <a:avLst/>
          </a:prstGeom>
          <a:solidFill>
            <a:schemeClr val="dk1">
              <a:alpha val="8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1" name="Google Shape;656;p41">
            <a:extLst>
              <a:ext uri="{FF2B5EF4-FFF2-40B4-BE49-F238E27FC236}">
                <a16:creationId xmlns:a16="http://schemas.microsoft.com/office/drawing/2014/main" id="{435CAE17-63BF-DDE9-F49A-C30344DE1320}"/>
              </a:ext>
            </a:extLst>
          </p:cNvPr>
          <p:cNvSpPr txBox="1">
            <a:spLocks noGrp="1"/>
          </p:cNvSpPr>
          <p:nvPr>
            <p:ph type="title" idx="4294967295"/>
          </p:nvPr>
        </p:nvSpPr>
        <p:spPr>
          <a:xfrm>
            <a:off x="609600" y="560388"/>
            <a:ext cx="112347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fi-FI" sz="4200" b="0" i="0" u="none" strike="noStrike" kern="0" cap="none" spc="0" normalizeH="0" baseline="0" noProof="0" dirty="0">
                <a:ln>
                  <a:noFill/>
                </a:ln>
                <a:solidFill>
                  <a:schemeClr val="lt1"/>
                </a:solidFill>
                <a:effectLst/>
                <a:uLnTx/>
                <a:uFillTx/>
                <a:latin typeface="Arial Black"/>
                <a:ea typeface="Arial Black"/>
                <a:cs typeface="Arial Black"/>
                <a:sym typeface="Arial Black"/>
              </a:rPr>
              <a:t>Mitä ovat dataekosysteemit?</a:t>
            </a:r>
            <a:endParaRPr kumimoji="0" lang="fi-FI" sz="4200" b="0" i="0" u="none" strike="noStrike" kern="0" cap="none" spc="0" normalizeH="0" baseline="0" noProof="0" dirty="0">
              <a:ln>
                <a:noFill/>
              </a:ln>
              <a:solidFill>
                <a:schemeClr val="dk1"/>
              </a:solidFill>
              <a:effectLst/>
              <a:uLnTx/>
              <a:uFillTx/>
              <a:latin typeface="Arial Black"/>
              <a:ea typeface="Arial Black"/>
              <a:cs typeface="Arial Black"/>
              <a:sym typeface="Arial Black"/>
            </a:endParaRPr>
          </a:p>
        </p:txBody>
      </p:sp>
      <p:grpSp>
        <p:nvGrpSpPr>
          <p:cNvPr id="2" name="Ryhmä 1" descr="Lue ainakin tämä">
            <a:extLst>
              <a:ext uri="{FF2B5EF4-FFF2-40B4-BE49-F238E27FC236}">
                <a16:creationId xmlns:a16="http://schemas.microsoft.com/office/drawing/2014/main" id="{4CF1004C-CDAD-182C-25C6-4F7B00118771}"/>
              </a:ext>
            </a:extLst>
          </p:cNvPr>
          <p:cNvGrpSpPr/>
          <p:nvPr/>
        </p:nvGrpSpPr>
        <p:grpSpPr>
          <a:xfrm>
            <a:off x="10648093" y="198023"/>
            <a:ext cx="1412485" cy="870540"/>
            <a:chOff x="10648093" y="198023"/>
            <a:chExt cx="1412485" cy="870540"/>
          </a:xfrm>
        </p:grpSpPr>
        <p:sp>
          <p:nvSpPr>
            <p:cNvPr id="3" name="Google Shape;699;p43">
              <a:extLst>
                <a:ext uri="{FF2B5EF4-FFF2-40B4-BE49-F238E27FC236}">
                  <a16:creationId xmlns:a16="http://schemas.microsoft.com/office/drawing/2014/main" id="{18D7187C-E8B3-2D16-F1C0-967BC3B8F686}"/>
                </a:ext>
                <a:ext uri="{C183D7F6-B498-43B3-948B-1728B52AA6E4}">
                  <adec:decorative xmlns:adec="http://schemas.microsoft.com/office/drawing/2017/decorative" val="1"/>
                </a:ext>
              </a:extLst>
            </p:cNvPr>
            <p:cNvSpPr/>
            <p:nvPr/>
          </p:nvSpPr>
          <p:spPr>
            <a:xfrm rot="5597638">
              <a:off x="10919066" y="-72950"/>
              <a:ext cx="870540" cy="1412485"/>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bg1"/>
            </a:solidFill>
            <a:ln>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700;p43">
              <a:extLst>
                <a:ext uri="{FF2B5EF4-FFF2-40B4-BE49-F238E27FC236}">
                  <a16:creationId xmlns:a16="http://schemas.microsoft.com/office/drawing/2014/main" id="{11E37895-B1CE-D052-6A13-C6C6BDF05289}"/>
                </a:ext>
              </a:extLst>
            </p:cNvPr>
            <p:cNvSpPr txBox="1"/>
            <p:nvPr/>
          </p:nvSpPr>
          <p:spPr>
            <a:xfrm>
              <a:off x="10844174" y="361093"/>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tx1"/>
                  </a:solidFill>
                  <a:latin typeface="Arial Black"/>
                  <a:ea typeface="Arial Black"/>
                  <a:cs typeface="Arial Black"/>
                  <a:sym typeface="Arial Black"/>
                </a:rPr>
                <a:t>Lue ainakin tämä</a:t>
              </a:r>
              <a:endParaRPr sz="1600" dirty="0">
                <a:solidFill>
                  <a:schemeClr val="tx1"/>
                </a:solidFill>
              </a:endParaRPr>
            </a:p>
          </p:txBody>
        </p:sp>
      </p:grpSp>
      <p:sp>
        <p:nvSpPr>
          <p:cNvPr id="4" name="Vapaamuotoinen: Muoto 673">
            <a:extLst>
              <a:ext uri="{FF2B5EF4-FFF2-40B4-BE49-F238E27FC236}">
                <a16:creationId xmlns:a16="http://schemas.microsoft.com/office/drawing/2014/main" id="{16468701-5C3E-CDB8-830D-B0B7F603512C}"/>
              </a:ext>
              <a:ext uri="{C183D7F6-B498-43B3-948B-1728B52AA6E4}">
                <adec:decorative xmlns:adec="http://schemas.microsoft.com/office/drawing/2017/decorative" val="1"/>
              </a:ext>
            </a:extLst>
          </p:cNvPr>
          <p:cNvSpPr/>
          <p:nvPr/>
        </p:nvSpPr>
        <p:spPr>
          <a:xfrm>
            <a:off x="-1295061" y="1472532"/>
            <a:ext cx="13985212" cy="5347368"/>
          </a:xfrm>
          <a:custGeom>
            <a:avLst/>
            <a:gdLst>
              <a:gd name="connsiteX0" fmla="*/ 176011 w 14640829"/>
              <a:gd name="connsiteY0" fmla="*/ 3185340 h 5894545"/>
              <a:gd name="connsiteX1" fmla="*/ 1619952 w 14640829"/>
              <a:gd name="connsiteY1" fmla="*/ 2984658 h 5894545"/>
              <a:gd name="connsiteX2" fmla="*/ 2377204 w 14640829"/>
              <a:gd name="connsiteY2" fmla="*/ 2702853 h 5894545"/>
              <a:gd name="connsiteX3" fmla="*/ 3143843 w 14640829"/>
              <a:gd name="connsiteY3" fmla="*/ 2425888 h 5894545"/>
              <a:gd name="connsiteX4" fmla="*/ 3693665 w 14640829"/>
              <a:gd name="connsiteY4" fmla="*/ 2637426 h 5894545"/>
              <a:gd name="connsiteX5" fmla="*/ 3891560 w 14640829"/>
              <a:gd name="connsiteY5" fmla="*/ 2983045 h 5894545"/>
              <a:gd name="connsiteX6" fmla="*/ 3457776 w 14640829"/>
              <a:gd name="connsiteY6" fmla="*/ 3005489 h 5894545"/>
              <a:gd name="connsiteX7" fmla="*/ 3404672 w 14640829"/>
              <a:gd name="connsiteY7" fmla="*/ 2641827 h 5894545"/>
              <a:gd name="connsiteX8" fmla="*/ 3543740 w 14640829"/>
              <a:gd name="connsiteY8" fmla="*/ 2482660 h 5894545"/>
              <a:gd name="connsiteX9" fmla="*/ 4273266 w 14640829"/>
              <a:gd name="connsiteY9" fmla="*/ 2384666 h 5894545"/>
              <a:gd name="connsiteX10" fmla="*/ 4421137 w 14640829"/>
              <a:gd name="connsiteY10" fmla="*/ 2126479 h 5894545"/>
              <a:gd name="connsiteX11" fmla="*/ 4187155 w 14640829"/>
              <a:gd name="connsiteY11" fmla="*/ 1802718 h 5894545"/>
              <a:gd name="connsiteX12" fmla="*/ 4096936 w 14640829"/>
              <a:gd name="connsiteY12" fmla="*/ 2110196 h 5894545"/>
              <a:gd name="connsiteX13" fmla="*/ 4771890 w 14640829"/>
              <a:gd name="connsiteY13" fmla="*/ 2786470 h 5894545"/>
              <a:gd name="connsiteX14" fmla="*/ 5531195 w 14640829"/>
              <a:gd name="connsiteY14" fmla="*/ 3414481 h 5894545"/>
              <a:gd name="connsiteX15" fmla="*/ 5390072 w 14640829"/>
              <a:gd name="connsiteY15" fmla="*/ 4801651 h 5894545"/>
              <a:gd name="connsiteX16" fmla="*/ 4466906 w 14640829"/>
              <a:gd name="connsiteY16" fmla="*/ 4109240 h 5894545"/>
              <a:gd name="connsiteX17" fmla="*/ 5378043 w 14640829"/>
              <a:gd name="connsiteY17" fmla="*/ 4448257 h 5894545"/>
              <a:gd name="connsiteX18" fmla="*/ 4796829 w 14640829"/>
              <a:gd name="connsiteY18" fmla="*/ 3983814 h 5894545"/>
              <a:gd name="connsiteX19" fmla="*/ 5348411 w 14640829"/>
              <a:gd name="connsiteY19" fmla="*/ 3624552 h 5894545"/>
              <a:gd name="connsiteX20" fmla="*/ 6076762 w 14640829"/>
              <a:gd name="connsiteY20" fmla="*/ 4391632 h 5894545"/>
              <a:gd name="connsiteX21" fmla="*/ 5173987 w 14640829"/>
              <a:gd name="connsiteY21" fmla="*/ 3429591 h 5894545"/>
              <a:gd name="connsiteX22" fmla="*/ 6141603 w 14640829"/>
              <a:gd name="connsiteY22" fmla="*/ 2153471 h 5894545"/>
              <a:gd name="connsiteX23" fmla="*/ 6803354 w 14640829"/>
              <a:gd name="connsiteY23" fmla="*/ 1477784 h 5894545"/>
              <a:gd name="connsiteX24" fmla="*/ 6230502 w 14640829"/>
              <a:gd name="connsiteY24" fmla="*/ 1178374 h 5894545"/>
              <a:gd name="connsiteX25" fmla="*/ 5914809 w 14640829"/>
              <a:gd name="connsiteY25" fmla="*/ 1662329 h 5894545"/>
              <a:gd name="connsiteX26" fmla="*/ 6743502 w 14640829"/>
              <a:gd name="connsiteY26" fmla="*/ 3111991 h 5894545"/>
              <a:gd name="connsiteX27" fmla="*/ 6135735 w 14640829"/>
              <a:gd name="connsiteY27" fmla="*/ 2968081 h 5894545"/>
              <a:gd name="connsiteX28" fmla="*/ 5852609 w 14640829"/>
              <a:gd name="connsiteY28" fmla="*/ 2774587 h 5894545"/>
              <a:gd name="connsiteX29" fmla="*/ 5778673 w 14640829"/>
              <a:gd name="connsiteY29" fmla="*/ 2363982 h 5894545"/>
              <a:gd name="connsiteX30" fmla="*/ 5521367 w 14640829"/>
              <a:gd name="connsiteY30" fmla="*/ 2026725 h 5894545"/>
              <a:gd name="connsiteX31" fmla="*/ 5091544 w 14640829"/>
              <a:gd name="connsiteY31" fmla="*/ 2389801 h 5894545"/>
              <a:gd name="connsiteX32" fmla="*/ 5550266 w 14640829"/>
              <a:gd name="connsiteY32" fmla="*/ 2817276 h 5894545"/>
              <a:gd name="connsiteX33" fmla="*/ 6892986 w 14640829"/>
              <a:gd name="connsiteY33" fmla="*/ 3490911 h 5894545"/>
              <a:gd name="connsiteX34" fmla="*/ 7814245 w 14640829"/>
              <a:gd name="connsiteY34" fmla="*/ 4462486 h 5894545"/>
              <a:gd name="connsiteX35" fmla="*/ 7583197 w 14640829"/>
              <a:gd name="connsiteY35" fmla="*/ 4792995 h 5894545"/>
              <a:gd name="connsiteX36" fmla="*/ 6879050 w 14640829"/>
              <a:gd name="connsiteY36" fmla="*/ 4618279 h 5894545"/>
              <a:gd name="connsiteX37" fmla="*/ 7971505 w 14640829"/>
              <a:gd name="connsiteY37" fmla="*/ 2359434 h 5894545"/>
              <a:gd name="connsiteX38" fmla="*/ 8012580 w 14640829"/>
              <a:gd name="connsiteY38" fmla="*/ 892168 h 5894545"/>
              <a:gd name="connsiteX39" fmla="*/ 8820295 w 14640829"/>
              <a:gd name="connsiteY39" fmla="*/ 2130587 h 5894545"/>
              <a:gd name="connsiteX40" fmla="*/ 8561228 w 14640829"/>
              <a:gd name="connsiteY40" fmla="*/ 3460104 h 5894545"/>
              <a:gd name="connsiteX41" fmla="*/ 9639893 w 14640829"/>
              <a:gd name="connsiteY41" fmla="*/ 4744732 h 5894545"/>
              <a:gd name="connsiteX42" fmla="*/ 9792018 w 14640829"/>
              <a:gd name="connsiteY42" fmla="*/ 3081478 h 5894545"/>
              <a:gd name="connsiteX43" fmla="*/ 11374882 w 14640829"/>
              <a:gd name="connsiteY43" fmla="*/ 2348579 h 5894545"/>
              <a:gd name="connsiteX44" fmla="*/ 9467670 w 14640829"/>
              <a:gd name="connsiteY44" fmla="*/ 2139095 h 5894545"/>
              <a:gd name="connsiteX45" fmla="*/ 11352144 w 14640829"/>
              <a:gd name="connsiteY45" fmla="*/ 41617 h 5894545"/>
              <a:gd name="connsiteX46" fmla="*/ 13505073 w 14640829"/>
              <a:gd name="connsiteY46" fmla="*/ 2338457 h 5894545"/>
              <a:gd name="connsiteX47" fmla="*/ 13290308 w 14640829"/>
              <a:gd name="connsiteY47" fmla="*/ 4212661 h 5894545"/>
              <a:gd name="connsiteX48" fmla="*/ 13574754 w 14640829"/>
              <a:gd name="connsiteY48" fmla="*/ 5597043 h 5894545"/>
              <a:gd name="connsiteX49" fmla="*/ 14065162 w 14640829"/>
              <a:gd name="connsiteY49" fmla="*/ 4822482 h 5894545"/>
              <a:gd name="connsiteX50" fmla="*/ 14363252 w 14640829"/>
              <a:gd name="connsiteY50" fmla="*/ 3765674 h 5894545"/>
              <a:gd name="connsiteX51" fmla="*/ 11590233 w 14640829"/>
              <a:gd name="connsiteY51" fmla="*/ 5894546 h 5894545"/>
              <a:gd name="connsiteX0" fmla="*/ 176011 w 14640829"/>
              <a:gd name="connsiteY0" fmla="*/ 3185340 h 6042847"/>
              <a:gd name="connsiteX1" fmla="*/ 1619952 w 14640829"/>
              <a:gd name="connsiteY1" fmla="*/ 2984658 h 6042847"/>
              <a:gd name="connsiteX2" fmla="*/ 2377204 w 14640829"/>
              <a:gd name="connsiteY2" fmla="*/ 2702853 h 6042847"/>
              <a:gd name="connsiteX3" fmla="*/ 3143843 w 14640829"/>
              <a:gd name="connsiteY3" fmla="*/ 2425888 h 6042847"/>
              <a:gd name="connsiteX4" fmla="*/ 3693665 w 14640829"/>
              <a:gd name="connsiteY4" fmla="*/ 2637426 h 6042847"/>
              <a:gd name="connsiteX5" fmla="*/ 3891560 w 14640829"/>
              <a:gd name="connsiteY5" fmla="*/ 2983045 h 6042847"/>
              <a:gd name="connsiteX6" fmla="*/ 3457776 w 14640829"/>
              <a:gd name="connsiteY6" fmla="*/ 3005489 h 6042847"/>
              <a:gd name="connsiteX7" fmla="*/ 3404672 w 14640829"/>
              <a:gd name="connsiteY7" fmla="*/ 2641827 h 6042847"/>
              <a:gd name="connsiteX8" fmla="*/ 3543740 w 14640829"/>
              <a:gd name="connsiteY8" fmla="*/ 2482660 h 6042847"/>
              <a:gd name="connsiteX9" fmla="*/ 4273266 w 14640829"/>
              <a:gd name="connsiteY9" fmla="*/ 2384666 h 6042847"/>
              <a:gd name="connsiteX10" fmla="*/ 4421137 w 14640829"/>
              <a:gd name="connsiteY10" fmla="*/ 2126479 h 6042847"/>
              <a:gd name="connsiteX11" fmla="*/ 4187155 w 14640829"/>
              <a:gd name="connsiteY11" fmla="*/ 1802718 h 6042847"/>
              <a:gd name="connsiteX12" fmla="*/ 4096936 w 14640829"/>
              <a:gd name="connsiteY12" fmla="*/ 2110196 h 6042847"/>
              <a:gd name="connsiteX13" fmla="*/ 4771890 w 14640829"/>
              <a:gd name="connsiteY13" fmla="*/ 2786470 h 6042847"/>
              <a:gd name="connsiteX14" fmla="*/ 5531195 w 14640829"/>
              <a:gd name="connsiteY14" fmla="*/ 3414481 h 6042847"/>
              <a:gd name="connsiteX15" fmla="*/ 5390072 w 14640829"/>
              <a:gd name="connsiteY15" fmla="*/ 4801651 h 6042847"/>
              <a:gd name="connsiteX16" fmla="*/ 4466906 w 14640829"/>
              <a:gd name="connsiteY16" fmla="*/ 4109240 h 6042847"/>
              <a:gd name="connsiteX17" fmla="*/ 5378043 w 14640829"/>
              <a:gd name="connsiteY17" fmla="*/ 4448257 h 6042847"/>
              <a:gd name="connsiteX18" fmla="*/ 4796829 w 14640829"/>
              <a:gd name="connsiteY18" fmla="*/ 3983814 h 6042847"/>
              <a:gd name="connsiteX19" fmla="*/ 5348411 w 14640829"/>
              <a:gd name="connsiteY19" fmla="*/ 3624552 h 6042847"/>
              <a:gd name="connsiteX20" fmla="*/ 6076762 w 14640829"/>
              <a:gd name="connsiteY20" fmla="*/ 4391632 h 6042847"/>
              <a:gd name="connsiteX21" fmla="*/ 5173987 w 14640829"/>
              <a:gd name="connsiteY21" fmla="*/ 3429591 h 6042847"/>
              <a:gd name="connsiteX22" fmla="*/ 6141603 w 14640829"/>
              <a:gd name="connsiteY22" fmla="*/ 2153471 h 6042847"/>
              <a:gd name="connsiteX23" fmla="*/ 6803354 w 14640829"/>
              <a:gd name="connsiteY23" fmla="*/ 1477784 h 6042847"/>
              <a:gd name="connsiteX24" fmla="*/ 6230502 w 14640829"/>
              <a:gd name="connsiteY24" fmla="*/ 1178374 h 6042847"/>
              <a:gd name="connsiteX25" fmla="*/ 5914809 w 14640829"/>
              <a:gd name="connsiteY25" fmla="*/ 1662329 h 6042847"/>
              <a:gd name="connsiteX26" fmla="*/ 6743502 w 14640829"/>
              <a:gd name="connsiteY26" fmla="*/ 3111991 h 6042847"/>
              <a:gd name="connsiteX27" fmla="*/ 6135735 w 14640829"/>
              <a:gd name="connsiteY27" fmla="*/ 2968081 h 6042847"/>
              <a:gd name="connsiteX28" fmla="*/ 5852609 w 14640829"/>
              <a:gd name="connsiteY28" fmla="*/ 2774587 h 6042847"/>
              <a:gd name="connsiteX29" fmla="*/ 5778673 w 14640829"/>
              <a:gd name="connsiteY29" fmla="*/ 2363982 h 6042847"/>
              <a:gd name="connsiteX30" fmla="*/ 5521367 w 14640829"/>
              <a:gd name="connsiteY30" fmla="*/ 2026725 h 6042847"/>
              <a:gd name="connsiteX31" fmla="*/ 5091544 w 14640829"/>
              <a:gd name="connsiteY31" fmla="*/ 2389801 h 6042847"/>
              <a:gd name="connsiteX32" fmla="*/ 5550266 w 14640829"/>
              <a:gd name="connsiteY32" fmla="*/ 2817276 h 6042847"/>
              <a:gd name="connsiteX33" fmla="*/ 6892986 w 14640829"/>
              <a:gd name="connsiteY33" fmla="*/ 3490911 h 6042847"/>
              <a:gd name="connsiteX34" fmla="*/ 7814245 w 14640829"/>
              <a:gd name="connsiteY34" fmla="*/ 4462486 h 6042847"/>
              <a:gd name="connsiteX35" fmla="*/ 7583197 w 14640829"/>
              <a:gd name="connsiteY35" fmla="*/ 4792995 h 6042847"/>
              <a:gd name="connsiteX36" fmla="*/ 6879050 w 14640829"/>
              <a:gd name="connsiteY36" fmla="*/ 4618279 h 6042847"/>
              <a:gd name="connsiteX37" fmla="*/ 7971505 w 14640829"/>
              <a:gd name="connsiteY37" fmla="*/ 2359434 h 6042847"/>
              <a:gd name="connsiteX38" fmla="*/ 8012580 w 14640829"/>
              <a:gd name="connsiteY38" fmla="*/ 892168 h 6042847"/>
              <a:gd name="connsiteX39" fmla="*/ 8820295 w 14640829"/>
              <a:gd name="connsiteY39" fmla="*/ 2130587 h 6042847"/>
              <a:gd name="connsiteX40" fmla="*/ 8561228 w 14640829"/>
              <a:gd name="connsiteY40" fmla="*/ 3460104 h 6042847"/>
              <a:gd name="connsiteX41" fmla="*/ 9639893 w 14640829"/>
              <a:gd name="connsiteY41" fmla="*/ 4744732 h 6042847"/>
              <a:gd name="connsiteX42" fmla="*/ 9792018 w 14640829"/>
              <a:gd name="connsiteY42" fmla="*/ 3081478 h 6042847"/>
              <a:gd name="connsiteX43" fmla="*/ 11374882 w 14640829"/>
              <a:gd name="connsiteY43" fmla="*/ 2348579 h 6042847"/>
              <a:gd name="connsiteX44" fmla="*/ 9467670 w 14640829"/>
              <a:gd name="connsiteY44" fmla="*/ 2139095 h 6042847"/>
              <a:gd name="connsiteX45" fmla="*/ 11352144 w 14640829"/>
              <a:gd name="connsiteY45" fmla="*/ 41617 h 6042847"/>
              <a:gd name="connsiteX46" fmla="*/ 13505073 w 14640829"/>
              <a:gd name="connsiteY46" fmla="*/ 2338457 h 6042847"/>
              <a:gd name="connsiteX47" fmla="*/ 13290308 w 14640829"/>
              <a:gd name="connsiteY47" fmla="*/ 4212661 h 6042847"/>
              <a:gd name="connsiteX48" fmla="*/ 13574754 w 14640829"/>
              <a:gd name="connsiteY48" fmla="*/ 5597043 h 6042847"/>
              <a:gd name="connsiteX49" fmla="*/ 14065162 w 14640829"/>
              <a:gd name="connsiteY49" fmla="*/ 4822482 h 6042847"/>
              <a:gd name="connsiteX50" fmla="*/ 14363252 w 14640829"/>
              <a:gd name="connsiteY50" fmla="*/ 3765674 h 6042847"/>
              <a:gd name="connsiteX51" fmla="*/ 11585802 w 14640829"/>
              <a:gd name="connsiteY51" fmla="*/ 6042847 h 604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640829" h="6042847">
                <a:moveTo>
                  <a:pt x="176011" y="3185340"/>
                </a:moveTo>
                <a:cubicBezTo>
                  <a:pt x="-455814" y="3195169"/>
                  <a:pt x="751064" y="2691850"/>
                  <a:pt x="1619952" y="2984658"/>
                </a:cubicBezTo>
                <a:cubicBezTo>
                  <a:pt x="1950608" y="3096148"/>
                  <a:pt x="2079702" y="3188127"/>
                  <a:pt x="2377204" y="2702853"/>
                </a:cubicBezTo>
                <a:cubicBezTo>
                  <a:pt x="2548106" y="2424275"/>
                  <a:pt x="2934653" y="2406231"/>
                  <a:pt x="3143843" y="2425888"/>
                </a:cubicBezTo>
                <a:cubicBezTo>
                  <a:pt x="3352887" y="2445546"/>
                  <a:pt x="3532445" y="2538552"/>
                  <a:pt x="3693665" y="2637426"/>
                </a:cubicBezTo>
                <a:cubicBezTo>
                  <a:pt x="3833174" y="2722950"/>
                  <a:pt x="3977378" y="2858498"/>
                  <a:pt x="3891560" y="2983045"/>
                </a:cubicBezTo>
                <a:cubicBezTo>
                  <a:pt x="3811903" y="3098789"/>
                  <a:pt x="3568385" y="3099669"/>
                  <a:pt x="3457776" y="3005489"/>
                </a:cubicBezTo>
                <a:cubicBezTo>
                  <a:pt x="3347019" y="2911163"/>
                  <a:pt x="3348633" y="2764612"/>
                  <a:pt x="3404672" y="2641827"/>
                </a:cubicBezTo>
                <a:cubicBezTo>
                  <a:pt x="3432397" y="2581094"/>
                  <a:pt x="3474353" y="2520801"/>
                  <a:pt x="3543740" y="2482660"/>
                </a:cubicBezTo>
                <a:cubicBezTo>
                  <a:pt x="3750584" y="2368823"/>
                  <a:pt x="4073464" y="2505545"/>
                  <a:pt x="4273266" y="2384666"/>
                </a:cubicBezTo>
                <a:cubicBezTo>
                  <a:pt x="4373314" y="2324080"/>
                  <a:pt x="4401626" y="2220659"/>
                  <a:pt x="4421137" y="2126479"/>
                </a:cubicBezTo>
                <a:cubicBezTo>
                  <a:pt x="4451797" y="1978021"/>
                  <a:pt x="4379035" y="1759296"/>
                  <a:pt x="4187155" y="1802718"/>
                </a:cubicBezTo>
                <a:cubicBezTo>
                  <a:pt x="4035176" y="1837192"/>
                  <a:pt x="4038404" y="2002079"/>
                  <a:pt x="4096936" y="2110196"/>
                </a:cubicBezTo>
                <a:cubicBezTo>
                  <a:pt x="4240113" y="2374397"/>
                  <a:pt x="4502407" y="2588282"/>
                  <a:pt x="4771890" y="2786470"/>
                </a:cubicBezTo>
                <a:cubicBezTo>
                  <a:pt x="5041373" y="2984805"/>
                  <a:pt x="5326112" y="3175951"/>
                  <a:pt x="5531195" y="3414481"/>
                </a:cubicBezTo>
                <a:cubicBezTo>
                  <a:pt x="5736278" y="3653011"/>
                  <a:pt x="6264828" y="4758962"/>
                  <a:pt x="5390072" y="4801651"/>
                </a:cubicBezTo>
                <a:cubicBezTo>
                  <a:pt x="4583531" y="4840966"/>
                  <a:pt x="4294537" y="4284543"/>
                  <a:pt x="4466906" y="4109240"/>
                </a:cubicBezTo>
                <a:cubicBezTo>
                  <a:pt x="4815606" y="3754526"/>
                  <a:pt x="5539704" y="4231145"/>
                  <a:pt x="5378043" y="4448257"/>
                </a:cubicBezTo>
                <a:cubicBezTo>
                  <a:pt x="5182202" y="4711285"/>
                  <a:pt x="4784800" y="4280582"/>
                  <a:pt x="4796829" y="3983814"/>
                </a:cubicBezTo>
                <a:cubicBezTo>
                  <a:pt x="4805484" y="3769635"/>
                  <a:pt x="5064258" y="3622938"/>
                  <a:pt x="5348411" y="3624552"/>
                </a:cubicBezTo>
                <a:cubicBezTo>
                  <a:pt x="5852462" y="3627339"/>
                  <a:pt x="6270403" y="4089435"/>
                  <a:pt x="6076762" y="4391632"/>
                </a:cubicBezTo>
                <a:cubicBezTo>
                  <a:pt x="5850262" y="4745319"/>
                  <a:pt x="4776291" y="4385617"/>
                  <a:pt x="5173987" y="3429591"/>
                </a:cubicBezTo>
                <a:cubicBezTo>
                  <a:pt x="5371588" y="2954438"/>
                  <a:pt x="5668504" y="2507452"/>
                  <a:pt x="6141603" y="2153471"/>
                </a:cubicBezTo>
                <a:cubicBezTo>
                  <a:pt x="6409179" y="1953229"/>
                  <a:pt x="6708295" y="1749614"/>
                  <a:pt x="6803354" y="1477784"/>
                </a:cubicBezTo>
                <a:cubicBezTo>
                  <a:pt x="6898267" y="1205954"/>
                  <a:pt x="6572893" y="1037839"/>
                  <a:pt x="6230502" y="1178374"/>
                </a:cubicBezTo>
                <a:cubicBezTo>
                  <a:pt x="5934173" y="1299987"/>
                  <a:pt x="5835152" y="1520619"/>
                  <a:pt x="5914809" y="1662329"/>
                </a:cubicBezTo>
                <a:cubicBezTo>
                  <a:pt x="6176663" y="2128386"/>
                  <a:pt x="7736496" y="3072970"/>
                  <a:pt x="6743502" y="3111991"/>
                </a:cubicBezTo>
                <a:cubicBezTo>
                  <a:pt x="6527270" y="3120500"/>
                  <a:pt x="6321894" y="3045391"/>
                  <a:pt x="6135735" y="2968081"/>
                </a:cubicBezTo>
                <a:cubicBezTo>
                  <a:pt x="6022338" y="2920992"/>
                  <a:pt x="5913635" y="2860699"/>
                  <a:pt x="5852609" y="2774587"/>
                </a:cubicBezTo>
                <a:cubicBezTo>
                  <a:pt x="5766204" y="2652976"/>
                  <a:pt x="5788942" y="2503638"/>
                  <a:pt x="5778673" y="2363982"/>
                </a:cubicBezTo>
                <a:cubicBezTo>
                  <a:pt x="5768258" y="2224326"/>
                  <a:pt x="5697697" y="2066627"/>
                  <a:pt x="5521367" y="2026725"/>
                </a:cubicBezTo>
                <a:cubicBezTo>
                  <a:pt x="5280490" y="1972154"/>
                  <a:pt x="5047975" y="2202322"/>
                  <a:pt x="5091544" y="2389801"/>
                </a:cubicBezTo>
                <a:cubicBezTo>
                  <a:pt x="5135113" y="2577133"/>
                  <a:pt x="5345330" y="2709748"/>
                  <a:pt x="5550266" y="2817276"/>
                </a:cubicBezTo>
                <a:cubicBezTo>
                  <a:pt x="5991531" y="3048912"/>
                  <a:pt x="6470938" y="3240205"/>
                  <a:pt x="6892986" y="3490911"/>
                </a:cubicBezTo>
                <a:cubicBezTo>
                  <a:pt x="7315035" y="3741616"/>
                  <a:pt x="7685885" y="4065377"/>
                  <a:pt x="7814245" y="4462486"/>
                </a:cubicBezTo>
                <a:cubicBezTo>
                  <a:pt x="7860895" y="4606983"/>
                  <a:pt x="7731215" y="4732410"/>
                  <a:pt x="7583197" y="4792995"/>
                </a:cubicBezTo>
                <a:cubicBezTo>
                  <a:pt x="7031029" y="5018469"/>
                  <a:pt x="6931714" y="4810599"/>
                  <a:pt x="6879050" y="4618279"/>
                </a:cubicBezTo>
                <a:cubicBezTo>
                  <a:pt x="6734700" y="4091489"/>
                  <a:pt x="8437708" y="3229056"/>
                  <a:pt x="7971505" y="2359434"/>
                </a:cubicBezTo>
                <a:cubicBezTo>
                  <a:pt x="7751018" y="1948095"/>
                  <a:pt x="6897534" y="1218276"/>
                  <a:pt x="8012580" y="892168"/>
                </a:cubicBezTo>
                <a:cubicBezTo>
                  <a:pt x="8558733" y="732415"/>
                  <a:pt x="8780100" y="1693135"/>
                  <a:pt x="8820295" y="2130587"/>
                </a:cubicBezTo>
                <a:cubicBezTo>
                  <a:pt x="8860490" y="2568038"/>
                  <a:pt x="8627828" y="3021332"/>
                  <a:pt x="8561228" y="3460104"/>
                </a:cubicBezTo>
                <a:cubicBezTo>
                  <a:pt x="8490373" y="3926895"/>
                  <a:pt x="8321378" y="5391520"/>
                  <a:pt x="9639893" y="4744732"/>
                </a:cubicBezTo>
                <a:cubicBezTo>
                  <a:pt x="10574501" y="4286303"/>
                  <a:pt x="9602925" y="3693646"/>
                  <a:pt x="9792018" y="3081478"/>
                </a:cubicBezTo>
                <a:cubicBezTo>
                  <a:pt x="10131182" y="1983742"/>
                  <a:pt x="11882307" y="969478"/>
                  <a:pt x="11374882" y="2348579"/>
                </a:cubicBezTo>
                <a:cubicBezTo>
                  <a:pt x="10987894" y="3400545"/>
                  <a:pt x="9690503" y="2947250"/>
                  <a:pt x="9467670" y="2139095"/>
                </a:cubicBezTo>
                <a:cubicBezTo>
                  <a:pt x="9239703" y="1312602"/>
                  <a:pt x="10347267" y="265037"/>
                  <a:pt x="11352144" y="41617"/>
                </a:cubicBezTo>
                <a:cubicBezTo>
                  <a:pt x="12790656" y="-278183"/>
                  <a:pt x="15883476" y="1317884"/>
                  <a:pt x="13505073" y="2338457"/>
                </a:cubicBezTo>
                <a:cubicBezTo>
                  <a:pt x="12261520" y="2872142"/>
                  <a:pt x="13801841" y="3869976"/>
                  <a:pt x="13290308" y="4212661"/>
                </a:cubicBezTo>
                <a:cubicBezTo>
                  <a:pt x="12794911" y="4544491"/>
                  <a:pt x="13219452" y="5462082"/>
                  <a:pt x="13574754" y="5597043"/>
                </a:cubicBezTo>
                <a:cubicBezTo>
                  <a:pt x="13994308" y="5756503"/>
                  <a:pt x="13543214" y="4929278"/>
                  <a:pt x="14065162" y="4822482"/>
                </a:cubicBezTo>
                <a:cubicBezTo>
                  <a:pt x="14693760" y="4693828"/>
                  <a:pt x="14829602" y="4087675"/>
                  <a:pt x="14363252" y="3765674"/>
                </a:cubicBezTo>
                <a:cubicBezTo>
                  <a:pt x="13753137" y="3344507"/>
                  <a:pt x="11656950" y="4472892"/>
                  <a:pt x="11585802" y="6042847"/>
                </a:cubicBezTo>
              </a:path>
            </a:pathLst>
          </a:custGeom>
          <a:noFill/>
          <a:ln w="14668" cap="flat">
            <a:solidFill>
              <a:srgbClr val="FFFFFF"/>
            </a:solidFill>
            <a:custDash>
              <a:ds d="1500000" sp="225000"/>
            </a:custDash>
            <a:miter/>
          </a:ln>
        </p:spPr>
        <p:txBody>
          <a:bodyPr rtlCol="0" anchor="ctr"/>
          <a:lstStyle/>
          <a:p>
            <a:endParaRPr lang="fi-FI"/>
          </a:p>
        </p:txBody>
      </p:sp>
    </p:spTree>
    <p:extLst>
      <p:ext uri="{BB962C8B-B14F-4D97-AF65-F5344CB8AC3E}">
        <p14:creationId xmlns:p14="http://schemas.microsoft.com/office/powerpoint/2010/main" val="1397035798"/>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46"/>
        <p:cNvGrpSpPr/>
        <p:nvPr/>
      </p:nvGrpSpPr>
      <p:grpSpPr>
        <a:xfrm>
          <a:off x="0" y="0"/>
          <a:ext cx="0" cy="0"/>
          <a:chOff x="0" y="0"/>
          <a:chExt cx="0" cy="0"/>
        </a:xfrm>
      </p:grpSpPr>
      <p:pic>
        <p:nvPicPr>
          <p:cNvPr id="3" name="Google Shape;902;p52">
            <a:extLst>
              <a:ext uri="{FF2B5EF4-FFF2-40B4-BE49-F238E27FC236}">
                <a16:creationId xmlns:a16="http://schemas.microsoft.com/office/drawing/2014/main" id="{E0A2955E-8FF5-08B6-EB5A-08917CED7D7D}"/>
              </a:ext>
              <a:ext uri="{C183D7F6-B498-43B3-948B-1728B52AA6E4}">
                <adec:decorative xmlns:adec="http://schemas.microsoft.com/office/drawing/2017/decorative" val="1"/>
              </a:ext>
            </a:extLst>
          </p:cNvPr>
          <p:cNvPicPr preferRelativeResize="0"/>
          <p:nvPr/>
        </p:nvPicPr>
        <p:blipFill rotWithShape="1">
          <a:blip r:embed="rId3">
            <a:alphaModFix/>
          </a:blip>
          <a:srcRect l="32206" t="34257" b="45991"/>
          <a:stretch>
            <a:fillRect/>
          </a:stretch>
        </p:blipFill>
        <p:spPr>
          <a:xfrm rot="60000" flipH="1">
            <a:off x="8413135" y="2730469"/>
            <a:ext cx="4183174" cy="4153804"/>
          </a:xfrm>
          <a:prstGeom prst="rect">
            <a:avLst/>
          </a:prstGeom>
          <a:noFill/>
          <a:ln>
            <a:noFill/>
          </a:ln>
        </p:spPr>
      </p:pic>
      <p:sp>
        <p:nvSpPr>
          <p:cNvPr id="14" name="Vapaamuotoinen: Muoto 13">
            <a:extLst>
              <a:ext uri="{FF2B5EF4-FFF2-40B4-BE49-F238E27FC236}">
                <a16:creationId xmlns:a16="http://schemas.microsoft.com/office/drawing/2014/main" id="{D7BEA251-6555-84FE-2313-D252A275D7E4}"/>
              </a:ext>
              <a:ext uri="{C183D7F6-B498-43B3-948B-1728B52AA6E4}">
                <adec:decorative xmlns:adec="http://schemas.microsoft.com/office/drawing/2017/decorative" val="1"/>
              </a:ext>
            </a:extLst>
          </p:cNvPr>
          <p:cNvSpPr/>
          <p:nvPr/>
        </p:nvSpPr>
        <p:spPr>
          <a:xfrm rot="10054755">
            <a:off x="8202422" y="-458184"/>
            <a:ext cx="4051516" cy="1919699"/>
          </a:xfrm>
          <a:custGeom>
            <a:avLst/>
            <a:gdLst>
              <a:gd name="connsiteX0" fmla="*/ 4051516 w 4051516"/>
              <a:gd name="connsiteY0" fmla="*/ 1919699 h 1919699"/>
              <a:gd name="connsiteX1" fmla="*/ 0 w 4051516"/>
              <a:gd name="connsiteY1" fmla="*/ 1027377 h 1919699"/>
              <a:gd name="connsiteX2" fmla="*/ 57977 w 4051516"/>
              <a:gd name="connsiteY2" fmla="*/ 764139 h 1919699"/>
              <a:gd name="connsiteX3" fmla="*/ 259464 w 4051516"/>
              <a:gd name="connsiteY3" fmla="*/ 588140 h 1919699"/>
              <a:gd name="connsiteX4" fmla="*/ 1018240 w 4051516"/>
              <a:gd name="connsiteY4" fmla="*/ 131057 h 1919699"/>
              <a:gd name="connsiteX5" fmla="*/ 3059667 w 4051516"/>
              <a:gd name="connsiteY5" fmla="*/ 384415 h 1919699"/>
              <a:gd name="connsiteX6" fmla="*/ 4024445 w 4051516"/>
              <a:gd name="connsiteY6" fmla="*/ 1806330 h 191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1516" h="1919699">
                <a:moveTo>
                  <a:pt x="4051516" y="1919699"/>
                </a:moveTo>
                <a:lnTo>
                  <a:pt x="0" y="1027377"/>
                </a:lnTo>
                <a:lnTo>
                  <a:pt x="57977" y="764139"/>
                </a:lnTo>
                <a:lnTo>
                  <a:pt x="259464" y="588140"/>
                </a:lnTo>
                <a:cubicBezTo>
                  <a:pt x="513986" y="384880"/>
                  <a:pt x="777337" y="229177"/>
                  <a:pt x="1018240" y="131057"/>
                </a:cubicBezTo>
                <a:cubicBezTo>
                  <a:pt x="1660648" y="-130597"/>
                  <a:pt x="2543504" y="22987"/>
                  <a:pt x="3059667" y="384415"/>
                </a:cubicBezTo>
                <a:cubicBezTo>
                  <a:pt x="3479049" y="678074"/>
                  <a:pt x="3846932" y="1141049"/>
                  <a:pt x="4024445" y="1806330"/>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Google Shape;1019;p58">
            <a:extLst>
              <a:ext uri="{FF2B5EF4-FFF2-40B4-BE49-F238E27FC236}">
                <a16:creationId xmlns:a16="http://schemas.microsoft.com/office/drawing/2014/main" id="{0486E52B-D9D7-5059-FD43-EE4E69DFAF49}"/>
              </a:ext>
              <a:ext uri="{C183D7F6-B498-43B3-948B-1728B52AA6E4}">
                <adec:decorative xmlns:adec="http://schemas.microsoft.com/office/drawing/2017/decorative" val="1"/>
              </a:ext>
            </a:extLst>
          </p:cNvPr>
          <p:cNvSpPr/>
          <p:nvPr/>
        </p:nvSpPr>
        <p:spPr>
          <a:xfrm rot="20759889">
            <a:off x="7322013" y="965588"/>
            <a:ext cx="4533711" cy="5327486"/>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 name="Google Shape;820;p49">
            <a:extLst>
              <a:ext uri="{FF2B5EF4-FFF2-40B4-BE49-F238E27FC236}">
                <a16:creationId xmlns:a16="http://schemas.microsoft.com/office/drawing/2014/main" id="{FC1C2726-C821-243E-DC68-E32CA19F6D32}"/>
              </a:ext>
              <a:ext uri="{C183D7F6-B498-43B3-948B-1728B52AA6E4}">
                <adec:decorative xmlns:adec="http://schemas.microsoft.com/office/drawing/2017/decorative" val="1"/>
              </a:ext>
            </a:extLst>
          </p:cNvPr>
          <p:cNvSpPr/>
          <p:nvPr/>
        </p:nvSpPr>
        <p:spPr>
          <a:xfrm>
            <a:off x="421891" y="4395577"/>
            <a:ext cx="2863326" cy="1541035"/>
          </a:xfrm>
          <a:custGeom>
            <a:avLst/>
            <a:gdLst>
              <a:gd name="connsiteX0" fmla="*/ 152411 w 2027812"/>
              <a:gd name="connsiteY0" fmla="*/ 224467 h 1520622"/>
              <a:gd name="connsiteX1" fmla="*/ 741578 w 2027812"/>
              <a:gd name="connsiteY1" fmla="*/ 723 h 1520622"/>
              <a:gd name="connsiteX2" fmla="*/ 1591959 w 2027812"/>
              <a:gd name="connsiteY2" fmla="*/ 167275 h 1520622"/>
              <a:gd name="connsiteX3" fmla="*/ 1984593 w 2027812"/>
              <a:gd name="connsiteY3" fmla="*/ 539567 h 1520622"/>
              <a:gd name="connsiteX4" fmla="*/ 1952384 w 2027812"/>
              <a:gd name="connsiteY4" fmla="*/ 1138596 h 1520622"/>
              <a:gd name="connsiteX5" fmla="*/ 1403170 w 2027812"/>
              <a:gd name="connsiteY5" fmla="*/ 1442479 h 1520622"/>
              <a:gd name="connsiteX6" fmla="*/ 549934 w 2027812"/>
              <a:gd name="connsiteY6" fmla="*/ 1499781 h 1520622"/>
              <a:gd name="connsiteX7" fmla="*/ 24840 w 2027812"/>
              <a:gd name="connsiteY7" fmla="*/ 1142986 h 1520622"/>
              <a:gd name="connsiteX8" fmla="*/ 152411 w 2027812"/>
              <a:gd name="connsiteY8" fmla="*/ 224467 h 152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812" h="1520622" extrusionOk="0">
                <a:moveTo>
                  <a:pt x="152411" y="224467"/>
                </a:moveTo>
                <a:cubicBezTo>
                  <a:pt x="271867" y="34090"/>
                  <a:pt x="501653" y="10255"/>
                  <a:pt x="741578" y="723"/>
                </a:cubicBezTo>
                <a:cubicBezTo>
                  <a:pt x="981503" y="-8809"/>
                  <a:pt x="1384790" y="77468"/>
                  <a:pt x="1591959" y="167275"/>
                </a:cubicBezTo>
                <a:cubicBezTo>
                  <a:pt x="1799128" y="257082"/>
                  <a:pt x="1924522" y="377680"/>
                  <a:pt x="1984593" y="539567"/>
                </a:cubicBezTo>
                <a:cubicBezTo>
                  <a:pt x="2044664" y="701454"/>
                  <a:pt x="2049288" y="988111"/>
                  <a:pt x="1952384" y="1138596"/>
                </a:cubicBezTo>
                <a:cubicBezTo>
                  <a:pt x="1855480" y="1289081"/>
                  <a:pt x="1636912" y="1382282"/>
                  <a:pt x="1403170" y="1442479"/>
                </a:cubicBezTo>
                <a:cubicBezTo>
                  <a:pt x="1169428" y="1502676"/>
                  <a:pt x="816710" y="1549296"/>
                  <a:pt x="549934" y="1499781"/>
                </a:cubicBezTo>
                <a:cubicBezTo>
                  <a:pt x="283158" y="1450266"/>
                  <a:pt x="91094" y="1355538"/>
                  <a:pt x="24840" y="1142986"/>
                </a:cubicBezTo>
                <a:cubicBezTo>
                  <a:pt x="-41414" y="930434"/>
                  <a:pt x="32955" y="414844"/>
                  <a:pt x="152411" y="22446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 name="Ryhmä 17" descr="Sivun poikkileikkaava teema on käyttötapaus">
            <a:extLst>
              <a:ext uri="{FF2B5EF4-FFF2-40B4-BE49-F238E27FC236}">
                <a16:creationId xmlns:a16="http://schemas.microsoft.com/office/drawing/2014/main" id="{A2389B0B-3A7A-A4EB-D06D-C7068F59D4A7}"/>
              </a:ext>
            </a:extLst>
          </p:cNvPr>
          <p:cNvGrpSpPr/>
          <p:nvPr/>
        </p:nvGrpSpPr>
        <p:grpSpPr>
          <a:xfrm>
            <a:off x="9902638" y="284170"/>
            <a:ext cx="2072195" cy="451173"/>
            <a:chOff x="10035404" y="281923"/>
            <a:chExt cx="2072195" cy="451173"/>
          </a:xfrm>
        </p:grpSpPr>
        <p:sp>
          <p:nvSpPr>
            <p:cNvPr id="11" name="Suorakulmio: Pyöristetyt kulmat 18">
              <a:extLst>
                <a:ext uri="{FF2B5EF4-FFF2-40B4-BE49-F238E27FC236}">
                  <a16:creationId xmlns:a16="http://schemas.microsoft.com/office/drawing/2014/main" id="{6A1235CC-F7D7-76E9-A4B1-13DD12B306CB}"/>
                </a:ext>
              </a:extLst>
            </p:cNvPr>
            <p:cNvSpPr/>
            <p:nvPr/>
          </p:nvSpPr>
          <p:spPr>
            <a:xfrm>
              <a:off x="10035404" y="281923"/>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2" name="Google Shape;734;p45">
              <a:extLst>
                <a:ext uri="{FF2B5EF4-FFF2-40B4-BE49-F238E27FC236}">
                  <a16:creationId xmlns:a16="http://schemas.microsoft.com/office/drawing/2014/main" id="{6556C32F-8EB6-97CF-9DBD-3AD6835386E8}"/>
                </a:ext>
              </a:extLst>
            </p:cNvPr>
            <p:cNvSpPr txBox="1"/>
            <p:nvPr/>
          </p:nvSpPr>
          <p:spPr>
            <a:xfrm>
              <a:off x="10618799" y="428167"/>
              <a:ext cx="1361629"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Käyttötapaus</a:t>
              </a:r>
              <a:endParaRPr sz="1600" dirty="0">
                <a:solidFill>
                  <a:schemeClr val="lt1"/>
                </a:solidFill>
              </a:endParaRPr>
            </a:p>
          </p:txBody>
        </p:sp>
        <p:sp>
          <p:nvSpPr>
            <p:cNvPr id="13" name="Vapaamuotoinen: Muoto 20">
              <a:extLst>
                <a:ext uri="{FF2B5EF4-FFF2-40B4-BE49-F238E27FC236}">
                  <a16:creationId xmlns:a16="http://schemas.microsoft.com/office/drawing/2014/main" id="{735CC961-8C99-823D-B092-CE683DDAC83E}"/>
                </a:ext>
              </a:extLst>
            </p:cNvPr>
            <p:cNvSpPr/>
            <p:nvPr/>
          </p:nvSpPr>
          <p:spPr>
            <a:xfrm>
              <a:off x="10227106" y="374801"/>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grpSp>
      <p:sp>
        <p:nvSpPr>
          <p:cNvPr id="1948" name="Google Shape;1948;p92"/>
          <p:cNvSpPr txBox="1">
            <a:spLocks noGrp="1"/>
          </p:cNvSpPr>
          <p:nvPr>
            <p:ph type="title" idx="4294967295"/>
          </p:nvPr>
        </p:nvSpPr>
        <p:spPr>
          <a:xfrm>
            <a:off x="457200" y="435150"/>
            <a:ext cx="8360027"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Käyttötapaukset kasvavat teemoiksi </a:t>
            </a:r>
            <a:endPar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a:endParaRPr>
          </a:p>
        </p:txBody>
      </p:sp>
      <p:sp>
        <p:nvSpPr>
          <p:cNvPr id="1950" name="Google Shape;1950;p92"/>
          <p:cNvSpPr txBox="1"/>
          <p:nvPr/>
        </p:nvSpPr>
        <p:spPr>
          <a:xfrm>
            <a:off x="456025" y="1847089"/>
            <a:ext cx="3336300" cy="2566810"/>
          </a:xfrm>
          <a:prstGeom prst="rect">
            <a:avLst/>
          </a:prstGeom>
          <a:noFill/>
          <a:ln>
            <a:noFill/>
          </a:ln>
        </p:spPr>
        <p:txBody>
          <a:bodyPr spcFirstLastPara="1" wrap="square" lIns="0" tIns="0" rIns="0" bIns="0" anchor="t" anchorCtr="0">
            <a:noAutofit/>
          </a:bodyPr>
          <a:lstStyle/>
          <a:p>
            <a:r>
              <a:rPr lang="fi-FI" sz="1600">
                <a:solidFill>
                  <a:schemeClr val="dk1"/>
                </a:solidFill>
              </a:rPr>
              <a:t>Kun ekosysteemi kasvaa, yksittäiset käyttötapaukset alkavat jäsentyä laajemmiksi teemoiksi. Yhteiset ilmiöt, kuten nuorten liikkumattomuuden vähentäminen tai elämystalouden edistäminen, kokoavat eri organisaatioita yhteen. </a:t>
            </a:r>
          </a:p>
        </p:txBody>
      </p:sp>
      <p:sp>
        <p:nvSpPr>
          <p:cNvPr id="1951" name="Google Shape;1951;p92"/>
          <p:cNvSpPr txBox="1"/>
          <p:nvPr/>
        </p:nvSpPr>
        <p:spPr>
          <a:xfrm>
            <a:off x="4118974" y="1847089"/>
            <a:ext cx="2942225" cy="4369844"/>
          </a:xfrm>
          <a:prstGeom prst="rect">
            <a:avLst/>
          </a:prstGeom>
          <a:noFill/>
          <a:ln>
            <a:noFill/>
          </a:ln>
        </p:spPr>
        <p:txBody>
          <a:bodyPr spcFirstLastPara="1" wrap="square" lIns="0" tIns="0" rIns="0" bIns="0" anchor="t" anchorCtr="0">
            <a:noAutofit/>
          </a:bodyPr>
          <a:lstStyle/>
          <a:p>
            <a:pPr>
              <a:lnSpc>
                <a:spcPct val="114999"/>
              </a:lnSpc>
            </a:pPr>
            <a:r>
              <a:rPr lang="en-US" sz="1200" err="1">
                <a:solidFill>
                  <a:schemeClr val="dk1"/>
                </a:solidFill>
              </a:rPr>
              <a:t>Vaikka</a:t>
            </a:r>
            <a:r>
              <a:rPr lang="en-US" sz="1200">
                <a:solidFill>
                  <a:schemeClr val="dk1"/>
                </a:solidFill>
              </a:rPr>
              <a:t> </a:t>
            </a:r>
            <a:r>
              <a:rPr lang="en-US" sz="1200" err="1">
                <a:solidFill>
                  <a:schemeClr val="dk1"/>
                </a:solidFill>
              </a:rPr>
              <a:t>ekosysteemi</a:t>
            </a:r>
            <a:r>
              <a:rPr lang="en-US" sz="1200">
                <a:solidFill>
                  <a:schemeClr val="dk1"/>
                </a:solidFill>
              </a:rPr>
              <a:t> </a:t>
            </a:r>
            <a:r>
              <a:rPr lang="en-US" sz="1200" err="1">
                <a:solidFill>
                  <a:schemeClr val="dk1"/>
                </a:solidFill>
              </a:rPr>
              <a:t>rakentuu</a:t>
            </a:r>
            <a:r>
              <a:rPr lang="en-US" sz="1200">
                <a:solidFill>
                  <a:schemeClr val="dk1"/>
                </a:solidFill>
              </a:rPr>
              <a:t> </a:t>
            </a:r>
            <a:r>
              <a:rPr lang="en-US" sz="1200" err="1">
                <a:solidFill>
                  <a:schemeClr val="dk1"/>
                </a:solidFill>
              </a:rPr>
              <a:t>laajemman</a:t>
            </a:r>
            <a:r>
              <a:rPr lang="en-US" sz="1200">
                <a:solidFill>
                  <a:schemeClr val="dk1"/>
                </a:solidFill>
              </a:rPr>
              <a:t> </a:t>
            </a:r>
            <a:r>
              <a:rPr lang="en-US" sz="1200" err="1">
                <a:solidFill>
                  <a:schemeClr val="dk1"/>
                </a:solidFill>
              </a:rPr>
              <a:t>teeman</a:t>
            </a:r>
            <a:r>
              <a:rPr lang="en-US" sz="1200">
                <a:solidFill>
                  <a:schemeClr val="dk1"/>
                </a:solidFill>
              </a:rPr>
              <a:t> </a:t>
            </a:r>
            <a:r>
              <a:rPr lang="en-US" sz="1200" err="1">
                <a:solidFill>
                  <a:schemeClr val="dk1"/>
                </a:solidFill>
              </a:rPr>
              <a:t>ympärille</a:t>
            </a:r>
            <a:r>
              <a:rPr lang="en-US" sz="1200">
                <a:solidFill>
                  <a:schemeClr val="dk1"/>
                </a:solidFill>
              </a:rPr>
              <a:t>, </a:t>
            </a:r>
            <a:r>
              <a:rPr lang="en-US" sz="1200" err="1">
                <a:solidFill>
                  <a:schemeClr val="dk1"/>
                </a:solidFill>
              </a:rPr>
              <a:t>varsinainen</a:t>
            </a:r>
            <a:r>
              <a:rPr lang="en-US" sz="1200">
                <a:solidFill>
                  <a:schemeClr val="dk1"/>
                </a:solidFill>
              </a:rPr>
              <a:t> </a:t>
            </a:r>
            <a:r>
              <a:rPr lang="en-US" sz="1200" err="1">
                <a:solidFill>
                  <a:schemeClr val="dk1"/>
                </a:solidFill>
              </a:rPr>
              <a:t>kehittäminen</a:t>
            </a:r>
            <a:r>
              <a:rPr lang="en-US" sz="1200">
                <a:solidFill>
                  <a:schemeClr val="dk1"/>
                </a:solidFill>
              </a:rPr>
              <a:t> </a:t>
            </a:r>
            <a:r>
              <a:rPr lang="en-US" sz="1200" err="1">
                <a:solidFill>
                  <a:schemeClr val="dk1"/>
                </a:solidFill>
              </a:rPr>
              <a:t>tapahtuu</a:t>
            </a:r>
            <a:r>
              <a:rPr lang="en-US" sz="1200">
                <a:solidFill>
                  <a:schemeClr val="dk1"/>
                </a:solidFill>
              </a:rPr>
              <a:t> </a:t>
            </a:r>
            <a:r>
              <a:rPr lang="en-US" sz="1200" err="1">
                <a:solidFill>
                  <a:schemeClr val="dk1"/>
                </a:solidFill>
              </a:rPr>
              <a:t>edelleen</a:t>
            </a:r>
            <a:r>
              <a:rPr lang="en-US" sz="1200">
                <a:solidFill>
                  <a:schemeClr val="dk1"/>
                </a:solidFill>
              </a:rPr>
              <a:t> </a:t>
            </a:r>
            <a:r>
              <a:rPr lang="en-US" sz="1200" err="1">
                <a:solidFill>
                  <a:schemeClr val="dk1"/>
                </a:solidFill>
              </a:rPr>
              <a:t>käyttötapauksina</a:t>
            </a:r>
            <a:r>
              <a:rPr lang="en-US" sz="1200">
                <a:solidFill>
                  <a:schemeClr val="dk1"/>
                </a:solidFill>
              </a:rPr>
              <a:t>. Jotta </a:t>
            </a:r>
            <a:r>
              <a:rPr lang="en-US" sz="1200" err="1">
                <a:solidFill>
                  <a:schemeClr val="dk1"/>
                </a:solidFill>
              </a:rPr>
              <a:t>työ</a:t>
            </a:r>
            <a:r>
              <a:rPr lang="en-US" sz="1200">
                <a:solidFill>
                  <a:schemeClr val="dk1"/>
                </a:solidFill>
              </a:rPr>
              <a:t> </a:t>
            </a:r>
            <a:r>
              <a:rPr lang="en-US" sz="1200" err="1">
                <a:solidFill>
                  <a:schemeClr val="dk1"/>
                </a:solidFill>
              </a:rPr>
              <a:t>etenee</a:t>
            </a:r>
            <a:r>
              <a:rPr lang="en-US" sz="1200">
                <a:solidFill>
                  <a:schemeClr val="dk1"/>
                </a:solidFill>
              </a:rPr>
              <a:t> </a:t>
            </a:r>
            <a:r>
              <a:rPr lang="en-US" sz="1200" err="1">
                <a:solidFill>
                  <a:schemeClr val="dk1"/>
                </a:solidFill>
              </a:rPr>
              <a:t>johdonmukaisesti</a:t>
            </a:r>
            <a:r>
              <a:rPr lang="en-US" sz="1200">
                <a:solidFill>
                  <a:schemeClr val="dk1"/>
                </a:solidFill>
              </a:rPr>
              <a:t>, </a:t>
            </a:r>
            <a:r>
              <a:rPr lang="en-US" sz="1200" err="1">
                <a:solidFill>
                  <a:schemeClr val="dk1"/>
                </a:solidFill>
              </a:rPr>
              <a:t>jokaiselle</a:t>
            </a:r>
            <a:r>
              <a:rPr lang="en-US" sz="1200">
                <a:solidFill>
                  <a:schemeClr val="dk1"/>
                </a:solidFill>
              </a:rPr>
              <a:t> </a:t>
            </a:r>
            <a:r>
              <a:rPr lang="en-US" sz="1200" err="1">
                <a:solidFill>
                  <a:schemeClr val="dk1"/>
                </a:solidFill>
              </a:rPr>
              <a:t>käyttötapaukselle</a:t>
            </a:r>
            <a:r>
              <a:rPr lang="en-US" sz="1200">
                <a:solidFill>
                  <a:schemeClr val="dk1"/>
                </a:solidFill>
              </a:rPr>
              <a:t> </a:t>
            </a:r>
            <a:r>
              <a:rPr lang="en-US" sz="1200" err="1">
                <a:solidFill>
                  <a:schemeClr val="dk1"/>
                </a:solidFill>
              </a:rPr>
              <a:t>tarvitaan</a:t>
            </a:r>
            <a:r>
              <a:rPr lang="en-US" sz="1200">
                <a:solidFill>
                  <a:schemeClr val="dk1"/>
                </a:solidFill>
              </a:rPr>
              <a:t> </a:t>
            </a:r>
            <a:r>
              <a:rPr lang="en-US" sz="1200" err="1">
                <a:solidFill>
                  <a:schemeClr val="dk1"/>
                </a:solidFill>
              </a:rPr>
              <a:t>selkeä</a:t>
            </a:r>
            <a:r>
              <a:rPr lang="en-US" sz="1200">
                <a:solidFill>
                  <a:schemeClr val="dk1"/>
                </a:solidFill>
              </a:rPr>
              <a:t> </a:t>
            </a:r>
            <a:r>
              <a:rPr lang="en-US" sz="1200" err="1">
                <a:solidFill>
                  <a:schemeClr val="dk1"/>
                </a:solidFill>
              </a:rPr>
              <a:t>vastuutaho</a:t>
            </a:r>
            <a:r>
              <a:rPr lang="en-US" sz="1200">
                <a:solidFill>
                  <a:schemeClr val="dk1"/>
                </a:solidFill>
              </a:rPr>
              <a:t>, </a:t>
            </a:r>
            <a:r>
              <a:rPr lang="en-US" sz="1200" err="1">
                <a:solidFill>
                  <a:schemeClr val="dk1"/>
                </a:solidFill>
              </a:rPr>
              <a:t>aikataulu</a:t>
            </a:r>
            <a:r>
              <a:rPr lang="en-US" sz="1200">
                <a:solidFill>
                  <a:schemeClr val="dk1"/>
                </a:solidFill>
              </a:rPr>
              <a:t>, </a:t>
            </a:r>
            <a:r>
              <a:rPr lang="en-US" sz="1200" err="1">
                <a:solidFill>
                  <a:schemeClr val="dk1"/>
                </a:solidFill>
              </a:rPr>
              <a:t>tekninen</a:t>
            </a:r>
            <a:r>
              <a:rPr lang="en-US" sz="1200">
                <a:solidFill>
                  <a:schemeClr val="dk1"/>
                </a:solidFill>
              </a:rPr>
              <a:t> </a:t>
            </a:r>
            <a:r>
              <a:rPr lang="en-US" sz="1200" err="1">
                <a:solidFill>
                  <a:schemeClr val="dk1"/>
                </a:solidFill>
              </a:rPr>
              <a:t>ympäristö</a:t>
            </a:r>
            <a:r>
              <a:rPr lang="en-US" sz="1200">
                <a:solidFill>
                  <a:schemeClr val="dk1"/>
                </a:solidFill>
              </a:rPr>
              <a:t> ja </a:t>
            </a:r>
            <a:r>
              <a:rPr lang="en-US" sz="1200" err="1">
                <a:solidFill>
                  <a:schemeClr val="dk1"/>
                </a:solidFill>
              </a:rPr>
              <a:t>dokumentaatio</a:t>
            </a:r>
            <a:r>
              <a:rPr lang="en-US" sz="1200">
                <a:solidFill>
                  <a:schemeClr val="dk1"/>
                </a:solidFill>
              </a:rPr>
              <a:t>. </a:t>
            </a:r>
            <a:endParaRPr lang="en-US" sz="1600">
              <a:solidFill>
                <a:schemeClr val="dk1"/>
              </a:solidFill>
            </a:endParaRPr>
          </a:p>
          <a:p>
            <a:pPr>
              <a:lnSpc>
                <a:spcPct val="114999"/>
              </a:lnSpc>
            </a:pPr>
            <a:endParaRPr lang="en-US" sz="1200">
              <a:solidFill>
                <a:schemeClr val="dk1"/>
              </a:solidFill>
            </a:endParaRPr>
          </a:p>
          <a:p>
            <a:pPr>
              <a:lnSpc>
                <a:spcPct val="114999"/>
              </a:lnSpc>
            </a:pPr>
            <a:r>
              <a:rPr lang="en-US" sz="1200" err="1">
                <a:solidFill>
                  <a:schemeClr val="dk1"/>
                </a:solidFill>
              </a:rPr>
              <a:t>Käyttötapausten</a:t>
            </a:r>
            <a:r>
              <a:rPr lang="en-US" sz="1200">
                <a:solidFill>
                  <a:schemeClr val="dk1"/>
                </a:solidFill>
              </a:rPr>
              <a:t> </a:t>
            </a:r>
            <a:r>
              <a:rPr lang="en-US" sz="1200" err="1">
                <a:solidFill>
                  <a:schemeClr val="dk1"/>
                </a:solidFill>
              </a:rPr>
              <a:t>välinen</a:t>
            </a:r>
            <a:r>
              <a:rPr lang="en-US" sz="1200">
                <a:solidFill>
                  <a:schemeClr val="dk1"/>
                </a:solidFill>
              </a:rPr>
              <a:t> </a:t>
            </a:r>
            <a:r>
              <a:rPr lang="en-US" sz="1200" err="1">
                <a:solidFill>
                  <a:schemeClr val="dk1"/>
                </a:solidFill>
              </a:rPr>
              <a:t>koordinointi</a:t>
            </a:r>
            <a:r>
              <a:rPr lang="en-US" sz="1200">
                <a:solidFill>
                  <a:schemeClr val="dk1"/>
                </a:solidFill>
              </a:rPr>
              <a:t> </a:t>
            </a:r>
            <a:r>
              <a:rPr lang="en-US" sz="1200" err="1">
                <a:solidFill>
                  <a:schemeClr val="dk1"/>
                </a:solidFill>
              </a:rPr>
              <a:t>voi</a:t>
            </a:r>
            <a:r>
              <a:rPr lang="en-US" sz="1200">
                <a:solidFill>
                  <a:schemeClr val="dk1"/>
                </a:solidFill>
              </a:rPr>
              <a:t> </a:t>
            </a:r>
            <a:r>
              <a:rPr lang="en-US" sz="1200" err="1">
                <a:solidFill>
                  <a:schemeClr val="dk1"/>
                </a:solidFill>
              </a:rPr>
              <a:t>tapahtua</a:t>
            </a:r>
            <a:r>
              <a:rPr lang="en-US" sz="1200">
                <a:solidFill>
                  <a:schemeClr val="dk1"/>
                </a:solidFill>
              </a:rPr>
              <a:t> </a:t>
            </a:r>
            <a:r>
              <a:rPr lang="en-US" sz="1200" err="1">
                <a:solidFill>
                  <a:schemeClr val="dk1"/>
                </a:solidFill>
              </a:rPr>
              <a:t>esimerkiksi</a:t>
            </a:r>
            <a:r>
              <a:rPr lang="en-US" sz="1200">
                <a:solidFill>
                  <a:schemeClr val="dk1"/>
                </a:solidFill>
              </a:rPr>
              <a:t> </a:t>
            </a:r>
            <a:r>
              <a:rPr lang="en-US" sz="1200" err="1">
                <a:solidFill>
                  <a:schemeClr val="dk1"/>
                </a:solidFill>
              </a:rPr>
              <a:t>teemakohtaisissa</a:t>
            </a:r>
            <a:r>
              <a:rPr lang="en-US" sz="1200">
                <a:solidFill>
                  <a:schemeClr val="dk1"/>
                </a:solidFill>
              </a:rPr>
              <a:t> </a:t>
            </a:r>
            <a:r>
              <a:rPr lang="en-US" sz="1200" err="1">
                <a:solidFill>
                  <a:schemeClr val="dk1"/>
                </a:solidFill>
              </a:rPr>
              <a:t>työryhmissä</a:t>
            </a:r>
            <a:r>
              <a:rPr lang="en-US" sz="1200">
                <a:solidFill>
                  <a:schemeClr val="dk1"/>
                </a:solidFill>
              </a:rPr>
              <a:t>. </a:t>
            </a:r>
            <a:r>
              <a:rPr lang="en-US" sz="1200" err="1">
                <a:solidFill>
                  <a:schemeClr val="dk1"/>
                </a:solidFill>
              </a:rPr>
              <a:t>Näin</a:t>
            </a:r>
            <a:r>
              <a:rPr lang="en-US" sz="1200">
                <a:solidFill>
                  <a:schemeClr val="dk1"/>
                </a:solidFill>
              </a:rPr>
              <a:t> </a:t>
            </a:r>
            <a:r>
              <a:rPr lang="en-US" sz="1200" err="1">
                <a:solidFill>
                  <a:schemeClr val="dk1"/>
                </a:solidFill>
              </a:rPr>
              <a:t>ratkaisut</a:t>
            </a:r>
            <a:r>
              <a:rPr lang="en-US" sz="1200">
                <a:solidFill>
                  <a:schemeClr val="dk1"/>
                </a:solidFill>
              </a:rPr>
              <a:t> </a:t>
            </a:r>
            <a:r>
              <a:rPr lang="en-US" sz="1200" err="1">
                <a:solidFill>
                  <a:schemeClr val="dk1"/>
                </a:solidFill>
              </a:rPr>
              <a:t>rakentuvat</a:t>
            </a:r>
            <a:r>
              <a:rPr lang="en-US" sz="1200">
                <a:solidFill>
                  <a:schemeClr val="dk1"/>
                </a:solidFill>
              </a:rPr>
              <a:t> </a:t>
            </a:r>
            <a:r>
              <a:rPr lang="en-US" sz="1200" err="1">
                <a:solidFill>
                  <a:schemeClr val="dk1"/>
                </a:solidFill>
              </a:rPr>
              <a:t>toistensa</a:t>
            </a:r>
            <a:r>
              <a:rPr lang="en-US" sz="1200">
                <a:solidFill>
                  <a:schemeClr val="dk1"/>
                </a:solidFill>
              </a:rPr>
              <a:t> </a:t>
            </a:r>
            <a:r>
              <a:rPr lang="en-US" sz="1200" err="1">
                <a:solidFill>
                  <a:schemeClr val="dk1"/>
                </a:solidFill>
              </a:rPr>
              <a:t>varaan</a:t>
            </a:r>
            <a:r>
              <a:rPr lang="en-US" sz="1200">
                <a:solidFill>
                  <a:schemeClr val="dk1"/>
                </a:solidFill>
              </a:rPr>
              <a:t> </a:t>
            </a:r>
            <a:r>
              <a:rPr lang="en-US" sz="1200" err="1">
                <a:solidFill>
                  <a:schemeClr val="dk1"/>
                </a:solidFill>
              </a:rPr>
              <a:t>sen</a:t>
            </a:r>
            <a:r>
              <a:rPr lang="en-US" sz="1200">
                <a:solidFill>
                  <a:schemeClr val="dk1"/>
                </a:solidFill>
              </a:rPr>
              <a:t> </a:t>
            </a:r>
            <a:r>
              <a:rPr lang="en-US" sz="1200" err="1">
                <a:solidFill>
                  <a:schemeClr val="dk1"/>
                </a:solidFill>
              </a:rPr>
              <a:t>sijaan</a:t>
            </a:r>
            <a:r>
              <a:rPr lang="en-US" sz="1200">
                <a:solidFill>
                  <a:schemeClr val="dk1"/>
                </a:solidFill>
              </a:rPr>
              <a:t>, </a:t>
            </a:r>
            <a:r>
              <a:rPr lang="en-US" sz="1200" err="1">
                <a:solidFill>
                  <a:schemeClr val="dk1"/>
                </a:solidFill>
              </a:rPr>
              <a:t>että</a:t>
            </a:r>
            <a:r>
              <a:rPr lang="en-US" sz="1200">
                <a:solidFill>
                  <a:schemeClr val="dk1"/>
                </a:solidFill>
              </a:rPr>
              <a:t> </a:t>
            </a:r>
            <a:r>
              <a:rPr lang="en-US" sz="1200" err="1">
                <a:solidFill>
                  <a:schemeClr val="dk1"/>
                </a:solidFill>
              </a:rPr>
              <a:t>hajautuvat</a:t>
            </a:r>
            <a:r>
              <a:rPr lang="en-US" sz="1200">
                <a:solidFill>
                  <a:schemeClr val="dk1"/>
                </a:solidFill>
              </a:rPr>
              <a:t> </a:t>
            </a:r>
            <a:r>
              <a:rPr lang="en-US" sz="1200" err="1">
                <a:solidFill>
                  <a:schemeClr val="dk1"/>
                </a:solidFill>
              </a:rPr>
              <a:t>toisistaan</a:t>
            </a:r>
            <a:r>
              <a:rPr lang="en-US" sz="1200">
                <a:solidFill>
                  <a:schemeClr val="dk1"/>
                </a:solidFill>
              </a:rPr>
              <a:t> </a:t>
            </a:r>
            <a:r>
              <a:rPr lang="en-US" sz="1200" err="1">
                <a:solidFill>
                  <a:schemeClr val="dk1"/>
                </a:solidFill>
              </a:rPr>
              <a:t>irrallisiksi</a:t>
            </a:r>
            <a:r>
              <a:rPr lang="en-US" sz="1200">
                <a:solidFill>
                  <a:schemeClr val="dk1"/>
                </a:solidFill>
              </a:rPr>
              <a:t> </a:t>
            </a:r>
            <a:r>
              <a:rPr lang="en-US" sz="1200" err="1">
                <a:solidFill>
                  <a:schemeClr val="dk1"/>
                </a:solidFill>
              </a:rPr>
              <a:t>kokeiluiksi</a:t>
            </a:r>
            <a:r>
              <a:rPr lang="en-US" sz="1200">
                <a:solidFill>
                  <a:schemeClr val="dk1"/>
                </a:solidFill>
              </a:rPr>
              <a:t>.</a:t>
            </a:r>
            <a:endParaRPr lang="en-US" sz="1600">
              <a:solidFill>
                <a:schemeClr val="dk1"/>
              </a:solidFill>
            </a:endParaRPr>
          </a:p>
          <a:p>
            <a:pPr>
              <a:lnSpc>
                <a:spcPct val="114999"/>
              </a:lnSpc>
            </a:pPr>
            <a:endParaRPr lang="en-US" sz="1200"/>
          </a:p>
          <a:p>
            <a:pPr>
              <a:lnSpc>
                <a:spcPct val="114999"/>
              </a:lnSpc>
            </a:pPr>
            <a:r>
              <a:rPr lang="en-US" sz="1200" err="1">
                <a:solidFill>
                  <a:schemeClr val="dk1"/>
                </a:solidFill>
              </a:rPr>
              <a:t>Ekosysteemin</a:t>
            </a:r>
            <a:r>
              <a:rPr lang="en-US" sz="1200">
                <a:solidFill>
                  <a:schemeClr val="dk1"/>
                </a:solidFill>
              </a:rPr>
              <a:t> </a:t>
            </a:r>
            <a:r>
              <a:rPr lang="en-US" sz="1200" err="1">
                <a:solidFill>
                  <a:schemeClr val="dk1"/>
                </a:solidFill>
              </a:rPr>
              <a:t>suuri</a:t>
            </a:r>
            <a:r>
              <a:rPr lang="en-US" sz="1200">
                <a:solidFill>
                  <a:schemeClr val="dk1"/>
                </a:solidFill>
              </a:rPr>
              <a:t> </a:t>
            </a:r>
            <a:r>
              <a:rPr lang="en-US" sz="1200" err="1">
                <a:solidFill>
                  <a:schemeClr val="dk1"/>
                </a:solidFill>
              </a:rPr>
              <a:t>etu</a:t>
            </a:r>
            <a:r>
              <a:rPr lang="en-US" sz="1200">
                <a:solidFill>
                  <a:schemeClr val="dk1"/>
                </a:solidFill>
              </a:rPr>
              <a:t> on se, </a:t>
            </a:r>
            <a:r>
              <a:rPr lang="en-US" sz="1200" err="1">
                <a:solidFill>
                  <a:schemeClr val="dk1"/>
                </a:solidFill>
              </a:rPr>
              <a:t>että</a:t>
            </a:r>
            <a:r>
              <a:rPr lang="en-US" sz="1200">
                <a:solidFill>
                  <a:schemeClr val="dk1"/>
                </a:solidFill>
              </a:rPr>
              <a:t> </a:t>
            </a:r>
            <a:r>
              <a:rPr lang="en-US" sz="1200" err="1">
                <a:solidFill>
                  <a:schemeClr val="dk1"/>
                </a:solidFill>
              </a:rPr>
              <a:t>aiemmista</a:t>
            </a:r>
            <a:r>
              <a:rPr lang="en-US" sz="1200">
                <a:solidFill>
                  <a:schemeClr val="dk1"/>
                </a:solidFill>
              </a:rPr>
              <a:t> </a:t>
            </a:r>
            <a:r>
              <a:rPr lang="en-US" sz="1200" err="1">
                <a:solidFill>
                  <a:schemeClr val="dk1"/>
                </a:solidFill>
              </a:rPr>
              <a:t>käyttötapauksista</a:t>
            </a:r>
            <a:r>
              <a:rPr lang="en-US" sz="1200">
                <a:solidFill>
                  <a:schemeClr val="dk1"/>
                </a:solidFill>
              </a:rPr>
              <a:t> </a:t>
            </a:r>
            <a:r>
              <a:rPr lang="en-US" sz="1200" err="1">
                <a:solidFill>
                  <a:schemeClr val="dk1"/>
                </a:solidFill>
              </a:rPr>
              <a:t>kertynyt</a:t>
            </a:r>
            <a:r>
              <a:rPr lang="en-US" sz="1200">
                <a:solidFill>
                  <a:schemeClr val="dk1"/>
                </a:solidFill>
              </a:rPr>
              <a:t> </a:t>
            </a:r>
            <a:r>
              <a:rPr lang="en-US" sz="1200" err="1">
                <a:solidFill>
                  <a:schemeClr val="dk1"/>
                </a:solidFill>
              </a:rPr>
              <a:t>oppi</a:t>
            </a:r>
            <a:r>
              <a:rPr lang="en-US" sz="1200">
                <a:solidFill>
                  <a:schemeClr val="dk1"/>
                </a:solidFill>
              </a:rPr>
              <a:t> </a:t>
            </a:r>
            <a:r>
              <a:rPr lang="en-US" sz="1200" err="1">
                <a:solidFill>
                  <a:schemeClr val="dk1"/>
                </a:solidFill>
              </a:rPr>
              <a:t>helpottaa</a:t>
            </a:r>
            <a:r>
              <a:rPr lang="en-US" sz="1200">
                <a:solidFill>
                  <a:schemeClr val="dk1"/>
                </a:solidFill>
              </a:rPr>
              <a:t> </a:t>
            </a:r>
            <a:r>
              <a:rPr lang="en-US" sz="1200" err="1">
                <a:solidFill>
                  <a:schemeClr val="dk1"/>
                </a:solidFill>
              </a:rPr>
              <a:t>uusien</a:t>
            </a:r>
            <a:r>
              <a:rPr lang="en-US" sz="1200">
                <a:solidFill>
                  <a:schemeClr val="dk1"/>
                </a:solidFill>
              </a:rPr>
              <a:t> </a:t>
            </a:r>
            <a:r>
              <a:rPr lang="en-US" sz="1200" err="1">
                <a:solidFill>
                  <a:schemeClr val="dk1"/>
                </a:solidFill>
              </a:rPr>
              <a:t>käynnistämistä</a:t>
            </a:r>
            <a:r>
              <a:rPr lang="en-US" sz="1200">
                <a:solidFill>
                  <a:schemeClr val="dk1"/>
                </a:solidFill>
              </a:rPr>
              <a:t>. Kun </a:t>
            </a:r>
            <a:r>
              <a:rPr lang="en-US" sz="1200" err="1">
                <a:solidFill>
                  <a:schemeClr val="dk1"/>
                </a:solidFill>
              </a:rPr>
              <a:t>tietomallit</a:t>
            </a:r>
            <a:r>
              <a:rPr lang="en-US" sz="1200">
                <a:solidFill>
                  <a:schemeClr val="dk1"/>
                </a:solidFill>
              </a:rPr>
              <a:t>, </a:t>
            </a:r>
            <a:r>
              <a:rPr lang="en-US" sz="1200" err="1">
                <a:solidFill>
                  <a:schemeClr val="dk1"/>
                </a:solidFill>
              </a:rPr>
              <a:t>tekniset</a:t>
            </a:r>
            <a:r>
              <a:rPr lang="en-US" sz="1200">
                <a:solidFill>
                  <a:schemeClr val="dk1"/>
                </a:solidFill>
              </a:rPr>
              <a:t> </a:t>
            </a:r>
            <a:r>
              <a:rPr lang="en-US" sz="1200" err="1">
                <a:solidFill>
                  <a:schemeClr val="dk1"/>
                </a:solidFill>
              </a:rPr>
              <a:t>ratkaisut</a:t>
            </a:r>
            <a:r>
              <a:rPr lang="en-US" sz="1200">
                <a:solidFill>
                  <a:schemeClr val="dk1"/>
                </a:solidFill>
              </a:rPr>
              <a:t> ja </a:t>
            </a:r>
            <a:r>
              <a:rPr lang="en-US" sz="1200" err="1">
                <a:solidFill>
                  <a:schemeClr val="dk1"/>
                </a:solidFill>
              </a:rPr>
              <a:t>sopimukset</a:t>
            </a:r>
            <a:r>
              <a:rPr lang="en-US" sz="1200">
                <a:solidFill>
                  <a:schemeClr val="dk1"/>
                </a:solidFill>
              </a:rPr>
              <a:t> </a:t>
            </a:r>
            <a:r>
              <a:rPr lang="en-US" sz="1200" err="1">
                <a:solidFill>
                  <a:schemeClr val="dk1"/>
                </a:solidFill>
              </a:rPr>
              <a:t>ovat</a:t>
            </a:r>
            <a:r>
              <a:rPr lang="en-US" sz="1200">
                <a:solidFill>
                  <a:schemeClr val="dk1"/>
                </a:solidFill>
              </a:rPr>
              <a:t> </a:t>
            </a:r>
            <a:r>
              <a:rPr lang="en-US" sz="1200" err="1">
                <a:solidFill>
                  <a:schemeClr val="dk1"/>
                </a:solidFill>
              </a:rPr>
              <a:t>uudelleenkäytettävissä</a:t>
            </a:r>
            <a:r>
              <a:rPr lang="en-US" sz="1200">
                <a:solidFill>
                  <a:schemeClr val="dk1"/>
                </a:solidFill>
              </a:rPr>
              <a:t>, </a:t>
            </a:r>
            <a:r>
              <a:rPr lang="en-US" sz="1200" err="1">
                <a:solidFill>
                  <a:schemeClr val="dk1"/>
                </a:solidFill>
              </a:rPr>
              <a:t>ei</a:t>
            </a:r>
            <a:r>
              <a:rPr lang="en-US" sz="1200">
                <a:solidFill>
                  <a:schemeClr val="dk1"/>
                </a:solidFill>
              </a:rPr>
              <a:t> </a:t>
            </a:r>
            <a:r>
              <a:rPr lang="en-US" sz="1200" err="1">
                <a:solidFill>
                  <a:schemeClr val="dk1"/>
                </a:solidFill>
              </a:rPr>
              <a:t>jokaista</a:t>
            </a:r>
            <a:r>
              <a:rPr lang="en-US" sz="1200">
                <a:solidFill>
                  <a:schemeClr val="dk1"/>
                </a:solidFill>
              </a:rPr>
              <a:t> </a:t>
            </a:r>
            <a:r>
              <a:rPr lang="en-US" sz="1200" err="1">
                <a:solidFill>
                  <a:schemeClr val="dk1"/>
                </a:solidFill>
              </a:rPr>
              <a:t>kokonaisuutta</a:t>
            </a:r>
            <a:r>
              <a:rPr lang="en-US" sz="1200">
                <a:solidFill>
                  <a:schemeClr val="dk1"/>
                </a:solidFill>
              </a:rPr>
              <a:t> </a:t>
            </a:r>
            <a:r>
              <a:rPr lang="en-US" sz="1200" err="1">
                <a:solidFill>
                  <a:schemeClr val="dk1"/>
                </a:solidFill>
              </a:rPr>
              <a:t>tarvitse</a:t>
            </a:r>
            <a:r>
              <a:rPr lang="en-US" sz="1200">
                <a:solidFill>
                  <a:schemeClr val="dk1"/>
                </a:solidFill>
              </a:rPr>
              <a:t> </a:t>
            </a:r>
            <a:r>
              <a:rPr lang="en-US" sz="1200" err="1">
                <a:solidFill>
                  <a:schemeClr val="dk1"/>
                </a:solidFill>
              </a:rPr>
              <a:t>neuvotella</a:t>
            </a:r>
            <a:r>
              <a:rPr lang="en-US" sz="1200">
                <a:solidFill>
                  <a:schemeClr val="dk1"/>
                </a:solidFill>
              </a:rPr>
              <a:t> </a:t>
            </a:r>
            <a:r>
              <a:rPr lang="en-US" sz="1200" err="1">
                <a:solidFill>
                  <a:schemeClr val="dk1"/>
                </a:solidFill>
              </a:rPr>
              <a:t>alusta</a:t>
            </a:r>
            <a:r>
              <a:rPr lang="en-US" sz="1200">
                <a:solidFill>
                  <a:schemeClr val="dk1"/>
                </a:solidFill>
              </a:rPr>
              <a:t> </a:t>
            </a:r>
            <a:r>
              <a:rPr lang="en-US" sz="1200" err="1">
                <a:solidFill>
                  <a:schemeClr val="dk1"/>
                </a:solidFill>
              </a:rPr>
              <a:t>alkaen</a:t>
            </a:r>
            <a:r>
              <a:rPr lang="en-US" sz="1200">
                <a:solidFill>
                  <a:schemeClr val="dk1"/>
                </a:solidFill>
              </a:rPr>
              <a:t>.</a:t>
            </a:r>
          </a:p>
        </p:txBody>
      </p:sp>
      <p:sp>
        <p:nvSpPr>
          <p:cNvPr id="4" name="Google Shape;1408;p73">
            <a:extLst>
              <a:ext uri="{FF2B5EF4-FFF2-40B4-BE49-F238E27FC236}">
                <a16:creationId xmlns:a16="http://schemas.microsoft.com/office/drawing/2014/main" id="{9236ADC2-2C5C-BD31-37D2-1F2669B5B3B3}"/>
              </a:ext>
            </a:extLst>
          </p:cNvPr>
          <p:cNvSpPr txBox="1"/>
          <p:nvPr/>
        </p:nvSpPr>
        <p:spPr>
          <a:xfrm>
            <a:off x="7995920" y="1836901"/>
            <a:ext cx="3078480" cy="4353756"/>
          </a:xfrm>
          <a:prstGeom prst="rect">
            <a:avLst/>
          </a:prstGeom>
          <a:noFill/>
          <a:ln>
            <a:noFill/>
          </a:ln>
        </p:spPr>
        <p:txBody>
          <a:bodyPr spcFirstLastPara="1" wrap="square" lIns="0" tIns="0" rIns="0" bIns="0" anchor="t" anchorCtr="0">
            <a:noAutofit/>
          </a:bodyPr>
          <a:lstStyle/>
          <a:p>
            <a:pPr marL="168275">
              <a:lnSpc>
                <a:spcPct val="114999"/>
              </a:lnSpc>
            </a:pPr>
            <a:r>
              <a:rPr lang="fi-FI" sz="1600" b="1">
                <a:solidFill>
                  <a:schemeClr val="dk1"/>
                </a:solidFill>
              </a:rPr>
              <a:t>Ekosysteemin sisäisiä </a:t>
            </a:r>
            <a:br>
              <a:rPr lang="fi-FI" sz="1600" b="1">
                <a:solidFill>
                  <a:schemeClr val="dk1"/>
                </a:solidFill>
              </a:rPr>
            </a:br>
            <a:r>
              <a:rPr lang="fi-FI" sz="1600" b="1">
                <a:solidFill>
                  <a:schemeClr val="dk1"/>
                </a:solidFill>
              </a:rPr>
              <a:t>organisoitumisen tapoja</a:t>
            </a:r>
            <a:r>
              <a:rPr lang="fi-FI" sz="1600" b="1">
                <a:solidFill>
                  <a:schemeClr val="dk1"/>
                </a:solidFill>
                <a:latin typeface="Arial"/>
                <a:ea typeface="Arial"/>
                <a:cs typeface="Arial"/>
                <a:sym typeface="Arial"/>
              </a:rPr>
              <a:t>:</a:t>
            </a:r>
            <a:endParaRPr lang="en-US" sz="1200" b="1">
              <a:solidFill>
                <a:schemeClr val="dk1"/>
              </a:solidFill>
              <a:latin typeface="Arial"/>
              <a:ea typeface="Arial"/>
              <a:cs typeface="Arial"/>
            </a:endParaRPr>
          </a:p>
          <a:p>
            <a:pPr marL="177800" indent="-177800">
              <a:lnSpc>
                <a:spcPct val="114999"/>
              </a:lnSpc>
              <a:spcBef>
                <a:spcPts val="800"/>
              </a:spcBef>
              <a:buClr>
                <a:schemeClr val="dk1"/>
              </a:buClr>
              <a:buSzPts val="950"/>
              <a:buFont typeface="Arial"/>
              <a:buChar char="•"/>
            </a:pPr>
            <a:r>
              <a:rPr lang="fi-FI" sz="1200">
                <a:solidFill>
                  <a:schemeClr val="dk1"/>
                </a:solidFill>
              </a:rPr>
              <a:t>Teematyöskentely – kehittäminen järjestyy ilmiöiden tai yhteisten tavoitteiden ympärille </a:t>
            </a:r>
          </a:p>
          <a:p>
            <a:pPr marL="177800" indent="-177800">
              <a:lnSpc>
                <a:spcPct val="114999"/>
              </a:lnSpc>
              <a:spcBef>
                <a:spcPts val="800"/>
              </a:spcBef>
              <a:buClr>
                <a:schemeClr val="dk1"/>
              </a:buClr>
              <a:buSzPts val="950"/>
              <a:buFont typeface="Arial"/>
              <a:buChar char="•"/>
            </a:pPr>
            <a:r>
              <a:rPr lang="fi-FI" sz="1200">
                <a:solidFill>
                  <a:schemeClr val="dk1"/>
                </a:solidFill>
              </a:rPr>
              <a:t>Asiakaspolut – työskentely rakentuu loppukäyttäjän elämänvaiheiden tai palveluketjujen mukaan</a:t>
            </a:r>
            <a:endParaRPr lang="fi-FI" sz="1600">
              <a:solidFill>
                <a:schemeClr val="dk1"/>
              </a:solidFill>
            </a:endParaRPr>
          </a:p>
          <a:p>
            <a:pPr marL="177800" indent="-177800">
              <a:lnSpc>
                <a:spcPct val="114999"/>
              </a:lnSpc>
              <a:spcBef>
                <a:spcPts val="800"/>
              </a:spcBef>
              <a:buClr>
                <a:schemeClr val="dk1"/>
              </a:buClr>
              <a:buSzPts val="950"/>
              <a:buFont typeface="Arial"/>
              <a:buChar char="•"/>
            </a:pPr>
            <a:r>
              <a:rPr lang="fi-FI" sz="1200">
                <a:solidFill>
                  <a:schemeClr val="dk1"/>
                </a:solidFill>
              </a:rPr>
              <a:t>Datavirrat – kehittäminen jakautuu datan lähteiden tai tyyppien mukaan (esim. sensoridata, tilannekuvat)</a:t>
            </a:r>
            <a:endParaRPr lang="fi-FI" sz="1600">
              <a:solidFill>
                <a:schemeClr val="dk1"/>
              </a:solidFill>
            </a:endParaRPr>
          </a:p>
          <a:p>
            <a:pPr marL="177800" indent="-177800">
              <a:lnSpc>
                <a:spcPct val="114999"/>
              </a:lnSpc>
              <a:spcBef>
                <a:spcPts val="800"/>
              </a:spcBef>
              <a:buClr>
                <a:schemeClr val="dk1"/>
              </a:buClr>
              <a:buSzPts val="950"/>
              <a:buFont typeface="Arial"/>
              <a:buChar char="•"/>
            </a:pPr>
            <a:r>
              <a:rPr lang="fi-FI" sz="1200">
                <a:solidFill>
                  <a:schemeClr val="dk1"/>
                </a:solidFill>
              </a:rPr>
              <a:t>Roolit – toimijat ryhmittyvät vastuun tai asiantuntemuksen perusteella </a:t>
            </a:r>
            <a:br>
              <a:rPr lang="fi-FI" sz="1200">
                <a:solidFill>
                  <a:schemeClr val="dk1"/>
                </a:solidFill>
              </a:rPr>
            </a:br>
            <a:r>
              <a:rPr lang="fi-FI" sz="1200">
                <a:solidFill>
                  <a:schemeClr val="dk1"/>
                </a:solidFill>
              </a:rPr>
              <a:t>(esim. rekisterinpitäjät, analyytikot)</a:t>
            </a:r>
            <a:endParaRPr lang="fi-FI" sz="1600">
              <a:solidFill>
                <a:schemeClr val="dk1"/>
              </a:solidFill>
            </a:endParaRPr>
          </a:p>
          <a:p>
            <a:pPr marL="177800" indent="-177800">
              <a:lnSpc>
                <a:spcPct val="114999"/>
              </a:lnSpc>
              <a:spcBef>
                <a:spcPts val="800"/>
              </a:spcBef>
              <a:buClr>
                <a:schemeClr val="dk1"/>
              </a:buClr>
              <a:buSzPts val="950"/>
              <a:buFont typeface="Arial"/>
              <a:buChar char="•"/>
            </a:pPr>
            <a:r>
              <a:rPr lang="fi-FI" sz="1200">
                <a:solidFill>
                  <a:schemeClr val="dk1"/>
                </a:solidFill>
              </a:rPr>
              <a:t>Alueet – eri alueet kehittävät rinnakkain yhteisen mallin pohjalta</a:t>
            </a:r>
          </a:p>
        </p:txBody>
      </p:sp>
      <p:sp>
        <p:nvSpPr>
          <p:cNvPr id="17" name="Google Shape;828;p49">
            <a:extLst>
              <a:ext uri="{FF2B5EF4-FFF2-40B4-BE49-F238E27FC236}">
                <a16:creationId xmlns:a16="http://schemas.microsoft.com/office/drawing/2014/main" id="{5E317F5C-1160-653E-48D3-B51FC2B7A7FA}"/>
              </a:ext>
            </a:extLst>
          </p:cNvPr>
          <p:cNvSpPr txBox="1"/>
          <p:nvPr/>
        </p:nvSpPr>
        <p:spPr>
          <a:xfrm>
            <a:off x="717962" y="4681395"/>
            <a:ext cx="251782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Vinkki:</a:t>
            </a:r>
            <a:br>
              <a:rPr lang="fi-FI" sz="1200" i="1"/>
            </a:br>
            <a:r>
              <a:rPr lang="fi-FI" sz="1200" i="1">
                <a:solidFill>
                  <a:schemeClr val="bg1"/>
                </a:solidFill>
                <a:hlinkClick r:id="rId4">
                  <a:extLst>
                    <a:ext uri="{A12FA001-AC4F-418D-AE19-62706E023703}">
                      <ahyp:hlinkClr xmlns:ahyp="http://schemas.microsoft.com/office/drawing/2018/hyperlinkcolor" val="tx"/>
                    </a:ext>
                  </a:extLst>
                </a:hlinkClick>
              </a:rPr>
              <a:t>Hyödynnä Sitran Kilpailukykyä datasta -työkalupakin kanvaasia käyttötapauksen kuvaamiseen</a:t>
            </a:r>
            <a:endParaRPr lang="fi-FI" sz="1200" i="1">
              <a:solidFill>
                <a:schemeClr val="bg1"/>
              </a:solidFill>
            </a:endParaRPr>
          </a:p>
        </p:txBody>
      </p:sp>
      <p:sp>
        <p:nvSpPr>
          <p:cNvPr id="1949" name="Google Shape;1949;p92"/>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50</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pic>
        <p:nvPicPr>
          <p:cNvPr id="14" name="Google Shape;732;p45">
            <a:extLst>
              <a:ext uri="{FF2B5EF4-FFF2-40B4-BE49-F238E27FC236}">
                <a16:creationId xmlns:a16="http://schemas.microsoft.com/office/drawing/2014/main" id="{F61688CB-DA27-118F-C92C-0441F22C7B99}"/>
              </a:ext>
              <a:ext uri="{C183D7F6-B498-43B3-948B-1728B52AA6E4}">
                <adec:decorative xmlns:adec="http://schemas.microsoft.com/office/drawing/2017/decorative" val="1"/>
              </a:ext>
            </a:extLst>
          </p:cNvPr>
          <p:cNvPicPr preferRelativeResize="0"/>
          <p:nvPr/>
        </p:nvPicPr>
        <p:blipFill rotWithShape="1">
          <a:blip r:embed="rId3">
            <a:alphaModFix/>
          </a:blip>
          <a:srcRect r="73110"/>
          <a:stretch>
            <a:fillRect/>
          </a:stretch>
        </p:blipFill>
        <p:spPr>
          <a:xfrm rot="4547559">
            <a:off x="7740377" y="2988948"/>
            <a:ext cx="3818818" cy="3545298"/>
          </a:xfrm>
          <a:prstGeom prst="rect">
            <a:avLst/>
          </a:prstGeom>
          <a:noFill/>
          <a:ln>
            <a:noFill/>
          </a:ln>
        </p:spPr>
      </p:pic>
      <p:pic>
        <p:nvPicPr>
          <p:cNvPr id="3" name="Google Shape;902;p52">
            <a:extLst>
              <a:ext uri="{FF2B5EF4-FFF2-40B4-BE49-F238E27FC236}">
                <a16:creationId xmlns:a16="http://schemas.microsoft.com/office/drawing/2014/main" id="{0ADE6A21-ADF4-E7E5-F992-E97F61AED483}"/>
              </a:ext>
              <a:ext uri="{C183D7F6-B498-43B3-948B-1728B52AA6E4}">
                <adec:decorative xmlns:adec="http://schemas.microsoft.com/office/drawing/2017/decorative" val="1"/>
              </a:ext>
            </a:extLst>
          </p:cNvPr>
          <p:cNvPicPr preferRelativeResize="0"/>
          <p:nvPr/>
        </p:nvPicPr>
        <p:blipFill rotWithShape="1">
          <a:blip r:embed="rId4">
            <a:alphaModFix/>
          </a:blip>
          <a:srcRect l="34916" t="53114" b="31813"/>
          <a:stretch>
            <a:fillRect/>
          </a:stretch>
        </p:blipFill>
        <p:spPr>
          <a:xfrm rot="60000" flipH="1">
            <a:off x="8352522" y="-163810"/>
            <a:ext cx="4015941" cy="3169811"/>
          </a:xfrm>
          <a:prstGeom prst="rect">
            <a:avLst/>
          </a:prstGeom>
          <a:noFill/>
          <a:ln>
            <a:noFill/>
          </a:ln>
        </p:spPr>
      </p:pic>
      <p:sp>
        <p:nvSpPr>
          <p:cNvPr id="1981" name="Google Shape;1981;p93">
            <a:extLst>
              <a:ext uri="{C183D7F6-B498-43B3-948B-1728B52AA6E4}">
                <adec:decorative xmlns:adec="http://schemas.microsoft.com/office/drawing/2017/decorative" val="1"/>
              </a:ext>
            </a:extLst>
          </p:cNvPr>
          <p:cNvSpPr/>
          <p:nvPr/>
        </p:nvSpPr>
        <p:spPr>
          <a:xfrm rot="20401340">
            <a:off x="7051515" y="1143596"/>
            <a:ext cx="4899284" cy="5775372"/>
          </a:xfrm>
          <a:custGeom>
            <a:avLst/>
            <a:gdLst>
              <a:gd name="connsiteX0" fmla="*/ 366051 w 2147333"/>
              <a:gd name="connsiteY0" fmla="*/ 292269 h 1539211"/>
              <a:gd name="connsiteX1" fmla="*/ 913980 w 2147333"/>
              <a:gd name="connsiteY1" fmla="*/ 19382 h 1539211"/>
              <a:gd name="connsiteX2" fmla="*/ 1720104 w 2147333"/>
              <a:gd name="connsiteY2" fmla="*/ 72670 h 1539211"/>
              <a:gd name="connsiteX3" fmla="*/ 2136923 w 2147333"/>
              <a:gd name="connsiteY3" fmla="*/ 475493 h 1539211"/>
              <a:gd name="connsiteX4" fmla="*/ 1959958 w 2147333"/>
              <a:gd name="connsiteY4" fmla="*/ 1253731 h 1539211"/>
              <a:gd name="connsiteX5" fmla="*/ 1306749 w 2147333"/>
              <a:gd name="connsiteY5" fmla="*/ 1537412 h 1539211"/>
              <a:gd name="connsiteX6" fmla="*/ 40703 w 2147333"/>
              <a:gd name="connsiteY6" fmla="*/ 1143150 h 1539211"/>
              <a:gd name="connsiteX7" fmla="*/ 366051 w 2147333"/>
              <a:gd name="connsiteY7" fmla="*/ 292269 h 1539211"/>
              <a:gd name="connsiteX0" fmla="*/ 366051 w 2198866"/>
              <a:gd name="connsiteY0" fmla="*/ 293086 h 1539988"/>
              <a:gd name="connsiteX1" fmla="*/ 913980 w 2198866"/>
              <a:gd name="connsiteY1" fmla="*/ 20199 h 1539988"/>
              <a:gd name="connsiteX2" fmla="*/ 1720104 w 2198866"/>
              <a:gd name="connsiteY2" fmla="*/ 73487 h 1539988"/>
              <a:gd name="connsiteX3" fmla="*/ 2191274 w 2198866"/>
              <a:gd name="connsiteY3" fmla="*/ 496541 h 1539988"/>
              <a:gd name="connsiteX4" fmla="*/ 1959958 w 2198866"/>
              <a:gd name="connsiteY4" fmla="*/ 1254548 h 1539988"/>
              <a:gd name="connsiteX5" fmla="*/ 1306749 w 2198866"/>
              <a:gd name="connsiteY5" fmla="*/ 1538229 h 1539988"/>
              <a:gd name="connsiteX6" fmla="*/ 40703 w 2198866"/>
              <a:gd name="connsiteY6" fmla="*/ 1143967 h 1539988"/>
              <a:gd name="connsiteX7" fmla="*/ 366051 w 2198866"/>
              <a:gd name="connsiteY7" fmla="*/ 293086 h 1539988"/>
              <a:gd name="connsiteX0" fmla="*/ 421084 w 2253899"/>
              <a:gd name="connsiteY0" fmla="*/ 293086 h 1539988"/>
              <a:gd name="connsiteX1" fmla="*/ 969013 w 2253899"/>
              <a:gd name="connsiteY1" fmla="*/ 20199 h 1539988"/>
              <a:gd name="connsiteX2" fmla="*/ 1775137 w 2253899"/>
              <a:gd name="connsiteY2" fmla="*/ 73487 h 1539988"/>
              <a:gd name="connsiteX3" fmla="*/ 2246307 w 2253899"/>
              <a:gd name="connsiteY3" fmla="*/ 496541 h 1539988"/>
              <a:gd name="connsiteX4" fmla="*/ 2014991 w 2253899"/>
              <a:gd name="connsiteY4" fmla="*/ 1254548 h 1539988"/>
              <a:gd name="connsiteX5" fmla="*/ 1361782 w 2253899"/>
              <a:gd name="connsiteY5" fmla="*/ 1538229 h 1539988"/>
              <a:gd name="connsiteX6" fmla="*/ 36772 w 2253899"/>
              <a:gd name="connsiteY6" fmla="*/ 1189542 h 1539988"/>
              <a:gd name="connsiteX7" fmla="*/ 421084 w 2253899"/>
              <a:gd name="connsiteY7" fmla="*/ 293086 h 1539988"/>
              <a:gd name="connsiteX0" fmla="*/ 423330 w 2256145"/>
              <a:gd name="connsiteY0" fmla="*/ 293086 h 1539988"/>
              <a:gd name="connsiteX1" fmla="*/ 971259 w 2256145"/>
              <a:gd name="connsiteY1" fmla="*/ 20199 h 1539988"/>
              <a:gd name="connsiteX2" fmla="*/ 1777383 w 2256145"/>
              <a:gd name="connsiteY2" fmla="*/ 73487 h 1539988"/>
              <a:gd name="connsiteX3" fmla="*/ 2248553 w 2256145"/>
              <a:gd name="connsiteY3" fmla="*/ 496541 h 1539988"/>
              <a:gd name="connsiteX4" fmla="*/ 2017237 w 2256145"/>
              <a:gd name="connsiteY4" fmla="*/ 1254548 h 1539988"/>
              <a:gd name="connsiteX5" fmla="*/ 1364028 w 2256145"/>
              <a:gd name="connsiteY5" fmla="*/ 1538229 h 1539988"/>
              <a:gd name="connsiteX6" fmla="*/ 39018 w 2256145"/>
              <a:gd name="connsiteY6" fmla="*/ 1189542 h 1539988"/>
              <a:gd name="connsiteX7" fmla="*/ 423330 w 2256145"/>
              <a:gd name="connsiteY7" fmla="*/ 293086 h 1539988"/>
              <a:gd name="connsiteX0" fmla="*/ 420639 w 2253454"/>
              <a:gd name="connsiteY0" fmla="*/ 303185 h 1550087"/>
              <a:gd name="connsiteX1" fmla="*/ 928228 w 2253454"/>
              <a:gd name="connsiteY1" fmla="*/ 17263 h 1550087"/>
              <a:gd name="connsiteX2" fmla="*/ 1774692 w 2253454"/>
              <a:gd name="connsiteY2" fmla="*/ 83586 h 1550087"/>
              <a:gd name="connsiteX3" fmla="*/ 2245862 w 2253454"/>
              <a:gd name="connsiteY3" fmla="*/ 506640 h 1550087"/>
              <a:gd name="connsiteX4" fmla="*/ 2014546 w 2253454"/>
              <a:gd name="connsiteY4" fmla="*/ 1264647 h 1550087"/>
              <a:gd name="connsiteX5" fmla="*/ 1361337 w 2253454"/>
              <a:gd name="connsiteY5" fmla="*/ 1548328 h 1550087"/>
              <a:gd name="connsiteX6" fmla="*/ 36327 w 2253454"/>
              <a:gd name="connsiteY6" fmla="*/ 1199641 h 1550087"/>
              <a:gd name="connsiteX7" fmla="*/ 420639 w 2253454"/>
              <a:gd name="connsiteY7" fmla="*/ 303185 h 1550087"/>
              <a:gd name="connsiteX0" fmla="*/ 468054 w 2247223"/>
              <a:gd name="connsiteY0" fmla="*/ 289825 h 1549169"/>
              <a:gd name="connsiteX1" fmla="*/ 921997 w 2247223"/>
              <a:gd name="connsiteY1" fmla="*/ 16345 h 1549169"/>
              <a:gd name="connsiteX2" fmla="*/ 1768461 w 2247223"/>
              <a:gd name="connsiteY2" fmla="*/ 82668 h 1549169"/>
              <a:gd name="connsiteX3" fmla="*/ 2239631 w 2247223"/>
              <a:gd name="connsiteY3" fmla="*/ 505722 h 1549169"/>
              <a:gd name="connsiteX4" fmla="*/ 2008315 w 2247223"/>
              <a:gd name="connsiteY4" fmla="*/ 1263729 h 1549169"/>
              <a:gd name="connsiteX5" fmla="*/ 1355106 w 2247223"/>
              <a:gd name="connsiteY5" fmla="*/ 1547410 h 1549169"/>
              <a:gd name="connsiteX6" fmla="*/ 30096 w 2247223"/>
              <a:gd name="connsiteY6" fmla="*/ 1198723 h 1549169"/>
              <a:gd name="connsiteX7" fmla="*/ 468054 w 2247223"/>
              <a:gd name="connsiteY7" fmla="*/ 289825 h 1549169"/>
              <a:gd name="connsiteX0" fmla="*/ 468054 w 2247223"/>
              <a:gd name="connsiteY0" fmla="*/ 289825 h 1547472"/>
              <a:gd name="connsiteX1" fmla="*/ 921997 w 2247223"/>
              <a:gd name="connsiteY1" fmla="*/ 16345 h 1547472"/>
              <a:gd name="connsiteX2" fmla="*/ 1768461 w 2247223"/>
              <a:gd name="connsiteY2" fmla="*/ 82668 h 1547472"/>
              <a:gd name="connsiteX3" fmla="*/ 2239631 w 2247223"/>
              <a:gd name="connsiteY3" fmla="*/ 505722 h 1547472"/>
              <a:gd name="connsiteX4" fmla="*/ 2008315 w 2247223"/>
              <a:gd name="connsiteY4" fmla="*/ 1263729 h 1547472"/>
              <a:gd name="connsiteX5" fmla="*/ 1355106 w 2247223"/>
              <a:gd name="connsiteY5" fmla="*/ 1547410 h 1547472"/>
              <a:gd name="connsiteX6" fmla="*/ 30096 w 2247223"/>
              <a:gd name="connsiteY6" fmla="*/ 1198723 h 1547472"/>
              <a:gd name="connsiteX7" fmla="*/ 468054 w 2247223"/>
              <a:gd name="connsiteY7" fmla="*/ 289825 h 1547472"/>
              <a:gd name="connsiteX0" fmla="*/ 468054 w 2247223"/>
              <a:gd name="connsiteY0" fmla="*/ 289825 h 1547472"/>
              <a:gd name="connsiteX1" fmla="*/ 921997 w 2247223"/>
              <a:gd name="connsiteY1" fmla="*/ 16345 h 1547472"/>
              <a:gd name="connsiteX2" fmla="*/ 1768461 w 2247223"/>
              <a:gd name="connsiteY2" fmla="*/ 82668 h 1547472"/>
              <a:gd name="connsiteX3" fmla="*/ 2239631 w 2247223"/>
              <a:gd name="connsiteY3" fmla="*/ 505722 h 1547472"/>
              <a:gd name="connsiteX4" fmla="*/ 2008315 w 2247223"/>
              <a:gd name="connsiteY4" fmla="*/ 1263729 h 1547472"/>
              <a:gd name="connsiteX5" fmla="*/ 1355106 w 2247223"/>
              <a:gd name="connsiteY5" fmla="*/ 1547410 h 1547472"/>
              <a:gd name="connsiteX6" fmla="*/ 30096 w 2247223"/>
              <a:gd name="connsiteY6" fmla="*/ 1198723 h 1547472"/>
              <a:gd name="connsiteX7" fmla="*/ 468054 w 2247223"/>
              <a:gd name="connsiteY7" fmla="*/ 289825 h 1547472"/>
              <a:gd name="connsiteX0" fmla="*/ 468054 w 2247223"/>
              <a:gd name="connsiteY0" fmla="*/ 289825 h 1547411"/>
              <a:gd name="connsiteX1" fmla="*/ 921997 w 2247223"/>
              <a:gd name="connsiteY1" fmla="*/ 16345 h 1547411"/>
              <a:gd name="connsiteX2" fmla="*/ 1768461 w 2247223"/>
              <a:gd name="connsiteY2" fmla="*/ 82668 h 1547411"/>
              <a:gd name="connsiteX3" fmla="*/ 2239631 w 2247223"/>
              <a:gd name="connsiteY3" fmla="*/ 505722 h 1547411"/>
              <a:gd name="connsiteX4" fmla="*/ 2008315 w 2247223"/>
              <a:gd name="connsiteY4" fmla="*/ 1263729 h 1547411"/>
              <a:gd name="connsiteX5" fmla="*/ 1355106 w 2247223"/>
              <a:gd name="connsiteY5" fmla="*/ 1547410 h 1547411"/>
              <a:gd name="connsiteX6" fmla="*/ 30096 w 2247223"/>
              <a:gd name="connsiteY6" fmla="*/ 1198723 h 1547411"/>
              <a:gd name="connsiteX7" fmla="*/ 468054 w 2247223"/>
              <a:gd name="connsiteY7" fmla="*/ 289825 h 154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7223" h="1547411" extrusionOk="0">
                <a:moveTo>
                  <a:pt x="468054" y="289825"/>
                </a:moveTo>
                <a:cubicBezTo>
                  <a:pt x="616704" y="92762"/>
                  <a:pt x="705263" y="50871"/>
                  <a:pt x="921997" y="16345"/>
                </a:cubicBezTo>
                <a:cubicBezTo>
                  <a:pt x="1138731" y="-18181"/>
                  <a:pt x="1548855" y="1105"/>
                  <a:pt x="1768461" y="82668"/>
                </a:cubicBezTo>
                <a:cubicBezTo>
                  <a:pt x="1988067" y="164231"/>
                  <a:pt x="2199655" y="308879"/>
                  <a:pt x="2239631" y="505722"/>
                </a:cubicBezTo>
                <a:cubicBezTo>
                  <a:pt x="2279607" y="702565"/>
                  <a:pt x="2155736" y="1090114"/>
                  <a:pt x="2008315" y="1263729"/>
                </a:cubicBezTo>
                <a:cubicBezTo>
                  <a:pt x="1860894" y="1437344"/>
                  <a:pt x="1676617" y="1546822"/>
                  <a:pt x="1355106" y="1547410"/>
                </a:cubicBezTo>
                <a:cubicBezTo>
                  <a:pt x="1033595" y="1547998"/>
                  <a:pt x="177938" y="1408321"/>
                  <a:pt x="30096" y="1198723"/>
                </a:cubicBezTo>
                <a:cubicBezTo>
                  <a:pt x="-117746" y="989126"/>
                  <a:pt x="319404" y="486888"/>
                  <a:pt x="468054" y="289825"/>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73C2A6FD-359D-9B47-8604-5A1C57CB6CCF}"/>
              </a:ext>
              <a:ext uri="{C183D7F6-B498-43B3-948B-1728B52AA6E4}">
                <adec:decorative xmlns:adec="http://schemas.microsoft.com/office/drawing/2017/decorative" val="1"/>
              </a:ext>
            </a:extLst>
          </p:cNvPr>
          <p:cNvSpPr txBox="1"/>
          <p:nvPr/>
        </p:nvSpPr>
        <p:spPr>
          <a:xfrm>
            <a:off x="12854152" y="5055476"/>
            <a:ext cx="184731" cy="307777"/>
          </a:xfrm>
          <a:prstGeom prst="rect">
            <a:avLst/>
          </a:prstGeom>
          <a:noFill/>
        </p:spPr>
        <p:txBody>
          <a:bodyPr wrap="none" rtlCol="0">
            <a:spAutoFit/>
          </a:bodyPr>
          <a:lstStyle/>
          <a:p>
            <a:endParaRPr lang="en-US"/>
          </a:p>
        </p:txBody>
      </p:sp>
      <p:sp>
        <p:nvSpPr>
          <p:cNvPr id="5" name="Google Shape;820;p49">
            <a:extLst>
              <a:ext uri="{FF2B5EF4-FFF2-40B4-BE49-F238E27FC236}">
                <a16:creationId xmlns:a16="http://schemas.microsoft.com/office/drawing/2014/main" id="{3187F260-C50E-DF7D-B377-C85030F8DE31}"/>
              </a:ext>
              <a:ext uri="{C183D7F6-B498-43B3-948B-1728B52AA6E4}">
                <adec:decorative xmlns:adec="http://schemas.microsoft.com/office/drawing/2017/decorative" val="1"/>
              </a:ext>
            </a:extLst>
          </p:cNvPr>
          <p:cNvSpPr/>
          <p:nvPr/>
        </p:nvSpPr>
        <p:spPr>
          <a:xfrm>
            <a:off x="454962" y="4659743"/>
            <a:ext cx="2847943" cy="1302132"/>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 name="Ryhmä 13" descr="Sivun poikkileikkaava teema on Yhteistyö">
            <a:extLst>
              <a:ext uri="{FF2B5EF4-FFF2-40B4-BE49-F238E27FC236}">
                <a16:creationId xmlns:a16="http://schemas.microsoft.com/office/drawing/2014/main" id="{2C71DA65-2C58-AC42-65AF-C6968459071C}"/>
              </a:ext>
            </a:extLst>
          </p:cNvPr>
          <p:cNvGrpSpPr/>
          <p:nvPr/>
        </p:nvGrpSpPr>
        <p:grpSpPr>
          <a:xfrm>
            <a:off x="9908235" y="287047"/>
            <a:ext cx="2072194" cy="451173"/>
            <a:chOff x="10035405" y="281923"/>
            <a:chExt cx="2072194" cy="451173"/>
          </a:xfrm>
        </p:grpSpPr>
        <p:sp>
          <p:nvSpPr>
            <p:cNvPr id="10" name="Suorakulmio: Pyöristetyt kulmat 14">
              <a:extLst>
                <a:ext uri="{FF2B5EF4-FFF2-40B4-BE49-F238E27FC236}">
                  <a16:creationId xmlns:a16="http://schemas.microsoft.com/office/drawing/2014/main" id="{483C2475-174E-C847-8849-44A42502EEF3}"/>
                </a:ext>
              </a:extLst>
            </p:cNvPr>
            <p:cNvSpPr/>
            <p:nvPr/>
          </p:nvSpPr>
          <p:spPr>
            <a:xfrm>
              <a:off x="10035405" y="281923"/>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1" name="Google Shape;734;p45">
              <a:extLst>
                <a:ext uri="{FF2B5EF4-FFF2-40B4-BE49-F238E27FC236}">
                  <a16:creationId xmlns:a16="http://schemas.microsoft.com/office/drawing/2014/main" id="{2E819C24-ABAD-818D-02C7-AB2784595AAE}"/>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Yhteistyö</a:t>
              </a:r>
              <a:endParaRPr sz="1600" dirty="0">
                <a:solidFill>
                  <a:schemeClr val="lt1"/>
                </a:solidFill>
              </a:endParaRPr>
            </a:p>
          </p:txBody>
        </p:sp>
        <p:pic>
          <p:nvPicPr>
            <p:cNvPr id="12" name="Kuva 16">
              <a:extLst>
                <a:ext uri="{FF2B5EF4-FFF2-40B4-BE49-F238E27FC236}">
                  <a16:creationId xmlns:a16="http://schemas.microsoft.com/office/drawing/2014/main" id="{8B6ACE92-CCF0-D532-AF59-E9DDB113E5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9040" y="407471"/>
              <a:ext cx="242949" cy="200076"/>
            </a:xfrm>
            <a:prstGeom prst="rect">
              <a:avLst/>
            </a:prstGeom>
          </p:spPr>
        </p:pic>
      </p:grpSp>
      <p:sp>
        <p:nvSpPr>
          <p:cNvPr id="1982" name="Google Shape;1982;p93"/>
          <p:cNvSpPr txBox="1">
            <a:spLocks noGrp="1"/>
          </p:cNvSpPr>
          <p:nvPr>
            <p:ph type="title" idx="4294967295"/>
          </p:nvPr>
        </p:nvSpPr>
        <p:spPr>
          <a:xfrm>
            <a:off x="457200" y="435150"/>
            <a:ext cx="867629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Black"/>
              </a:rPr>
              <a:t>Yhteistyön rakenteet </a:t>
            </a: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a:rPr>
              <a:t>dataekosysteemissä</a:t>
            </a:r>
            <a:endParaRPr kumimoji="0" lang="en-US" sz="1400"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fi-FI"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1100"/>
              <a:buFont typeface="Arial"/>
              <a:buNone/>
              <a:tabLst/>
              <a:defRPr/>
            </a:pPr>
            <a:endPar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a:endParaRPr>
          </a:p>
        </p:txBody>
      </p:sp>
      <p:sp>
        <p:nvSpPr>
          <p:cNvPr id="1984" name="Google Shape;1984;p93"/>
          <p:cNvSpPr txBox="1"/>
          <p:nvPr/>
        </p:nvSpPr>
        <p:spPr>
          <a:xfrm>
            <a:off x="456025" y="1838330"/>
            <a:ext cx="3336300" cy="2454300"/>
          </a:xfrm>
          <a:prstGeom prst="rect">
            <a:avLst/>
          </a:prstGeom>
          <a:noFill/>
          <a:ln>
            <a:noFill/>
          </a:ln>
        </p:spPr>
        <p:txBody>
          <a:bodyPr spcFirstLastPara="1" wrap="square" lIns="0" tIns="0" rIns="0" bIns="0" anchor="t" anchorCtr="0">
            <a:noAutofit/>
          </a:bodyPr>
          <a:lstStyle/>
          <a:p>
            <a:r>
              <a:rPr lang="fi-FI" sz="1600">
                <a:solidFill>
                  <a:schemeClr val="dk1"/>
                </a:solidFill>
              </a:rPr>
              <a:t>Ekosysteemi toimii, kun jokainen osallistuja ymmärtää, miten yhteistyöhön voi osallistua. Tarvitaan toimintamalli, joka ohjaa yhteiskehittämistä ja auttaa sovittamaan yhteen eri toimijoiden roolit ja panokset.</a:t>
            </a:r>
            <a:endParaRPr lang="en-US">
              <a:solidFill>
                <a:schemeClr val="dk1"/>
              </a:solidFill>
            </a:endParaRPr>
          </a:p>
        </p:txBody>
      </p:sp>
      <p:sp>
        <p:nvSpPr>
          <p:cNvPr id="1985" name="Google Shape;1985;p93"/>
          <p:cNvSpPr txBox="1"/>
          <p:nvPr/>
        </p:nvSpPr>
        <p:spPr>
          <a:xfrm>
            <a:off x="4118974" y="1847089"/>
            <a:ext cx="3023505" cy="4027200"/>
          </a:xfrm>
          <a:prstGeom prst="rect">
            <a:avLst/>
          </a:prstGeom>
          <a:noFill/>
          <a:ln>
            <a:noFill/>
          </a:ln>
        </p:spPr>
        <p:txBody>
          <a:bodyPr spcFirstLastPara="1" wrap="square" lIns="0" tIns="0" rIns="0" bIns="0" anchor="t" anchorCtr="0">
            <a:noAutofit/>
          </a:bodyPr>
          <a:lstStyle/>
          <a:p>
            <a:pPr>
              <a:lnSpc>
                <a:spcPct val="114999"/>
              </a:lnSpc>
            </a:pPr>
            <a:r>
              <a:rPr lang="fi-FI" sz="1200">
                <a:solidFill>
                  <a:schemeClr val="dk1"/>
                </a:solidFill>
              </a:rPr>
              <a:t>Ekosysteemin on tärkeää tarjota selkeä rakenne osallistumiselle. Tämä tarkoittaa esimerkiksi yhteistä orientaatiota uusille toimijoille, teemakohtaisia työryhmiä ja fasilitointia, joka tukee kehittämistä arjessa. Mallissa on oltava tilaa erilaisille osallistumisen tavoille: aktiivisille kehittäjille, datan tuottajille ja niille, jotka osallistuvat kevyemmin tai kokeilevat rajatusti.</a:t>
            </a:r>
            <a:endParaRPr lang="en-US" sz="1600">
              <a:solidFill>
                <a:schemeClr val="dk1"/>
              </a:solidFill>
            </a:endParaRPr>
          </a:p>
          <a:p>
            <a:pPr>
              <a:lnSpc>
                <a:spcPct val="114999"/>
              </a:lnSpc>
            </a:pPr>
            <a:endParaRPr lang="en-US" sz="1600"/>
          </a:p>
          <a:p>
            <a:pPr>
              <a:lnSpc>
                <a:spcPct val="114999"/>
              </a:lnSpc>
            </a:pPr>
            <a:r>
              <a:rPr lang="fi-FI" sz="1200">
                <a:solidFill>
                  <a:schemeClr val="dk1"/>
                </a:solidFill>
              </a:rPr>
              <a:t>Vaikka muodollinen liittymissopimus voi olla tarpeen, luottamus ei lopulta synny asiakirjoilla vaan toimivalla arjella. Osallistujat sitoutuvat, kun he näkevät, miten yhteistyö sujuu ja millaista arvoa se tuottaa. </a:t>
            </a:r>
          </a:p>
          <a:p>
            <a:pPr>
              <a:lnSpc>
                <a:spcPct val="114999"/>
              </a:lnSpc>
            </a:pPr>
            <a:endParaRPr lang="fi-FI" sz="1200">
              <a:solidFill>
                <a:schemeClr val="dk1"/>
              </a:solidFill>
            </a:endParaRPr>
          </a:p>
          <a:p>
            <a:pPr>
              <a:lnSpc>
                <a:spcPct val="114999"/>
              </a:lnSpc>
            </a:pPr>
            <a:r>
              <a:rPr lang="fi-FI" sz="1200">
                <a:solidFill>
                  <a:schemeClr val="dk1"/>
                </a:solidFill>
              </a:rPr>
              <a:t>Yhteistyön koordinoinnista ja jatkuvuudesta vastaa ekosysteemin omistajataho. Tämä huolehtii, että kokonaisuus etenee johdonmukaisesti ja uudetkin toimijat löytävät paikkansa.</a:t>
            </a:r>
            <a:endParaRPr lang="fi-FI" sz="1600">
              <a:solidFill>
                <a:schemeClr val="dk1"/>
              </a:solidFill>
            </a:endParaRPr>
          </a:p>
        </p:txBody>
      </p:sp>
      <p:sp>
        <p:nvSpPr>
          <p:cNvPr id="13" name="Google Shape;1408;p73">
            <a:extLst>
              <a:ext uri="{FF2B5EF4-FFF2-40B4-BE49-F238E27FC236}">
                <a16:creationId xmlns:a16="http://schemas.microsoft.com/office/drawing/2014/main" id="{0157D254-A0BA-AE89-2494-22165A48DDA2}"/>
              </a:ext>
            </a:extLst>
          </p:cNvPr>
          <p:cNvSpPr txBox="1"/>
          <p:nvPr/>
        </p:nvSpPr>
        <p:spPr>
          <a:xfrm>
            <a:off x="7990839" y="1824455"/>
            <a:ext cx="3235961" cy="4021340"/>
          </a:xfrm>
          <a:prstGeom prst="rect">
            <a:avLst/>
          </a:prstGeom>
          <a:noFill/>
          <a:ln>
            <a:noFill/>
          </a:ln>
        </p:spPr>
        <p:txBody>
          <a:bodyPr spcFirstLastPara="1" wrap="square" lIns="0" tIns="0" rIns="0" bIns="0" anchor="t" anchorCtr="0">
            <a:noAutofit/>
          </a:bodyPr>
          <a:lstStyle/>
          <a:p>
            <a:pPr marL="168275">
              <a:lnSpc>
                <a:spcPct val="114999"/>
              </a:lnSpc>
            </a:pPr>
            <a:r>
              <a:rPr lang="fi-FI" sz="1600" b="1">
                <a:solidFill>
                  <a:schemeClr val="dk1"/>
                </a:solidFill>
              </a:rPr>
              <a:t>Toimivan ekosysteemityön elementit</a:t>
            </a:r>
            <a:r>
              <a:rPr lang="fi-FI" sz="1600" b="1">
                <a:solidFill>
                  <a:schemeClr val="dk1"/>
                </a:solidFill>
                <a:latin typeface="Arial"/>
                <a:ea typeface="Arial"/>
                <a:cs typeface="Arial"/>
                <a:sym typeface="Arial"/>
              </a:rPr>
              <a:t>:</a:t>
            </a:r>
            <a:endParaRPr lang="fi-FI" sz="1600" b="1">
              <a:solidFill>
                <a:schemeClr val="dk1"/>
              </a:solidFill>
            </a:endParaRPr>
          </a:p>
          <a:p>
            <a:pPr marL="177800" indent="-177800">
              <a:lnSpc>
                <a:spcPct val="114999"/>
              </a:lnSpc>
              <a:spcBef>
                <a:spcPts val="800"/>
              </a:spcBef>
              <a:buSzPts val="950"/>
              <a:buChar char="•"/>
            </a:pPr>
            <a:r>
              <a:rPr lang="fi-FI" sz="1200">
                <a:solidFill>
                  <a:schemeClr val="dk1"/>
                </a:solidFill>
              </a:rPr>
              <a:t>Osallistumisen periaatteet ovat selkeitä: on sovittu, voiko kuka tahansa tulla mukaan ja millä ehdoilla.</a:t>
            </a:r>
            <a:endParaRPr lang="fi-FI" sz="1600">
              <a:solidFill>
                <a:schemeClr val="dk1"/>
              </a:solidFill>
            </a:endParaRPr>
          </a:p>
          <a:p>
            <a:pPr marL="177800" indent="-177800">
              <a:lnSpc>
                <a:spcPct val="114999"/>
              </a:lnSpc>
              <a:spcBef>
                <a:spcPts val="800"/>
              </a:spcBef>
              <a:buSzPts val="950"/>
              <a:buFont typeface="Arial,Sans-Serif"/>
              <a:buChar char="•"/>
            </a:pPr>
            <a:r>
              <a:rPr lang="fi-FI" sz="1200">
                <a:solidFill>
                  <a:schemeClr val="dk1"/>
                </a:solidFill>
              </a:rPr>
              <a:t>Liittymiseen on käytössä jokin sopimus tai muu yhteisesti hyväksytty käytäntö. Liitteessä 1 on listaus siitä, mitä yhteistyösopimuksessa kannattaa määrittää. </a:t>
            </a:r>
            <a:endParaRPr lang="fi-FI" sz="1600">
              <a:solidFill>
                <a:schemeClr val="dk1"/>
              </a:solidFill>
            </a:endParaRPr>
          </a:p>
          <a:p>
            <a:pPr marL="177800" indent="-177800">
              <a:lnSpc>
                <a:spcPct val="114999"/>
              </a:lnSpc>
              <a:spcBef>
                <a:spcPts val="800"/>
              </a:spcBef>
              <a:buSzPts val="950"/>
              <a:buFont typeface="Arial,Sans-Serif"/>
              <a:buChar char="•"/>
            </a:pPr>
            <a:r>
              <a:rPr lang="fi-FI" sz="1200">
                <a:solidFill>
                  <a:schemeClr val="dk1"/>
                </a:solidFill>
              </a:rPr>
              <a:t>Osallistumisen malli kuvaa roolit, kehitysteemat ja sen, miten mukaan pääsee. Uusille toimijoille on tarjolla kevyt orientaatio, kuten ohjeistus tai tervetulotyöpaja.</a:t>
            </a:r>
            <a:endParaRPr lang="fi-FI" sz="1600">
              <a:solidFill>
                <a:schemeClr val="dk1"/>
              </a:solidFill>
            </a:endParaRPr>
          </a:p>
          <a:p>
            <a:pPr marL="177800" indent="-177800">
              <a:lnSpc>
                <a:spcPct val="114999"/>
              </a:lnSpc>
              <a:spcBef>
                <a:spcPts val="800"/>
              </a:spcBef>
              <a:buSzPts val="950"/>
              <a:buChar char="•"/>
            </a:pPr>
            <a:r>
              <a:rPr lang="fi-FI" sz="1200">
                <a:solidFill>
                  <a:schemeClr val="dk1"/>
                </a:solidFill>
              </a:rPr>
              <a:t>Työryhmät kokoontuvat säännöllisesti, niillä on vetovastuu ja ne linkittyvät teemakohtaiseen kehittämiseen.</a:t>
            </a:r>
            <a:endParaRPr lang="fi-FI" sz="1600">
              <a:solidFill>
                <a:schemeClr val="dk1"/>
              </a:solidFill>
            </a:endParaRPr>
          </a:p>
          <a:p>
            <a:pPr marL="177800" indent="-177800">
              <a:lnSpc>
                <a:spcPct val="114999"/>
              </a:lnSpc>
              <a:spcBef>
                <a:spcPts val="800"/>
              </a:spcBef>
              <a:buSzPts val="950"/>
              <a:buChar char="•"/>
            </a:pPr>
            <a:r>
              <a:rPr lang="fi-FI" sz="1200">
                <a:solidFill>
                  <a:schemeClr val="dk1"/>
                </a:solidFill>
              </a:rPr>
              <a:t>Tiedonkulku työryhmien välillä on varmistettu yhteisten viestintäkanavien tai foorumien kautta. </a:t>
            </a:r>
          </a:p>
        </p:txBody>
      </p:sp>
      <p:sp>
        <p:nvSpPr>
          <p:cNvPr id="7" name="Google Shape;828;p49">
            <a:extLst>
              <a:ext uri="{FF2B5EF4-FFF2-40B4-BE49-F238E27FC236}">
                <a16:creationId xmlns:a16="http://schemas.microsoft.com/office/drawing/2014/main" id="{BA1C9B1F-F160-7E7C-B500-B962B5973B24}"/>
              </a:ext>
            </a:extLst>
          </p:cNvPr>
          <p:cNvSpPr txBox="1"/>
          <p:nvPr/>
        </p:nvSpPr>
        <p:spPr>
          <a:xfrm>
            <a:off x="747684" y="4912094"/>
            <a:ext cx="2287691"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Vinkki: </a:t>
            </a:r>
            <a:endParaRPr lang="en-US" sz="1200" b="1">
              <a:solidFill>
                <a:schemeClr val="bg1"/>
              </a:solidFill>
            </a:endParaRPr>
          </a:p>
          <a:p>
            <a:r>
              <a:rPr lang="fi-FI" sz="1200" i="1">
                <a:solidFill>
                  <a:schemeClr val="bg1"/>
                </a:solidFill>
              </a:rPr>
              <a:t>Perehdy Sitran </a:t>
            </a:r>
            <a:r>
              <a:rPr lang="fi-FI" sz="1200" i="1">
                <a:solidFill>
                  <a:schemeClr val="bg1"/>
                </a:solidFill>
                <a:hlinkClick r:id="rId7">
                  <a:extLst>
                    <a:ext uri="{A12FA001-AC4F-418D-AE19-62706E023703}">
                      <ahyp:hlinkClr xmlns:ahyp="http://schemas.microsoft.com/office/drawing/2018/hyperlinkcolor" val="tx"/>
                    </a:ext>
                  </a:extLst>
                </a:hlinkClick>
              </a:rPr>
              <a:t>Kilpailukykyä datasta</a:t>
            </a:r>
            <a:r>
              <a:rPr lang="fi-FI" sz="1200" i="1">
                <a:solidFill>
                  <a:schemeClr val="dk1"/>
                </a:solidFill>
              </a:rPr>
              <a:t> </a:t>
            </a:r>
            <a:r>
              <a:rPr lang="fi-FI" sz="1200" i="1">
                <a:solidFill>
                  <a:schemeClr val="bg1"/>
                </a:solidFill>
              </a:rPr>
              <a:t>-käsikirjaan. </a:t>
            </a:r>
            <a:endParaRPr lang="en-US" sz="1200" i="1">
              <a:solidFill>
                <a:schemeClr val="bg1"/>
              </a:solidFill>
            </a:endParaRPr>
          </a:p>
        </p:txBody>
      </p:sp>
      <p:sp>
        <p:nvSpPr>
          <p:cNvPr id="1983" name="Google Shape;1983;p93"/>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51</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pic>
        <p:nvPicPr>
          <p:cNvPr id="6" name="Google Shape;732;p45">
            <a:extLst>
              <a:ext uri="{FF2B5EF4-FFF2-40B4-BE49-F238E27FC236}">
                <a16:creationId xmlns:a16="http://schemas.microsoft.com/office/drawing/2014/main" id="{E83F6EB2-D040-E36F-CE05-AE87C42C8315}"/>
              </a:ext>
              <a:ext uri="{C183D7F6-B498-43B3-948B-1728B52AA6E4}">
                <adec:decorative xmlns:adec="http://schemas.microsoft.com/office/drawing/2017/decorative" val="1"/>
              </a:ext>
            </a:extLst>
          </p:cNvPr>
          <p:cNvPicPr preferRelativeResize="0"/>
          <p:nvPr/>
        </p:nvPicPr>
        <p:blipFill rotWithShape="1">
          <a:blip r:embed="rId3">
            <a:alphaModFix/>
          </a:blip>
          <a:srcRect l="25528" t="34458" r="21000"/>
          <a:stretch>
            <a:fillRect/>
          </a:stretch>
        </p:blipFill>
        <p:spPr>
          <a:xfrm rot="4547559">
            <a:off x="6613678" y="2263994"/>
            <a:ext cx="7594089" cy="2323662"/>
          </a:xfrm>
          <a:prstGeom prst="rect">
            <a:avLst/>
          </a:prstGeom>
          <a:noFill/>
          <a:ln>
            <a:noFill/>
          </a:ln>
        </p:spPr>
      </p:pic>
      <p:sp>
        <p:nvSpPr>
          <p:cNvPr id="2050" name="Google Shape;2050;p96">
            <a:extLst>
              <a:ext uri="{C183D7F6-B498-43B3-948B-1728B52AA6E4}">
                <adec:decorative xmlns:adec="http://schemas.microsoft.com/office/drawing/2017/decorative" val="1"/>
              </a:ext>
            </a:extLst>
          </p:cNvPr>
          <p:cNvSpPr/>
          <p:nvPr/>
        </p:nvSpPr>
        <p:spPr>
          <a:xfrm rot="-5160000">
            <a:off x="7518964" y="1405155"/>
            <a:ext cx="4204915" cy="4414657"/>
          </a:xfrm>
          <a:custGeom>
            <a:avLst/>
            <a:gdLst>
              <a:gd name="connsiteX0" fmla="*/ 223147 w 2172431"/>
              <a:gd name="connsiteY0" fmla="*/ 373554 h 1509898"/>
              <a:gd name="connsiteX1" fmla="*/ 595008 w 2172431"/>
              <a:gd name="connsiteY1" fmla="*/ 48339 h 1509898"/>
              <a:gd name="connsiteX2" fmla="*/ 1745202 w 2172431"/>
              <a:gd name="connsiteY2" fmla="*/ 43357 h 1509898"/>
              <a:gd name="connsiteX3" fmla="*/ 2162021 w 2172431"/>
              <a:gd name="connsiteY3" fmla="*/ 446180 h 1509898"/>
              <a:gd name="connsiteX4" fmla="*/ 1985056 w 2172431"/>
              <a:gd name="connsiteY4" fmla="*/ 1224418 h 1509898"/>
              <a:gd name="connsiteX5" fmla="*/ 1331847 w 2172431"/>
              <a:gd name="connsiteY5" fmla="*/ 1508099 h 1509898"/>
              <a:gd name="connsiteX6" fmla="*/ 65801 w 2172431"/>
              <a:gd name="connsiteY6" fmla="*/ 1113837 h 1509898"/>
              <a:gd name="connsiteX7" fmla="*/ 223147 w 2172431"/>
              <a:gd name="connsiteY7" fmla="*/ 373554 h 1509898"/>
              <a:gd name="connsiteX0" fmla="*/ 223147 w 2168564"/>
              <a:gd name="connsiteY0" fmla="*/ 402019 h 1538363"/>
              <a:gd name="connsiteX1" fmla="*/ 595008 w 2168564"/>
              <a:gd name="connsiteY1" fmla="*/ 76804 h 1538363"/>
              <a:gd name="connsiteX2" fmla="*/ 1812437 w 2168564"/>
              <a:gd name="connsiteY2" fmla="*/ 31433 h 1538363"/>
              <a:gd name="connsiteX3" fmla="*/ 2162021 w 2168564"/>
              <a:gd name="connsiteY3" fmla="*/ 474645 h 1538363"/>
              <a:gd name="connsiteX4" fmla="*/ 1985056 w 2168564"/>
              <a:gd name="connsiteY4" fmla="*/ 1252883 h 1538363"/>
              <a:gd name="connsiteX5" fmla="*/ 1331847 w 2168564"/>
              <a:gd name="connsiteY5" fmla="*/ 1536564 h 1538363"/>
              <a:gd name="connsiteX6" fmla="*/ 65801 w 2168564"/>
              <a:gd name="connsiteY6" fmla="*/ 1142302 h 1538363"/>
              <a:gd name="connsiteX7" fmla="*/ 223147 w 2168564"/>
              <a:gd name="connsiteY7" fmla="*/ 402019 h 1538363"/>
              <a:gd name="connsiteX0" fmla="*/ 85986 w 2248785"/>
              <a:gd name="connsiteY0" fmla="*/ 403160 h 1538405"/>
              <a:gd name="connsiteX1" fmla="*/ 675229 w 2248785"/>
              <a:gd name="connsiteY1" fmla="*/ 76846 h 1538405"/>
              <a:gd name="connsiteX2" fmla="*/ 1892658 w 2248785"/>
              <a:gd name="connsiteY2" fmla="*/ 31475 h 1538405"/>
              <a:gd name="connsiteX3" fmla="*/ 2242242 w 2248785"/>
              <a:gd name="connsiteY3" fmla="*/ 474687 h 1538405"/>
              <a:gd name="connsiteX4" fmla="*/ 2065277 w 2248785"/>
              <a:gd name="connsiteY4" fmla="*/ 1252925 h 1538405"/>
              <a:gd name="connsiteX5" fmla="*/ 1412068 w 2248785"/>
              <a:gd name="connsiteY5" fmla="*/ 1536606 h 1538405"/>
              <a:gd name="connsiteX6" fmla="*/ 146022 w 2248785"/>
              <a:gd name="connsiteY6" fmla="*/ 1142344 h 1538405"/>
              <a:gd name="connsiteX7" fmla="*/ 85986 w 2248785"/>
              <a:gd name="connsiteY7" fmla="*/ 403160 h 1538405"/>
              <a:gd name="connsiteX0" fmla="*/ 126605 w 2289404"/>
              <a:gd name="connsiteY0" fmla="*/ 403160 h 1538405"/>
              <a:gd name="connsiteX1" fmla="*/ 715848 w 2289404"/>
              <a:gd name="connsiteY1" fmla="*/ 76846 h 1538405"/>
              <a:gd name="connsiteX2" fmla="*/ 1933277 w 2289404"/>
              <a:gd name="connsiteY2" fmla="*/ 31475 h 1538405"/>
              <a:gd name="connsiteX3" fmla="*/ 2282861 w 2289404"/>
              <a:gd name="connsiteY3" fmla="*/ 474687 h 1538405"/>
              <a:gd name="connsiteX4" fmla="*/ 2105896 w 2289404"/>
              <a:gd name="connsiteY4" fmla="*/ 1252925 h 1538405"/>
              <a:gd name="connsiteX5" fmla="*/ 1452687 w 2289404"/>
              <a:gd name="connsiteY5" fmla="*/ 1536606 h 1538405"/>
              <a:gd name="connsiteX6" fmla="*/ 122575 w 2289404"/>
              <a:gd name="connsiteY6" fmla="*/ 1280163 h 1538405"/>
              <a:gd name="connsiteX7" fmla="*/ 126605 w 2289404"/>
              <a:gd name="connsiteY7" fmla="*/ 403160 h 1538405"/>
              <a:gd name="connsiteX0" fmla="*/ 129634 w 2292433"/>
              <a:gd name="connsiteY0" fmla="*/ 403160 h 1538405"/>
              <a:gd name="connsiteX1" fmla="*/ 718877 w 2292433"/>
              <a:gd name="connsiteY1" fmla="*/ 76846 h 1538405"/>
              <a:gd name="connsiteX2" fmla="*/ 1936306 w 2292433"/>
              <a:gd name="connsiteY2" fmla="*/ 31475 h 1538405"/>
              <a:gd name="connsiteX3" fmla="*/ 2285890 w 2292433"/>
              <a:gd name="connsiteY3" fmla="*/ 474687 h 1538405"/>
              <a:gd name="connsiteX4" fmla="*/ 2108925 w 2292433"/>
              <a:gd name="connsiteY4" fmla="*/ 1252925 h 1538405"/>
              <a:gd name="connsiteX5" fmla="*/ 1455716 w 2292433"/>
              <a:gd name="connsiteY5" fmla="*/ 1536606 h 1538405"/>
              <a:gd name="connsiteX6" fmla="*/ 121205 w 2292433"/>
              <a:gd name="connsiteY6" fmla="*/ 1303607 h 1538405"/>
              <a:gd name="connsiteX7" fmla="*/ 129634 w 2292433"/>
              <a:gd name="connsiteY7" fmla="*/ 403160 h 1538405"/>
              <a:gd name="connsiteX0" fmla="*/ 127458 w 2290569"/>
              <a:gd name="connsiteY0" fmla="*/ 403160 h 1606722"/>
              <a:gd name="connsiteX1" fmla="*/ 716701 w 2290569"/>
              <a:gd name="connsiteY1" fmla="*/ 76846 h 1606722"/>
              <a:gd name="connsiteX2" fmla="*/ 1934130 w 2290569"/>
              <a:gd name="connsiteY2" fmla="*/ 31475 h 1606722"/>
              <a:gd name="connsiteX3" fmla="*/ 2283714 w 2290569"/>
              <a:gd name="connsiteY3" fmla="*/ 474687 h 1606722"/>
              <a:gd name="connsiteX4" fmla="*/ 2106749 w 2290569"/>
              <a:gd name="connsiteY4" fmla="*/ 1252925 h 1606722"/>
              <a:gd name="connsiteX5" fmla="*/ 1423198 w 2290569"/>
              <a:gd name="connsiteY5" fmla="*/ 1605435 h 1606722"/>
              <a:gd name="connsiteX6" fmla="*/ 119029 w 2290569"/>
              <a:gd name="connsiteY6" fmla="*/ 1303607 h 1606722"/>
              <a:gd name="connsiteX7" fmla="*/ 127458 w 2290569"/>
              <a:gd name="connsiteY7" fmla="*/ 403160 h 1606722"/>
              <a:gd name="connsiteX0" fmla="*/ 120961 w 2285164"/>
              <a:gd name="connsiteY0" fmla="*/ 403160 h 1615665"/>
              <a:gd name="connsiteX1" fmla="*/ 710204 w 2285164"/>
              <a:gd name="connsiteY1" fmla="*/ 76846 h 1615665"/>
              <a:gd name="connsiteX2" fmla="*/ 1927633 w 2285164"/>
              <a:gd name="connsiteY2" fmla="*/ 31475 h 1615665"/>
              <a:gd name="connsiteX3" fmla="*/ 2277217 w 2285164"/>
              <a:gd name="connsiteY3" fmla="*/ 474687 h 1615665"/>
              <a:gd name="connsiteX4" fmla="*/ 2100252 w 2285164"/>
              <a:gd name="connsiteY4" fmla="*/ 1252925 h 1615665"/>
              <a:gd name="connsiteX5" fmla="*/ 1325865 w 2285164"/>
              <a:gd name="connsiteY5" fmla="*/ 1614424 h 1615665"/>
              <a:gd name="connsiteX6" fmla="*/ 112532 w 2285164"/>
              <a:gd name="connsiteY6" fmla="*/ 1303607 h 1615665"/>
              <a:gd name="connsiteX7" fmla="*/ 120961 w 2285164"/>
              <a:gd name="connsiteY7" fmla="*/ 403160 h 1615665"/>
              <a:gd name="connsiteX0" fmla="*/ 121337 w 2285470"/>
              <a:gd name="connsiteY0" fmla="*/ 403160 h 1633914"/>
              <a:gd name="connsiteX1" fmla="*/ 710580 w 2285470"/>
              <a:gd name="connsiteY1" fmla="*/ 76846 h 1633914"/>
              <a:gd name="connsiteX2" fmla="*/ 1928009 w 2285470"/>
              <a:gd name="connsiteY2" fmla="*/ 31475 h 1633914"/>
              <a:gd name="connsiteX3" fmla="*/ 2277593 w 2285470"/>
              <a:gd name="connsiteY3" fmla="*/ 474687 h 1633914"/>
              <a:gd name="connsiteX4" fmla="*/ 2100628 w 2285470"/>
              <a:gd name="connsiteY4" fmla="*/ 1252925 h 1633914"/>
              <a:gd name="connsiteX5" fmla="*/ 1331515 w 2285470"/>
              <a:gd name="connsiteY5" fmla="*/ 1632759 h 1633914"/>
              <a:gd name="connsiteX6" fmla="*/ 112908 w 2285470"/>
              <a:gd name="connsiteY6" fmla="*/ 1303607 h 1633914"/>
              <a:gd name="connsiteX7" fmla="*/ 121337 w 2285470"/>
              <a:gd name="connsiteY7" fmla="*/ 403160 h 1633914"/>
              <a:gd name="connsiteX0" fmla="*/ 121337 w 2289333"/>
              <a:gd name="connsiteY0" fmla="*/ 403160 h 1634247"/>
              <a:gd name="connsiteX1" fmla="*/ 710580 w 2289333"/>
              <a:gd name="connsiteY1" fmla="*/ 76846 h 1634247"/>
              <a:gd name="connsiteX2" fmla="*/ 1928009 w 2289333"/>
              <a:gd name="connsiteY2" fmla="*/ 31475 h 1634247"/>
              <a:gd name="connsiteX3" fmla="*/ 2277593 w 2289333"/>
              <a:gd name="connsiteY3" fmla="*/ 474687 h 1634247"/>
              <a:gd name="connsiteX4" fmla="*/ 2122740 w 2289333"/>
              <a:gd name="connsiteY4" fmla="*/ 1302982 h 1634247"/>
              <a:gd name="connsiteX5" fmla="*/ 1331515 w 2289333"/>
              <a:gd name="connsiteY5" fmla="*/ 1632759 h 1634247"/>
              <a:gd name="connsiteX6" fmla="*/ 112908 w 2289333"/>
              <a:gd name="connsiteY6" fmla="*/ 1303607 h 1634247"/>
              <a:gd name="connsiteX7" fmla="*/ 121337 w 2289333"/>
              <a:gd name="connsiteY7" fmla="*/ 403160 h 1634247"/>
              <a:gd name="connsiteX0" fmla="*/ 47978 w 2215974"/>
              <a:gd name="connsiteY0" fmla="*/ 403160 h 1634247"/>
              <a:gd name="connsiteX1" fmla="*/ 637221 w 2215974"/>
              <a:gd name="connsiteY1" fmla="*/ 76846 h 1634247"/>
              <a:gd name="connsiteX2" fmla="*/ 1854650 w 2215974"/>
              <a:gd name="connsiteY2" fmla="*/ 31475 h 1634247"/>
              <a:gd name="connsiteX3" fmla="*/ 2204234 w 2215974"/>
              <a:gd name="connsiteY3" fmla="*/ 474687 h 1634247"/>
              <a:gd name="connsiteX4" fmla="*/ 2049381 w 2215974"/>
              <a:gd name="connsiteY4" fmla="*/ 1302982 h 1634247"/>
              <a:gd name="connsiteX5" fmla="*/ 1258156 w 2215974"/>
              <a:gd name="connsiteY5" fmla="*/ 1632759 h 1634247"/>
              <a:gd name="connsiteX6" fmla="*/ 172150 w 2215974"/>
              <a:gd name="connsiteY6" fmla="*/ 1304235 h 1634247"/>
              <a:gd name="connsiteX7" fmla="*/ 47978 w 2215974"/>
              <a:gd name="connsiteY7" fmla="*/ 403160 h 1634247"/>
              <a:gd name="connsiteX0" fmla="*/ 38398 w 2245723"/>
              <a:gd name="connsiteY0" fmla="*/ 383520 h 1633547"/>
              <a:gd name="connsiteX1" fmla="*/ 666970 w 2245723"/>
              <a:gd name="connsiteY1" fmla="*/ 76146 h 1633547"/>
              <a:gd name="connsiteX2" fmla="*/ 1884399 w 2245723"/>
              <a:gd name="connsiteY2" fmla="*/ 30775 h 1633547"/>
              <a:gd name="connsiteX3" fmla="*/ 2233983 w 2245723"/>
              <a:gd name="connsiteY3" fmla="*/ 473987 h 1633547"/>
              <a:gd name="connsiteX4" fmla="*/ 2079130 w 2245723"/>
              <a:gd name="connsiteY4" fmla="*/ 1302282 h 1633547"/>
              <a:gd name="connsiteX5" fmla="*/ 1287905 w 2245723"/>
              <a:gd name="connsiteY5" fmla="*/ 1632059 h 1633547"/>
              <a:gd name="connsiteX6" fmla="*/ 201899 w 2245723"/>
              <a:gd name="connsiteY6" fmla="*/ 1303535 h 1633547"/>
              <a:gd name="connsiteX7" fmla="*/ 38398 w 2245723"/>
              <a:gd name="connsiteY7" fmla="*/ 383520 h 1633547"/>
              <a:gd name="connsiteX0" fmla="*/ 38398 w 2245723"/>
              <a:gd name="connsiteY0" fmla="*/ 382124 h 1632151"/>
              <a:gd name="connsiteX1" fmla="*/ 666970 w 2245723"/>
              <a:gd name="connsiteY1" fmla="*/ 74750 h 1632151"/>
              <a:gd name="connsiteX2" fmla="*/ 1884399 w 2245723"/>
              <a:gd name="connsiteY2" fmla="*/ 29379 h 1632151"/>
              <a:gd name="connsiteX3" fmla="*/ 2233983 w 2245723"/>
              <a:gd name="connsiteY3" fmla="*/ 472591 h 1632151"/>
              <a:gd name="connsiteX4" fmla="*/ 2079130 w 2245723"/>
              <a:gd name="connsiteY4" fmla="*/ 1300886 h 1632151"/>
              <a:gd name="connsiteX5" fmla="*/ 1287905 w 2245723"/>
              <a:gd name="connsiteY5" fmla="*/ 1630663 h 1632151"/>
              <a:gd name="connsiteX6" fmla="*/ 201899 w 2245723"/>
              <a:gd name="connsiteY6" fmla="*/ 1302139 h 1632151"/>
              <a:gd name="connsiteX7" fmla="*/ 38398 w 2245723"/>
              <a:gd name="connsiteY7" fmla="*/ 382124 h 1632151"/>
              <a:gd name="connsiteX0" fmla="*/ 38398 w 2245723"/>
              <a:gd name="connsiteY0" fmla="*/ 382124 h 1630663"/>
              <a:gd name="connsiteX1" fmla="*/ 666970 w 2245723"/>
              <a:gd name="connsiteY1" fmla="*/ 74750 h 1630663"/>
              <a:gd name="connsiteX2" fmla="*/ 1884399 w 2245723"/>
              <a:gd name="connsiteY2" fmla="*/ 29379 h 1630663"/>
              <a:gd name="connsiteX3" fmla="*/ 2233983 w 2245723"/>
              <a:gd name="connsiteY3" fmla="*/ 472591 h 1630663"/>
              <a:gd name="connsiteX4" fmla="*/ 2079130 w 2245723"/>
              <a:gd name="connsiteY4" fmla="*/ 1300886 h 1630663"/>
              <a:gd name="connsiteX5" fmla="*/ 1287905 w 2245723"/>
              <a:gd name="connsiteY5" fmla="*/ 1630663 h 1630663"/>
              <a:gd name="connsiteX6" fmla="*/ 201899 w 2245723"/>
              <a:gd name="connsiteY6" fmla="*/ 1302139 h 1630663"/>
              <a:gd name="connsiteX7" fmla="*/ 38398 w 2245723"/>
              <a:gd name="connsiteY7" fmla="*/ 382124 h 1630663"/>
              <a:gd name="connsiteX0" fmla="*/ 38398 w 2245723"/>
              <a:gd name="connsiteY0" fmla="*/ 382124 h 1632151"/>
              <a:gd name="connsiteX1" fmla="*/ 666970 w 2245723"/>
              <a:gd name="connsiteY1" fmla="*/ 74750 h 1632151"/>
              <a:gd name="connsiteX2" fmla="*/ 1884399 w 2245723"/>
              <a:gd name="connsiteY2" fmla="*/ 29379 h 1632151"/>
              <a:gd name="connsiteX3" fmla="*/ 2233983 w 2245723"/>
              <a:gd name="connsiteY3" fmla="*/ 472591 h 1632151"/>
              <a:gd name="connsiteX4" fmla="*/ 2079130 w 2245723"/>
              <a:gd name="connsiteY4" fmla="*/ 1300886 h 1632151"/>
              <a:gd name="connsiteX5" fmla="*/ 1287905 w 2245723"/>
              <a:gd name="connsiteY5" fmla="*/ 1630663 h 1632151"/>
              <a:gd name="connsiteX6" fmla="*/ 201899 w 2245723"/>
              <a:gd name="connsiteY6" fmla="*/ 1302139 h 1632151"/>
              <a:gd name="connsiteX7" fmla="*/ 38398 w 2245723"/>
              <a:gd name="connsiteY7" fmla="*/ 382124 h 1632151"/>
              <a:gd name="connsiteX0" fmla="*/ 35787 w 2244881"/>
              <a:gd name="connsiteY0" fmla="*/ 382124 h 1603710"/>
              <a:gd name="connsiteX1" fmla="*/ 664359 w 2244881"/>
              <a:gd name="connsiteY1" fmla="*/ 74750 h 1603710"/>
              <a:gd name="connsiteX2" fmla="*/ 1881788 w 2244881"/>
              <a:gd name="connsiteY2" fmla="*/ 29379 h 1603710"/>
              <a:gd name="connsiteX3" fmla="*/ 2231372 w 2244881"/>
              <a:gd name="connsiteY3" fmla="*/ 472591 h 1603710"/>
              <a:gd name="connsiteX4" fmla="*/ 2076519 w 2244881"/>
              <a:gd name="connsiteY4" fmla="*/ 1300886 h 1603710"/>
              <a:gd name="connsiteX5" fmla="*/ 1207583 w 2244881"/>
              <a:gd name="connsiteY5" fmla="*/ 1601987 h 1603710"/>
              <a:gd name="connsiteX6" fmla="*/ 199288 w 2244881"/>
              <a:gd name="connsiteY6" fmla="*/ 1302139 h 1603710"/>
              <a:gd name="connsiteX7" fmla="*/ 35787 w 2244881"/>
              <a:gd name="connsiteY7" fmla="*/ 382124 h 160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4881" h="1603710" extrusionOk="0">
                <a:moveTo>
                  <a:pt x="35787" y="382124"/>
                </a:moveTo>
                <a:cubicBezTo>
                  <a:pt x="113299" y="177559"/>
                  <a:pt x="349219" y="126959"/>
                  <a:pt x="664359" y="74750"/>
                </a:cubicBezTo>
                <a:cubicBezTo>
                  <a:pt x="979499" y="22541"/>
                  <a:pt x="1620619" y="-36928"/>
                  <a:pt x="1881788" y="29379"/>
                </a:cubicBezTo>
                <a:cubicBezTo>
                  <a:pt x="2142957" y="95686"/>
                  <a:pt x="2198917" y="260673"/>
                  <a:pt x="2231372" y="472591"/>
                </a:cubicBezTo>
                <a:cubicBezTo>
                  <a:pt x="2263827" y="684509"/>
                  <a:pt x="2247151" y="1112653"/>
                  <a:pt x="2076519" y="1300886"/>
                </a:cubicBezTo>
                <a:cubicBezTo>
                  <a:pt x="1905888" y="1489119"/>
                  <a:pt x="1527459" y="1620417"/>
                  <a:pt x="1207583" y="1601987"/>
                </a:cubicBezTo>
                <a:cubicBezTo>
                  <a:pt x="887707" y="1583557"/>
                  <a:pt x="394587" y="1505449"/>
                  <a:pt x="199288" y="1302139"/>
                </a:cubicBezTo>
                <a:cubicBezTo>
                  <a:pt x="3989" y="1098829"/>
                  <a:pt x="-41725" y="586689"/>
                  <a:pt x="35787" y="38212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 name="Ryhmä 4">
            <a:extLst>
              <a:ext uri="{FF2B5EF4-FFF2-40B4-BE49-F238E27FC236}">
                <a16:creationId xmlns:a16="http://schemas.microsoft.com/office/drawing/2014/main" id="{093ABF2B-8598-AC36-5842-690796AD7C60}"/>
              </a:ext>
              <a:ext uri="{C183D7F6-B498-43B3-948B-1728B52AA6E4}">
                <adec:decorative xmlns:adec="http://schemas.microsoft.com/office/drawing/2017/decorative" val="1"/>
              </a:ext>
            </a:extLst>
          </p:cNvPr>
          <p:cNvGrpSpPr/>
          <p:nvPr/>
        </p:nvGrpSpPr>
        <p:grpSpPr>
          <a:xfrm>
            <a:off x="7860131" y="2276246"/>
            <a:ext cx="215962" cy="2397347"/>
            <a:chOff x="7860131" y="2276246"/>
            <a:chExt cx="215962" cy="2397347"/>
          </a:xfrm>
        </p:grpSpPr>
        <p:grpSp>
          <p:nvGrpSpPr>
            <p:cNvPr id="2058" name="Google Shape;2058;p96"/>
            <p:cNvGrpSpPr/>
            <p:nvPr/>
          </p:nvGrpSpPr>
          <p:grpSpPr>
            <a:xfrm>
              <a:off x="7860131" y="2276246"/>
              <a:ext cx="215962" cy="162544"/>
              <a:chOff x="-52209" y="1504880"/>
              <a:chExt cx="623088" cy="468968"/>
            </a:xfrm>
            <a:solidFill>
              <a:schemeClr val="tx1"/>
            </a:solidFill>
          </p:grpSpPr>
          <p:sp>
            <p:nvSpPr>
              <p:cNvPr id="2059" name="Google Shape;2059;p96"/>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060" name="Google Shape;2060;p96"/>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061" name="Google Shape;2061;p96"/>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2062" name="Google Shape;2062;p96"/>
            <p:cNvGrpSpPr/>
            <p:nvPr/>
          </p:nvGrpSpPr>
          <p:grpSpPr>
            <a:xfrm>
              <a:off x="7860131" y="3919144"/>
              <a:ext cx="215962" cy="162544"/>
              <a:chOff x="-52209" y="1504880"/>
              <a:chExt cx="623088" cy="468968"/>
            </a:xfrm>
            <a:solidFill>
              <a:schemeClr val="tx1"/>
            </a:solidFill>
          </p:grpSpPr>
          <p:sp>
            <p:nvSpPr>
              <p:cNvPr id="2063" name="Google Shape;2063;p96"/>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064" name="Google Shape;2064;p96"/>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065" name="Google Shape;2065;p96"/>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2066" name="Google Shape;2066;p96"/>
            <p:cNvGrpSpPr/>
            <p:nvPr/>
          </p:nvGrpSpPr>
          <p:grpSpPr>
            <a:xfrm>
              <a:off x="7860131" y="4511049"/>
              <a:ext cx="215962" cy="162544"/>
              <a:chOff x="-52209" y="1504880"/>
              <a:chExt cx="623088" cy="468968"/>
            </a:xfrm>
            <a:solidFill>
              <a:schemeClr val="tx1"/>
            </a:solidFill>
          </p:grpSpPr>
          <p:sp>
            <p:nvSpPr>
              <p:cNvPr id="2067" name="Google Shape;2067;p96"/>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068" name="Google Shape;2068;p96"/>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069" name="Google Shape;2069;p96"/>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2071" name="Google Shape;2071;p96"/>
            <p:cNvGrpSpPr/>
            <p:nvPr/>
          </p:nvGrpSpPr>
          <p:grpSpPr>
            <a:xfrm>
              <a:off x="7860131" y="3095297"/>
              <a:ext cx="215962" cy="162544"/>
              <a:chOff x="-52209" y="1504880"/>
              <a:chExt cx="623088" cy="468968"/>
            </a:xfrm>
            <a:solidFill>
              <a:schemeClr val="tx1"/>
            </a:solidFill>
          </p:grpSpPr>
          <p:sp>
            <p:nvSpPr>
              <p:cNvPr id="2072" name="Google Shape;2072;p96"/>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073" name="Google Shape;2073;p96"/>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074" name="Google Shape;2074;p96"/>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grpSp>
        <p:nvGrpSpPr>
          <p:cNvPr id="2" name="Group 1" descr="Sivun poikkileikkaava teema on Data">
            <a:extLst>
              <a:ext uri="{FF2B5EF4-FFF2-40B4-BE49-F238E27FC236}">
                <a16:creationId xmlns:a16="http://schemas.microsoft.com/office/drawing/2014/main" id="{54A660DC-4D57-CC47-32C2-E0E38384BA12}"/>
              </a:ext>
            </a:extLst>
          </p:cNvPr>
          <p:cNvGrpSpPr/>
          <p:nvPr/>
        </p:nvGrpSpPr>
        <p:grpSpPr>
          <a:xfrm>
            <a:off x="9908235" y="291417"/>
            <a:ext cx="2072194" cy="451173"/>
            <a:chOff x="559546" y="4150296"/>
            <a:chExt cx="2072194" cy="451173"/>
          </a:xfrm>
        </p:grpSpPr>
        <p:sp>
          <p:nvSpPr>
            <p:cNvPr id="3" name="Suorakulmio: Pyöristetyt kulmat 25">
              <a:extLst>
                <a:ext uri="{FF2B5EF4-FFF2-40B4-BE49-F238E27FC236}">
                  <a16:creationId xmlns:a16="http://schemas.microsoft.com/office/drawing/2014/main" id="{283C5CD7-3DD5-F3D1-B72A-2D69D2952893}"/>
                </a:ext>
              </a:extLst>
            </p:cNvPr>
            <p:cNvSpPr/>
            <p:nvPr/>
          </p:nvSpPr>
          <p:spPr>
            <a:xfrm>
              <a:off x="559546" y="4150296"/>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 name="Google Shape;734;p45">
              <a:extLst>
                <a:ext uri="{FF2B5EF4-FFF2-40B4-BE49-F238E27FC236}">
                  <a16:creationId xmlns:a16="http://schemas.microsoft.com/office/drawing/2014/main" id="{B81CD74F-D6AC-1D3B-19AE-DA73339C9DF8}"/>
                </a:ext>
              </a:extLst>
            </p:cNvPr>
            <p:cNvSpPr txBox="1"/>
            <p:nvPr/>
          </p:nvSpPr>
          <p:spPr>
            <a:xfrm>
              <a:off x="1142941" y="4296540"/>
              <a:ext cx="1045602"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Data</a:t>
              </a:r>
              <a:endParaRPr sz="1600" dirty="0">
                <a:solidFill>
                  <a:schemeClr val="lt1"/>
                </a:solidFill>
              </a:endParaRPr>
            </a:p>
          </p:txBody>
        </p:sp>
        <p:grpSp>
          <p:nvGrpSpPr>
            <p:cNvPr id="10" name="Kuva 2">
              <a:extLst>
                <a:ext uri="{FF2B5EF4-FFF2-40B4-BE49-F238E27FC236}">
                  <a16:creationId xmlns:a16="http://schemas.microsoft.com/office/drawing/2014/main" id="{AB9CF8B7-8237-7C40-35A5-B30830F4BD71}"/>
                </a:ext>
              </a:extLst>
            </p:cNvPr>
            <p:cNvGrpSpPr/>
            <p:nvPr/>
          </p:nvGrpSpPr>
          <p:grpSpPr>
            <a:xfrm>
              <a:off x="763737" y="4258881"/>
              <a:ext cx="239491" cy="215427"/>
              <a:chOff x="13392704" y="2520537"/>
              <a:chExt cx="178212" cy="160305"/>
            </a:xfrm>
          </p:grpSpPr>
          <p:sp>
            <p:nvSpPr>
              <p:cNvPr id="11" name="Vapaamuotoinen: Muoto 28">
                <a:extLst>
                  <a:ext uri="{FF2B5EF4-FFF2-40B4-BE49-F238E27FC236}">
                    <a16:creationId xmlns:a16="http://schemas.microsoft.com/office/drawing/2014/main" id="{EDECC9A2-6CE4-DD09-778D-FC4B99246A64}"/>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noFill/>
                <a:prstDash val="solid"/>
                <a:miter/>
              </a:ln>
            </p:spPr>
            <p:txBody>
              <a:bodyPr rtlCol="0" anchor="ctr"/>
              <a:lstStyle/>
              <a:p>
                <a:endParaRPr lang="fi-FI"/>
              </a:p>
            </p:txBody>
          </p:sp>
          <p:sp>
            <p:nvSpPr>
              <p:cNvPr id="12" name="Vapaamuotoinen: Muoto 29">
                <a:extLst>
                  <a:ext uri="{FF2B5EF4-FFF2-40B4-BE49-F238E27FC236}">
                    <a16:creationId xmlns:a16="http://schemas.microsoft.com/office/drawing/2014/main" id="{B54B7D72-6A92-50B4-C0CD-80C5CAA8CA9A}"/>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grpSp>
      </p:grpSp>
      <p:sp>
        <p:nvSpPr>
          <p:cNvPr id="2051" name="Google Shape;2051;p96"/>
          <p:cNvSpPr txBox="1">
            <a:spLocks noGrp="1"/>
          </p:cNvSpPr>
          <p:nvPr>
            <p:ph type="title" idx="4294967295"/>
          </p:nvPr>
        </p:nvSpPr>
        <p:spPr>
          <a:xfrm>
            <a:off x="457199" y="435150"/>
            <a:ext cx="7637929"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Black"/>
              </a:rPr>
              <a:t>Hallittu</a:t>
            </a: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a:rPr>
              <a:t> datan käyttö ekosysteemissä</a:t>
            </a:r>
            <a:endParaRPr kumimoji="0" lang="en-US" sz="14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053" name="Google Shape;2053;p96"/>
          <p:cNvSpPr txBox="1"/>
          <p:nvPr/>
        </p:nvSpPr>
        <p:spPr>
          <a:xfrm>
            <a:off x="456025" y="1847089"/>
            <a:ext cx="3336300" cy="3063000"/>
          </a:xfrm>
          <a:prstGeom prst="rect">
            <a:avLst/>
          </a:prstGeom>
          <a:noFill/>
          <a:ln>
            <a:noFill/>
          </a:ln>
        </p:spPr>
        <p:txBody>
          <a:bodyPr spcFirstLastPara="1" wrap="square" lIns="0" tIns="0" rIns="0" bIns="0" anchor="t" anchorCtr="0">
            <a:noAutofit/>
          </a:bodyPr>
          <a:lstStyle/>
          <a:p>
            <a:r>
              <a:rPr lang="fi-FI" sz="1600">
                <a:solidFill>
                  <a:schemeClr val="dk1"/>
                </a:solidFill>
              </a:rPr>
              <a:t>Kun dataa käytetään usean organisaation kesken, on tärkeää sopia selkeästi sen hallinnasta. Ekosysteemissä tarvitaan yhteisiä käytäntöjä, jotka tukevat pitkäjänteistä yhteistyötä ja estävät vastuun hämärtymisen.</a:t>
            </a:r>
            <a:endParaRPr lang="en-US">
              <a:solidFill>
                <a:schemeClr val="dk1"/>
              </a:solidFill>
            </a:endParaRPr>
          </a:p>
        </p:txBody>
      </p:sp>
      <p:sp>
        <p:nvSpPr>
          <p:cNvPr id="2054" name="Google Shape;2054;p96"/>
          <p:cNvSpPr txBox="1"/>
          <p:nvPr/>
        </p:nvSpPr>
        <p:spPr>
          <a:xfrm>
            <a:off x="4118975" y="1855848"/>
            <a:ext cx="3057778" cy="4427100"/>
          </a:xfrm>
          <a:prstGeom prst="rect">
            <a:avLst/>
          </a:prstGeom>
          <a:noFill/>
          <a:ln>
            <a:noFill/>
          </a:ln>
        </p:spPr>
        <p:txBody>
          <a:bodyPr spcFirstLastPara="1" wrap="square" lIns="0" tIns="0" rIns="0" bIns="0" anchor="t" anchorCtr="0">
            <a:noAutofit/>
          </a:bodyPr>
          <a:lstStyle/>
          <a:p>
            <a:pPr>
              <a:lnSpc>
                <a:spcPct val="114999"/>
              </a:lnSpc>
            </a:pPr>
            <a:r>
              <a:rPr lang="fi-FI" sz="1200" dirty="0">
                <a:solidFill>
                  <a:schemeClr val="dk1"/>
                </a:solidFill>
              </a:rPr>
              <a:t>Ekosysteemissä data palvelee usein useita tarkoituksia ja siirtyy eri toimijoiden käyttöön. Tällöin on olennaista tietää, kuka dataa käyttää, mihin tarkoitukseen ja millä oikeuksilla. Tätä voi selkeyttää ekosysteemin datanhallintamallilla. </a:t>
            </a:r>
            <a:endParaRPr lang="fi-FI" sz="1600" dirty="0">
              <a:solidFill>
                <a:schemeClr val="dk1"/>
              </a:solidFill>
            </a:endParaRPr>
          </a:p>
          <a:p>
            <a:pPr>
              <a:lnSpc>
                <a:spcPct val="114999"/>
              </a:lnSpc>
            </a:pPr>
            <a:endParaRPr lang="fi-FI" sz="700" dirty="0">
              <a:solidFill>
                <a:schemeClr val="dk1"/>
              </a:solidFill>
            </a:endParaRPr>
          </a:p>
          <a:p>
            <a:pPr>
              <a:lnSpc>
                <a:spcPct val="114999"/>
              </a:lnSpc>
            </a:pPr>
            <a:r>
              <a:rPr lang="fi-FI" sz="1200" dirty="0">
                <a:solidFill>
                  <a:schemeClr val="dk1"/>
                </a:solidFill>
              </a:rPr>
              <a:t>Toisin kuin organisaation sisäinen hallinta, se rakennetaan yhdessä usean toimijan kanssa. Malli määrittelee yhteiset käytännöt, joiden avulla dataa voidaan hyödyntää luotettavasti ja läpinäkyvästi yli organisaatiorajojen. Sovitut menettelyt tekevät toiminnasta ennakoitavaa myös silloin, kun tilanteet muuttuvat tai ilmenee virheitä: kuka reagoi, miten palaute etenee ja millä aikataululla korjaukset tehdään.</a:t>
            </a:r>
            <a:endParaRPr lang="fi-FI" sz="1600" dirty="0">
              <a:solidFill>
                <a:schemeClr val="dk1"/>
              </a:solidFill>
            </a:endParaRPr>
          </a:p>
          <a:p>
            <a:pPr>
              <a:lnSpc>
                <a:spcPct val="114999"/>
              </a:lnSpc>
            </a:pPr>
            <a:endParaRPr lang="fi-FI" sz="700" dirty="0"/>
          </a:p>
          <a:p>
            <a:pPr>
              <a:lnSpc>
                <a:spcPct val="114999"/>
              </a:lnSpc>
            </a:pPr>
            <a:r>
              <a:rPr lang="fi-FI" sz="1200" dirty="0">
                <a:solidFill>
                  <a:schemeClr val="dk1"/>
                </a:solidFill>
              </a:rPr>
              <a:t>Hallintamalli voi olla osa ekosysteemin yleistä toimintamallia tai erillinen kuvaus, joka täydentää datasopimusta tai muuta sopimuksellista rakennetta.</a:t>
            </a:r>
            <a:endParaRPr lang="fi-FI" sz="1600" dirty="0">
              <a:solidFill>
                <a:schemeClr val="dk1"/>
              </a:solidFill>
            </a:endParaRPr>
          </a:p>
        </p:txBody>
      </p:sp>
      <p:sp>
        <p:nvSpPr>
          <p:cNvPr id="2070" name="Google Shape;2070;p96"/>
          <p:cNvSpPr txBox="1"/>
          <p:nvPr/>
        </p:nvSpPr>
        <p:spPr>
          <a:xfrm>
            <a:off x="8004795" y="1832696"/>
            <a:ext cx="3359729" cy="4368300"/>
          </a:xfrm>
          <a:prstGeom prst="rect">
            <a:avLst/>
          </a:prstGeom>
          <a:noFill/>
          <a:ln>
            <a:noFill/>
          </a:ln>
        </p:spPr>
        <p:txBody>
          <a:bodyPr spcFirstLastPara="1" wrap="square" lIns="0" tIns="0" rIns="0" bIns="0" anchor="t" anchorCtr="0">
            <a:noAutofit/>
          </a:bodyPr>
          <a:lstStyle/>
          <a:p>
            <a:pPr marL="168275" lvl="0" indent="0" algn="l" rtl="0">
              <a:lnSpc>
                <a:spcPct val="115000"/>
              </a:lnSpc>
              <a:spcBef>
                <a:spcPts val="0"/>
              </a:spcBef>
              <a:spcAft>
                <a:spcPts val="600"/>
              </a:spcAft>
              <a:buClr>
                <a:schemeClr val="dk1"/>
              </a:buClr>
              <a:buSzPts val="1100"/>
              <a:buFont typeface="Arial"/>
              <a:buNone/>
            </a:pPr>
            <a:r>
              <a:rPr lang="fi-FI" sz="1600" b="1">
                <a:solidFill>
                  <a:schemeClr val="tx1"/>
                </a:solidFill>
              </a:rPr>
              <a:t>Toimi näin: </a:t>
            </a:r>
            <a:endParaRPr lang="fi-FI" sz="1200">
              <a:solidFill>
                <a:schemeClr val="tx1"/>
              </a:solidFill>
            </a:endParaRPr>
          </a:p>
          <a:p>
            <a:pPr marL="177800" indent="-177800">
              <a:lnSpc>
                <a:spcPct val="114999"/>
              </a:lnSpc>
              <a:spcBef>
                <a:spcPts val="800"/>
              </a:spcBef>
              <a:spcAft>
                <a:spcPts val="600"/>
              </a:spcAft>
              <a:buFont typeface="Arial" panose="020B0604020202020204" pitchFamily="34" charset="0"/>
              <a:buChar char="•"/>
            </a:pPr>
            <a:r>
              <a:rPr lang="fi-FI" sz="1200">
                <a:solidFill>
                  <a:schemeClr val="tx1"/>
                </a:solidFill>
              </a:rPr>
              <a:t>Määritelkää yhdessä, kuka vastaa sisällön ylläpidosta, käyttöoikeuksista ja laadun seurannasta.</a:t>
            </a:r>
          </a:p>
          <a:p>
            <a:pPr marL="177800" indent="-177800">
              <a:lnSpc>
                <a:spcPct val="114999"/>
              </a:lnSpc>
              <a:spcBef>
                <a:spcPts val="800"/>
              </a:spcBef>
              <a:spcAft>
                <a:spcPts val="600"/>
              </a:spcAft>
              <a:buFont typeface="Arial" panose="020B0604020202020204" pitchFamily="34" charset="0"/>
              <a:buChar char="•"/>
            </a:pPr>
            <a:r>
              <a:rPr lang="fi-FI" sz="1200">
                <a:solidFill>
                  <a:schemeClr val="tx1"/>
                </a:solidFill>
              </a:rPr>
              <a:t>Sopikaa etukäteen, miten toimitaan virhe- ja muutostilanteissa: kuka reagoi, miten palaute kulkee ja missä aikataulussa korjataan.</a:t>
            </a:r>
          </a:p>
          <a:p>
            <a:pPr marL="177800" indent="-177800">
              <a:lnSpc>
                <a:spcPct val="114999"/>
              </a:lnSpc>
              <a:spcBef>
                <a:spcPts val="800"/>
              </a:spcBef>
              <a:spcAft>
                <a:spcPts val="600"/>
              </a:spcAft>
              <a:buFont typeface="Arial" panose="020B0604020202020204" pitchFamily="34" charset="0"/>
              <a:buChar char="•"/>
            </a:pPr>
            <a:r>
              <a:rPr lang="fi-FI" sz="1200">
                <a:solidFill>
                  <a:schemeClr val="tx1"/>
                </a:solidFill>
              </a:rPr>
              <a:t>Kuvaa menettelyt, jotta ne eivät ole riippuvaisia yksittäisistä ihmisistä.</a:t>
            </a:r>
          </a:p>
          <a:p>
            <a:pPr marL="177800" indent="-177800">
              <a:lnSpc>
                <a:spcPct val="114999"/>
              </a:lnSpc>
              <a:spcBef>
                <a:spcPts val="800"/>
              </a:spcBef>
              <a:spcAft>
                <a:spcPts val="600"/>
              </a:spcAft>
              <a:buFont typeface="Arial" panose="020B0604020202020204" pitchFamily="34" charset="0"/>
              <a:buChar char="•"/>
            </a:pPr>
            <a:r>
              <a:rPr lang="fi-FI" sz="1200">
                <a:solidFill>
                  <a:schemeClr val="tx1"/>
                </a:solidFill>
              </a:rPr>
              <a:t>Liitä hallintamalli osaksi ekosysteemin </a:t>
            </a:r>
            <a:br>
              <a:rPr lang="fi-FI" sz="1200">
                <a:solidFill>
                  <a:schemeClr val="tx1"/>
                </a:solidFill>
              </a:rPr>
            </a:br>
            <a:r>
              <a:rPr lang="fi-FI" sz="1200">
                <a:solidFill>
                  <a:schemeClr val="tx1"/>
                </a:solidFill>
              </a:rPr>
              <a:t>yhteistä dokumentaatiota.</a:t>
            </a:r>
            <a:endParaRPr lang="fi-FI" sz="1600">
              <a:solidFill>
                <a:schemeClr val="tx1"/>
              </a:solidFill>
            </a:endParaRPr>
          </a:p>
        </p:txBody>
      </p:sp>
      <p:sp>
        <p:nvSpPr>
          <p:cNvPr id="2052" name="Google Shape;2052;p96"/>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52</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87"/>
        <p:cNvGrpSpPr/>
        <p:nvPr/>
      </p:nvGrpSpPr>
      <p:grpSpPr>
        <a:xfrm>
          <a:off x="0" y="0"/>
          <a:ext cx="0" cy="0"/>
          <a:chOff x="0" y="0"/>
          <a:chExt cx="0" cy="0"/>
        </a:xfrm>
      </p:grpSpPr>
      <p:pic>
        <p:nvPicPr>
          <p:cNvPr id="826" name="Google Shape;826;p49">
            <a:extLst>
              <a:ext uri="{FF2B5EF4-FFF2-40B4-BE49-F238E27FC236}">
                <a16:creationId xmlns:a16="http://schemas.microsoft.com/office/drawing/2014/main" id="{3362912F-1C3D-A846-002A-F34EF8C4D751}"/>
              </a:ext>
              <a:ext uri="{C183D7F6-B498-43B3-948B-1728B52AA6E4}">
                <adec:decorative xmlns:adec="http://schemas.microsoft.com/office/drawing/2017/decorative" val="1"/>
              </a:ext>
            </a:extLst>
          </p:cNvPr>
          <p:cNvPicPr preferRelativeResize="0"/>
          <p:nvPr/>
        </p:nvPicPr>
        <p:blipFill rotWithShape="1">
          <a:blip r:embed="rId3">
            <a:alphaModFix/>
          </a:blip>
          <a:srcRect l="876" t="40551" r="44565" b="29669"/>
          <a:stretch>
            <a:fillRect/>
          </a:stretch>
        </p:blipFill>
        <p:spPr>
          <a:xfrm rot="11130413" flipH="1">
            <a:off x="11174179" y="2514909"/>
            <a:ext cx="1232951" cy="4431496"/>
          </a:xfrm>
          <a:prstGeom prst="rect">
            <a:avLst/>
          </a:prstGeom>
          <a:noFill/>
          <a:ln>
            <a:noFill/>
          </a:ln>
        </p:spPr>
      </p:pic>
      <p:sp>
        <p:nvSpPr>
          <p:cNvPr id="2088" name="Google Shape;2088;p97">
            <a:extLst>
              <a:ext uri="{C183D7F6-B498-43B3-948B-1728B52AA6E4}">
                <adec:decorative xmlns:adec="http://schemas.microsoft.com/office/drawing/2017/decorative" val="1"/>
              </a:ext>
            </a:extLst>
          </p:cNvPr>
          <p:cNvSpPr/>
          <p:nvPr/>
        </p:nvSpPr>
        <p:spPr>
          <a:xfrm rot="15447609">
            <a:off x="6861899" y="1432480"/>
            <a:ext cx="5291590" cy="4831805"/>
          </a:xfrm>
          <a:custGeom>
            <a:avLst/>
            <a:gdLst>
              <a:gd name="connsiteX0" fmla="*/ 223256 w 2172540"/>
              <a:gd name="connsiteY0" fmla="*/ 430573 h 1566917"/>
              <a:gd name="connsiteX1" fmla="*/ 599623 w 2172540"/>
              <a:gd name="connsiteY1" fmla="*/ 22671 h 1566917"/>
              <a:gd name="connsiteX2" fmla="*/ 1745311 w 2172540"/>
              <a:gd name="connsiteY2" fmla="*/ 100376 h 1566917"/>
              <a:gd name="connsiteX3" fmla="*/ 2162130 w 2172540"/>
              <a:gd name="connsiteY3" fmla="*/ 503199 h 1566917"/>
              <a:gd name="connsiteX4" fmla="*/ 1985165 w 2172540"/>
              <a:gd name="connsiteY4" fmla="*/ 1281437 h 1566917"/>
              <a:gd name="connsiteX5" fmla="*/ 1331956 w 2172540"/>
              <a:gd name="connsiteY5" fmla="*/ 1565118 h 1566917"/>
              <a:gd name="connsiteX6" fmla="*/ 65910 w 2172540"/>
              <a:gd name="connsiteY6" fmla="*/ 1170856 h 1566917"/>
              <a:gd name="connsiteX7" fmla="*/ 223256 w 2172540"/>
              <a:gd name="connsiteY7" fmla="*/ 430573 h 1566917"/>
              <a:gd name="connsiteX0" fmla="*/ 126465 w 2216410"/>
              <a:gd name="connsiteY0" fmla="*/ 504067 h 1571920"/>
              <a:gd name="connsiteX1" fmla="*/ 643493 w 2216410"/>
              <a:gd name="connsiteY1" fmla="*/ 27674 h 1571920"/>
              <a:gd name="connsiteX2" fmla="*/ 1789181 w 2216410"/>
              <a:gd name="connsiteY2" fmla="*/ 105379 h 1571920"/>
              <a:gd name="connsiteX3" fmla="*/ 2206000 w 2216410"/>
              <a:gd name="connsiteY3" fmla="*/ 508202 h 1571920"/>
              <a:gd name="connsiteX4" fmla="*/ 2029035 w 2216410"/>
              <a:gd name="connsiteY4" fmla="*/ 1286440 h 1571920"/>
              <a:gd name="connsiteX5" fmla="*/ 1375826 w 2216410"/>
              <a:gd name="connsiteY5" fmla="*/ 1570121 h 1571920"/>
              <a:gd name="connsiteX6" fmla="*/ 109780 w 2216410"/>
              <a:gd name="connsiteY6" fmla="*/ 1175859 h 1571920"/>
              <a:gd name="connsiteX7" fmla="*/ 126465 w 2216410"/>
              <a:gd name="connsiteY7" fmla="*/ 504067 h 1571920"/>
              <a:gd name="connsiteX0" fmla="*/ 120762 w 2220466"/>
              <a:gd name="connsiteY0" fmla="*/ 385664 h 1563871"/>
              <a:gd name="connsiteX1" fmla="*/ 647549 w 2220466"/>
              <a:gd name="connsiteY1" fmla="*/ 19625 h 1563871"/>
              <a:gd name="connsiteX2" fmla="*/ 1793237 w 2220466"/>
              <a:gd name="connsiteY2" fmla="*/ 97330 h 1563871"/>
              <a:gd name="connsiteX3" fmla="*/ 2210056 w 2220466"/>
              <a:gd name="connsiteY3" fmla="*/ 500153 h 1563871"/>
              <a:gd name="connsiteX4" fmla="*/ 2033091 w 2220466"/>
              <a:gd name="connsiteY4" fmla="*/ 1278391 h 1563871"/>
              <a:gd name="connsiteX5" fmla="*/ 1379882 w 2220466"/>
              <a:gd name="connsiteY5" fmla="*/ 1562072 h 1563871"/>
              <a:gd name="connsiteX6" fmla="*/ 113836 w 2220466"/>
              <a:gd name="connsiteY6" fmla="*/ 1167810 h 1563871"/>
              <a:gd name="connsiteX7" fmla="*/ 120762 w 2220466"/>
              <a:gd name="connsiteY7" fmla="*/ 385664 h 1563871"/>
              <a:gd name="connsiteX0" fmla="*/ 121692 w 2221396"/>
              <a:gd name="connsiteY0" fmla="*/ 405015 h 1583222"/>
              <a:gd name="connsiteX1" fmla="*/ 667775 w 2221396"/>
              <a:gd name="connsiteY1" fmla="*/ 16449 h 1583222"/>
              <a:gd name="connsiteX2" fmla="*/ 1794167 w 2221396"/>
              <a:gd name="connsiteY2" fmla="*/ 116681 h 1583222"/>
              <a:gd name="connsiteX3" fmla="*/ 2210986 w 2221396"/>
              <a:gd name="connsiteY3" fmla="*/ 519504 h 1583222"/>
              <a:gd name="connsiteX4" fmla="*/ 2034021 w 2221396"/>
              <a:gd name="connsiteY4" fmla="*/ 1297742 h 1583222"/>
              <a:gd name="connsiteX5" fmla="*/ 1380812 w 2221396"/>
              <a:gd name="connsiteY5" fmla="*/ 1581423 h 1583222"/>
              <a:gd name="connsiteX6" fmla="*/ 114766 w 2221396"/>
              <a:gd name="connsiteY6" fmla="*/ 1187161 h 1583222"/>
              <a:gd name="connsiteX7" fmla="*/ 121692 w 2221396"/>
              <a:gd name="connsiteY7" fmla="*/ 405015 h 1583222"/>
              <a:gd name="connsiteX0" fmla="*/ 121692 w 2220238"/>
              <a:gd name="connsiteY0" fmla="*/ 397773 h 1575980"/>
              <a:gd name="connsiteX1" fmla="*/ 667775 w 2220238"/>
              <a:gd name="connsiteY1" fmla="*/ 9207 h 1575980"/>
              <a:gd name="connsiteX2" fmla="*/ 1813727 w 2220238"/>
              <a:gd name="connsiteY2" fmla="*/ 154273 h 1575980"/>
              <a:gd name="connsiteX3" fmla="*/ 2210986 w 2220238"/>
              <a:gd name="connsiteY3" fmla="*/ 512262 h 1575980"/>
              <a:gd name="connsiteX4" fmla="*/ 2034021 w 2220238"/>
              <a:gd name="connsiteY4" fmla="*/ 1290500 h 1575980"/>
              <a:gd name="connsiteX5" fmla="*/ 1380812 w 2220238"/>
              <a:gd name="connsiteY5" fmla="*/ 1574181 h 1575980"/>
              <a:gd name="connsiteX6" fmla="*/ 114766 w 2220238"/>
              <a:gd name="connsiteY6" fmla="*/ 1179919 h 1575980"/>
              <a:gd name="connsiteX7" fmla="*/ 121692 w 2220238"/>
              <a:gd name="connsiteY7" fmla="*/ 397773 h 1575980"/>
              <a:gd name="connsiteX0" fmla="*/ 109099 w 2210224"/>
              <a:gd name="connsiteY0" fmla="*/ 397773 h 1718823"/>
              <a:gd name="connsiteX1" fmla="*/ 655182 w 2210224"/>
              <a:gd name="connsiteY1" fmla="*/ 9207 h 1718823"/>
              <a:gd name="connsiteX2" fmla="*/ 1801134 w 2210224"/>
              <a:gd name="connsiteY2" fmla="*/ 154273 h 1718823"/>
              <a:gd name="connsiteX3" fmla="*/ 2198393 w 2210224"/>
              <a:gd name="connsiteY3" fmla="*/ 512262 h 1718823"/>
              <a:gd name="connsiteX4" fmla="*/ 2021428 w 2210224"/>
              <a:gd name="connsiteY4" fmla="*/ 1290500 h 1718823"/>
              <a:gd name="connsiteX5" fmla="*/ 1192053 w 2210224"/>
              <a:gd name="connsiteY5" fmla="*/ 1717842 h 1718823"/>
              <a:gd name="connsiteX6" fmla="*/ 102173 w 2210224"/>
              <a:gd name="connsiteY6" fmla="*/ 1179919 h 1718823"/>
              <a:gd name="connsiteX7" fmla="*/ 109099 w 2210224"/>
              <a:gd name="connsiteY7" fmla="*/ 397773 h 1718823"/>
              <a:gd name="connsiteX0" fmla="*/ 109099 w 2198872"/>
              <a:gd name="connsiteY0" fmla="*/ 397773 h 1718892"/>
              <a:gd name="connsiteX1" fmla="*/ 655182 w 2198872"/>
              <a:gd name="connsiteY1" fmla="*/ 9207 h 1718892"/>
              <a:gd name="connsiteX2" fmla="*/ 1801134 w 2198872"/>
              <a:gd name="connsiteY2" fmla="*/ 154273 h 1718892"/>
              <a:gd name="connsiteX3" fmla="*/ 2198393 w 2198872"/>
              <a:gd name="connsiteY3" fmla="*/ 512262 h 1718892"/>
              <a:gd name="connsiteX4" fmla="*/ 1866260 w 2198872"/>
              <a:gd name="connsiteY4" fmla="*/ 1307718 h 1718892"/>
              <a:gd name="connsiteX5" fmla="*/ 1192053 w 2198872"/>
              <a:gd name="connsiteY5" fmla="*/ 1717842 h 1718892"/>
              <a:gd name="connsiteX6" fmla="*/ 102173 w 2198872"/>
              <a:gd name="connsiteY6" fmla="*/ 1179919 h 1718892"/>
              <a:gd name="connsiteX7" fmla="*/ 109099 w 2198872"/>
              <a:gd name="connsiteY7" fmla="*/ 397773 h 1718892"/>
              <a:gd name="connsiteX0" fmla="*/ 76687 w 2166794"/>
              <a:gd name="connsiteY0" fmla="*/ 397773 h 1627106"/>
              <a:gd name="connsiteX1" fmla="*/ 622770 w 2166794"/>
              <a:gd name="connsiteY1" fmla="*/ 9207 h 1627106"/>
              <a:gd name="connsiteX2" fmla="*/ 1768722 w 2166794"/>
              <a:gd name="connsiteY2" fmla="*/ 154273 h 1627106"/>
              <a:gd name="connsiteX3" fmla="*/ 2165981 w 2166794"/>
              <a:gd name="connsiteY3" fmla="*/ 512262 h 1627106"/>
              <a:gd name="connsiteX4" fmla="*/ 1833848 w 2166794"/>
              <a:gd name="connsiteY4" fmla="*/ 1307718 h 1627106"/>
              <a:gd name="connsiteX5" fmla="*/ 690816 w 2166794"/>
              <a:gd name="connsiteY5" fmla="*/ 1625578 h 1627106"/>
              <a:gd name="connsiteX6" fmla="*/ 69761 w 2166794"/>
              <a:gd name="connsiteY6" fmla="*/ 1179919 h 1627106"/>
              <a:gd name="connsiteX7" fmla="*/ 76687 w 2166794"/>
              <a:gd name="connsiteY7" fmla="*/ 397773 h 1627106"/>
              <a:gd name="connsiteX0" fmla="*/ 33502 w 2123609"/>
              <a:gd name="connsiteY0" fmla="*/ 397773 h 1627106"/>
              <a:gd name="connsiteX1" fmla="*/ 579585 w 2123609"/>
              <a:gd name="connsiteY1" fmla="*/ 9207 h 1627106"/>
              <a:gd name="connsiteX2" fmla="*/ 1725537 w 2123609"/>
              <a:gd name="connsiteY2" fmla="*/ 154273 h 1627106"/>
              <a:gd name="connsiteX3" fmla="*/ 2122796 w 2123609"/>
              <a:gd name="connsiteY3" fmla="*/ 512262 h 1627106"/>
              <a:gd name="connsiteX4" fmla="*/ 1790663 w 2123609"/>
              <a:gd name="connsiteY4" fmla="*/ 1307718 h 1627106"/>
              <a:gd name="connsiteX5" fmla="*/ 647631 w 2123609"/>
              <a:gd name="connsiteY5" fmla="*/ 1625578 h 1627106"/>
              <a:gd name="connsiteX6" fmla="*/ 123292 w 2123609"/>
              <a:gd name="connsiteY6" fmla="*/ 1251893 h 1627106"/>
              <a:gd name="connsiteX7" fmla="*/ 33502 w 2123609"/>
              <a:gd name="connsiteY7" fmla="*/ 397773 h 1627106"/>
              <a:gd name="connsiteX0" fmla="*/ 42770 w 2132877"/>
              <a:gd name="connsiteY0" fmla="*/ 397773 h 1627106"/>
              <a:gd name="connsiteX1" fmla="*/ 588853 w 2132877"/>
              <a:gd name="connsiteY1" fmla="*/ 9207 h 1627106"/>
              <a:gd name="connsiteX2" fmla="*/ 1734805 w 2132877"/>
              <a:gd name="connsiteY2" fmla="*/ 154273 h 1627106"/>
              <a:gd name="connsiteX3" fmla="*/ 2132064 w 2132877"/>
              <a:gd name="connsiteY3" fmla="*/ 512262 h 1627106"/>
              <a:gd name="connsiteX4" fmla="*/ 1799931 w 2132877"/>
              <a:gd name="connsiteY4" fmla="*/ 1307718 h 1627106"/>
              <a:gd name="connsiteX5" fmla="*/ 656899 w 2132877"/>
              <a:gd name="connsiteY5" fmla="*/ 1625578 h 1627106"/>
              <a:gd name="connsiteX6" fmla="*/ 132560 w 2132877"/>
              <a:gd name="connsiteY6" fmla="*/ 1251893 h 1627106"/>
              <a:gd name="connsiteX7" fmla="*/ 42770 w 2132877"/>
              <a:gd name="connsiteY7" fmla="*/ 397773 h 1627106"/>
              <a:gd name="connsiteX0" fmla="*/ 39768 w 2129710"/>
              <a:gd name="connsiteY0" fmla="*/ 397773 h 1652025"/>
              <a:gd name="connsiteX1" fmla="*/ 585851 w 2129710"/>
              <a:gd name="connsiteY1" fmla="*/ 9207 h 1652025"/>
              <a:gd name="connsiteX2" fmla="*/ 1731803 w 2129710"/>
              <a:gd name="connsiteY2" fmla="*/ 154273 h 1652025"/>
              <a:gd name="connsiteX3" fmla="*/ 2129062 w 2129710"/>
              <a:gd name="connsiteY3" fmla="*/ 512262 h 1652025"/>
              <a:gd name="connsiteX4" fmla="*/ 1796929 w 2129710"/>
              <a:gd name="connsiteY4" fmla="*/ 1307718 h 1652025"/>
              <a:gd name="connsiteX5" fmla="*/ 826668 w 2129710"/>
              <a:gd name="connsiteY5" fmla="*/ 1650665 h 1652025"/>
              <a:gd name="connsiteX6" fmla="*/ 129558 w 2129710"/>
              <a:gd name="connsiteY6" fmla="*/ 1251893 h 1652025"/>
              <a:gd name="connsiteX7" fmla="*/ 39768 w 2129710"/>
              <a:gd name="connsiteY7" fmla="*/ 397773 h 1652025"/>
              <a:gd name="connsiteX0" fmla="*/ 33054 w 2122996"/>
              <a:gd name="connsiteY0" fmla="*/ 397773 h 1652025"/>
              <a:gd name="connsiteX1" fmla="*/ 579137 w 2122996"/>
              <a:gd name="connsiteY1" fmla="*/ 9207 h 1652025"/>
              <a:gd name="connsiteX2" fmla="*/ 1725089 w 2122996"/>
              <a:gd name="connsiteY2" fmla="*/ 154273 h 1652025"/>
              <a:gd name="connsiteX3" fmla="*/ 2122348 w 2122996"/>
              <a:gd name="connsiteY3" fmla="*/ 512262 h 1652025"/>
              <a:gd name="connsiteX4" fmla="*/ 1790215 w 2122996"/>
              <a:gd name="connsiteY4" fmla="*/ 1307718 h 1652025"/>
              <a:gd name="connsiteX5" fmla="*/ 819954 w 2122996"/>
              <a:gd name="connsiteY5" fmla="*/ 1650665 h 1652025"/>
              <a:gd name="connsiteX6" fmla="*/ 143246 w 2122996"/>
              <a:gd name="connsiteY6" fmla="*/ 1283853 h 1652025"/>
              <a:gd name="connsiteX7" fmla="*/ 33054 w 2122996"/>
              <a:gd name="connsiteY7" fmla="*/ 397773 h 1652025"/>
              <a:gd name="connsiteX0" fmla="*/ 41723 w 2131526"/>
              <a:gd name="connsiteY0" fmla="*/ 397773 h 1635682"/>
              <a:gd name="connsiteX1" fmla="*/ 587806 w 2131526"/>
              <a:gd name="connsiteY1" fmla="*/ 9207 h 1635682"/>
              <a:gd name="connsiteX2" fmla="*/ 1733758 w 2131526"/>
              <a:gd name="connsiteY2" fmla="*/ 154273 h 1635682"/>
              <a:gd name="connsiteX3" fmla="*/ 2131017 w 2131526"/>
              <a:gd name="connsiteY3" fmla="*/ 512262 h 1635682"/>
              <a:gd name="connsiteX4" fmla="*/ 1798884 w 2131526"/>
              <a:gd name="connsiteY4" fmla="*/ 1307718 h 1635682"/>
              <a:gd name="connsiteX5" fmla="*/ 1057598 w 2131526"/>
              <a:gd name="connsiteY5" fmla="*/ 1634216 h 1635682"/>
              <a:gd name="connsiteX6" fmla="*/ 151915 w 2131526"/>
              <a:gd name="connsiteY6" fmla="*/ 1283853 h 1635682"/>
              <a:gd name="connsiteX7" fmla="*/ 41723 w 2131526"/>
              <a:gd name="connsiteY7" fmla="*/ 397773 h 1635682"/>
              <a:gd name="connsiteX0" fmla="*/ 43349 w 2133135"/>
              <a:gd name="connsiteY0" fmla="*/ 397773 h 1614847"/>
              <a:gd name="connsiteX1" fmla="*/ 589432 w 2133135"/>
              <a:gd name="connsiteY1" fmla="*/ 9207 h 1614847"/>
              <a:gd name="connsiteX2" fmla="*/ 1735384 w 2133135"/>
              <a:gd name="connsiteY2" fmla="*/ 154273 h 1614847"/>
              <a:gd name="connsiteX3" fmla="*/ 2132643 w 2133135"/>
              <a:gd name="connsiteY3" fmla="*/ 512262 h 1614847"/>
              <a:gd name="connsiteX4" fmla="*/ 1800510 w 2133135"/>
              <a:gd name="connsiteY4" fmla="*/ 1307718 h 1614847"/>
              <a:gd name="connsiteX5" fmla="*/ 1096692 w 2133135"/>
              <a:gd name="connsiteY5" fmla="*/ 1613221 h 1614847"/>
              <a:gd name="connsiteX6" fmla="*/ 153541 w 2133135"/>
              <a:gd name="connsiteY6" fmla="*/ 1283853 h 1614847"/>
              <a:gd name="connsiteX7" fmla="*/ 43349 w 2133135"/>
              <a:gd name="connsiteY7" fmla="*/ 397773 h 1614847"/>
              <a:gd name="connsiteX0" fmla="*/ 54712 w 2144498"/>
              <a:gd name="connsiteY0" fmla="*/ 397773 h 1614847"/>
              <a:gd name="connsiteX1" fmla="*/ 600795 w 2144498"/>
              <a:gd name="connsiteY1" fmla="*/ 9207 h 1614847"/>
              <a:gd name="connsiteX2" fmla="*/ 1746747 w 2144498"/>
              <a:gd name="connsiteY2" fmla="*/ 154273 h 1614847"/>
              <a:gd name="connsiteX3" fmla="*/ 2144006 w 2144498"/>
              <a:gd name="connsiteY3" fmla="*/ 512262 h 1614847"/>
              <a:gd name="connsiteX4" fmla="*/ 1811873 w 2144498"/>
              <a:gd name="connsiteY4" fmla="*/ 1307718 h 1614847"/>
              <a:gd name="connsiteX5" fmla="*/ 1108055 w 2144498"/>
              <a:gd name="connsiteY5" fmla="*/ 1613221 h 1614847"/>
              <a:gd name="connsiteX6" fmla="*/ 138360 w 2144498"/>
              <a:gd name="connsiteY6" fmla="*/ 1217234 h 1614847"/>
              <a:gd name="connsiteX7" fmla="*/ 54712 w 2144498"/>
              <a:gd name="connsiteY7" fmla="*/ 397773 h 1614847"/>
              <a:gd name="connsiteX0" fmla="*/ 58167 w 2147926"/>
              <a:gd name="connsiteY0" fmla="*/ 397773 h 1584699"/>
              <a:gd name="connsiteX1" fmla="*/ 604250 w 2147926"/>
              <a:gd name="connsiteY1" fmla="*/ 9207 h 1584699"/>
              <a:gd name="connsiteX2" fmla="*/ 1750202 w 2147926"/>
              <a:gd name="connsiteY2" fmla="*/ 154273 h 1584699"/>
              <a:gd name="connsiteX3" fmla="*/ 2147461 w 2147926"/>
              <a:gd name="connsiteY3" fmla="*/ 512262 h 1584699"/>
              <a:gd name="connsiteX4" fmla="*/ 1815328 w 2147926"/>
              <a:gd name="connsiteY4" fmla="*/ 1307718 h 1584699"/>
              <a:gd name="connsiteX5" fmla="*/ 1175932 w 2147926"/>
              <a:gd name="connsiteY5" fmla="*/ 1582767 h 1584699"/>
              <a:gd name="connsiteX6" fmla="*/ 141815 w 2147926"/>
              <a:gd name="connsiteY6" fmla="*/ 1217234 h 1584699"/>
              <a:gd name="connsiteX7" fmla="*/ 58167 w 2147926"/>
              <a:gd name="connsiteY7" fmla="*/ 397773 h 1584699"/>
              <a:gd name="connsiteX0" fmla="*/ 58167 w 2147926"/>
              <a:gd name="connsiteY0" fmla="*/ 397773 h 1582767"/>
              <a:gd name="connsiteX1" fmla="*/ 604250 w 2147926"/>
              <a:gd name="connsiteY1" fmla="*/ 9207 h 1582767"/>
              <a:gd name="connsiteX2" fmla="*/ 1750202 w 2147926"/>
              <a:gd name="connsiteY2" fmla="*/ 154273 h 1582767"/>
              <a:gd name="connsiteX3" fmla="*/ 2147461 w 2147926"/>
              <a:gd name="connsiteY3" fmla="*/ 512262 h 1582767"/>
              <a:gd name="connsiteX4" fmla="*/ 1815328 w 2147926"/>
              <a:gd name="connsiteY4" fmla="*/ 1307718 h 1582767"/>
              <a:gd name="connsiteX5" fmla="*/ 1175932 w 2147926"/>
              <a:gd name="connsiteY5" fmla="*/ 1582767 h 1582767"/>
              <a:gd name="connsiteX6" fmla="*/ 141815 w 2147926"/>
              <a:gd name="connsiteY6" fmla="*/ 1217234 h 1582767"/>
              <a:gd name="connsiteX7" fmla="*/ 58167 w 2147926"/>
              <a:gd name="connsiteY7" fmla="*/ 397773 h 1582767"/>
              <a:gd name="connsiteX0" fmla="*/ 58167 w 2147926"/>
              <a:gd name="connsiteY0" fmla="*/ 397773 h 1585218"/>
              <a:gd name="connsiteX1" fmla="*/ 604250 w 2147926"/>
              <a:gd name="connsiteY1" fmla="*/ 9207 h 1585218"/>
              <a:gd name="connsiteX2" fmla="*/ 1750202 w 2147926"/>
              <a:gd name="connsiteY2" fmla="*/ 154273 h 1585218"/>
              <a:gd name="connsiteX3" fmla="*/ 2147461 w 2147926"/>
              <a:gd name="connsiteY3" fmla="*/ 512262 h 1585218"/>
              <a:gd name="connsiteX4" fmla="*/ 1815328 w 2147926"/>
              <a:gd name="connsiteY4" fmla="*/ 1307718 h 1585218"/>
              <a:gd name="connsiteX5" fmla="*/ 1175932 w 2147926"/>
              <a:gd name="connsiteY5" fmla="*/ 1582767 h 1585218"/>
              <a:gd name="connsiteX6" fmla="*/ 141815 w 2147926"/>
              <a:gd name="connsiteY6" fmla="*/ 1217234 h 1585218"/>
              <a:gd name="connsiteX7" fmla="*/ 58167 w 2147926"/>
              <a:gd name="connsiteY7" fmla="*/ 397773 h 1585218"/>
              <a:gd name="connsiteX0" fmla="*/ 58167 w 2147926"/>
              <a:gd name="connsiteY0" fmla="*/ 397773 h 1584140"/>
              <a:gd name="connsiteX1" fmla="*/ 604250 w 2147926"/>
              <a:gd name="connsiteY1" fmla="*/ 9207 h 1584140"/>
              <a:gd name="connsiteX2" fmla="*/ 1750202 w 2147926"/>
              <a:gd name="connsiteY2" fmla="*/ 154273 h 1584140"/>
              <a:gd name="connsiteX3" fmla="*/ 2147461 w 2147926"/>
              <a:gd name="connsiteY3" fmla="*/ 512262 h 1584140"/>
              <a:gd name="connsiteX4" fmla="*/ 1815328 w 2147926"/>
              <a:gd name="connsiteY4" fmla="*/ 1307718 h 1584140"/>
              <a:gd name="connsiteX5" fmla="*/ 1175932 w 2147926"/>
              <a:gd name="connsiteY5" fmla="*/ 1582767 h 1584140"/>
              <a:gd name="connsiteX6" fmla="*/ 141815 w 2147926"/>
              <a:gd name="connsiteY6" fmla="*/ 1217234 h 1584140"/>
              <a:gd name="connsiteX7" fmla="*/ 58167 w 2147926"/>
              <a:gd name="connsiteY7" fmla="*/ 397773 h 158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7926" h="1584140" extrusionOk="0">
                <a:moveTo>
                  <a:pt x="58167" y="397773"/>
                </a:moveTo>
                <a:cubicBezTo>
                  <a:pt x="135240" y="196435"/>
                  <a:pt x="322244" y="49790"/>
                  <a:pt x="604250" y="9207"/>
                </a:cubicBezTo>
                <a:cubicBezTo>
                  <a:pt x="886256" y="-31376"/>
                  <a:pt x="1493000" y="70431"/>
                  <a:pt x="1750202" y="154273"/>
                </a:cubicBezTo>
                <a:cubicBezTo>
                  <a:pt x="2007404" y="238116"/>
                  <a:pt x="2136607" y="320021"/>
                  <a:pt x="2147461" y="512262"/>
                </a:cubicBezTo>
                <a:cubicBezTo>
                  <a:pt x="2158315" y="704503"/>
                  <a:pt x="1977250" y="1129301"/>
                  <a:pt x="1815328" y="1307718"/>
                </a:cubicBezTo>
                <a:cubicBezTo>
                  <a:pt x="1653407" y="1486136"/>
                  <a:pt x="1551176" y="1560112"/>
                  <a:pt x="1175932" y="1582767"/>
                </a:cubicBezTo>
                <a:cubicBezTo>
                  <a:pt x="856108" y="1602076"/>
                  <a:pt x="328109" y="1414733"/>
                  <a:pt x="141815" y="1217234"/>
                </a:cubicBezTo>
                <a:cubicBezTo>
                  <a:pt x="-44479" y="1019735"/>
                  <a:pt x="-18906" y="599111"/>
                  <a:pt x="58167" y="397773"/>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Google Shape;820;p49">
            <a:extLst>
              <a:ext uri="{FF2B5EF4-FFF2-40B4-BE49-F238E27FC236}">
                <a16:creationId xmlns:a16="http://schemas.microsoft.com/office/drawing/2014/main" id="{C8A56717-106B-9BDF-BDAF-CDE3B35EF21C}"/>
              </a:ext>
              <a:ext uri="{C183D7F6-B498-43B3-948B-1728B52AA6E4}">
                <adec:decorative xmlns:adec="http://schemas.microsoft.com/office/drawing/2017/decorative" val="1"/>
              </a:ext>
            </a:extLst>
          </p:cNvPr>
          <p:cNvSpPr/>
          <p:nvPr/>
        </p:nvSpPr>
        <p:spPr>
          <a:xfrm>
            <a:off x="454962" y="4659743"/>
            <a:ext cx="2847943" cy="1302132"/>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 name="Ryhmä 2">
            <a:extLst>
              <a:ext uri="{FF2B5EF4-FFF2-40B4-BE49-F238E27FC236}">
                <a16:creationId xmlns:a16="http://schemas.microsoft.com/office/drawing/2014/main" id="{30ED99E9-05B7-67C2-B0D8-C1CB8E3403B4}"/>
              </a:ext>
              <a:ext uri="{C183D7F6-B498-43B3-948B-1728B52AA6E4}">
                <adec:decorative xmlns:adec="http://schemas.microsoft.com/office/drawing/2017/decorative" val="1"/>
              </a:ext>
            </a:extLst>
          </p:cNvPr>
          <p:cNvGrpSpPr/>
          <p:nvPr/>
        </p:nvGrpSpPr>
        <p:grpSpPr>
          <a:xfrm>
            <a:off x="7838732" y="2270843"/>
            <a:ext cx="225494" cy="3405363"/>
            <a:chOff x="7838732" y="2270843"/>
            <a:chExt cx="225494" cy="3405363"/>
          </a:xfrm>
        </p:grpSpPr>
        <p:grpSp>
          <p:nvGrpSpPr>
            <p:cNvPr id="2093" name="Google Shape;2093;p97"/>
            <p:cNvGrpSpPr/>
            <p:nvPr/>
          </p:nvGrpSpPr>
          <p:grpSpPr>
            <a:xfrm>
              <a:off x="7845004" y="2270843"/>
              <a:ext cx="216006" cy="162502"/>
              <a:chOff x="-52209" y="1504855"/>
              <a:chExt cx="623213" cy="468846"/>
            </a:xfrm>
            <a:solidFill>
              <a:schemeClr val="tx1"/>
            </a:solidFill>
          </p:grpSpPr>
          <p:sp>
            <p:nvSpPr>
              <p:cNvPr id="2094" name="Google Shape;2094;p97"/>
              <p:cNvSpPr/>
              <p:nvPr/>
            </p:nvSpPr>
            <p:spPr>
              <a:xfrm>
                <a:off x="-52209" y="1782595"/>
                <a:ext cx="5404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095" name="Google Shape;2095;p97"/>
              <p:cNvSpPr/>
              <p:nvPr/>
            </p:nvSpPr>
            <p:spPr>
              <a:xfrm rot="2700000">
                <a:off x="169773" y="1668212"/>
                <a:ext cx="401713"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096" name="Google Shape;2096;p97"/>
              <p:cNvSpPr/>
              <p:nvPr/>
            </p:nvSpPr>
            <p:spPr>
              <a:xfrm rot="-2700000">
                <a:off x="171161" y="1898701"/>
                <a:ext cx="399843"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2101" name="Google Shape;2101;p97"/>
            <p:cNvGrpSpPr/>
            <p:nvPr/>
          </p:nvGrpSpPr>
          <p:grpSpPr>
            <a:xfrm>
              <a:off x="7838732" y="3080743"/>
              <a:ext cx="215962" cy="162544"/>
              <a:chOff x="-52209" y="1504880"/>
              <a:chExt cx="623088" cy="468968"/>
            </a:xfrm>
            <a:solidFill>
              <a:schemeClr val="tx1"/>
            </a:solidFill>
          </p:grpSpPr>
          <p:sp>
            <p:nvSpPr>
              <p:cNvPr id="2102" name="Google Shape;2102;p97"/>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103" name="Google Shape;2103;p97"/>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104" name="Google Shape;2104;p97"/>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2105" name="Google Shape;2105;p97"/>
            <p:cNvGrpSpPr/>
            <p:nvPr/>
          </p:nvGrpSpPr>
          <p:grpSpPr>
            <a:xfrm>
              <a:off x="7840177" y="3899449"/>
              <a:ext cx="215962" cy="162544"/>
              <a:chOff x="-52209" y="1504880"/>
              <a:chExt cx="623088" cy="468968"/>
            </a:xfrm>
            <a:solidFill>
              <a:schemeClr val="tx1"/>
            </a:solidFill>
          </p:grpSpPr>
          <p:sp>
            <p:nvSpPr>
              <p:cNvPr id="2106" name="Google Shape;2106;p97"/>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107" name="Google Shape;2107;p97"/>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108" name="Google Shape;2108;p97"/>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2109" name="Google Shape;2109;p97"/>
            <p:cNvGrpSpPr/>
            <p:nvPr/>
          </p:nvGrpSpPr>
          <p:grpSpPr>
            <a:xfrm>
              <a:off x="7848264" y="4711365"/>
              <a:ext cx="215962" cy="162544"/>
              <a:chOff x="-52209" y="1504880"/>
              <a:chExt cx="623088" cy="468968"/>
            </a:xfrm>
            <a:solidFill>
              <a:schemeClr val="tx1"/>
            </a:solidFill>
          </p:grpSpPr>
          <p:sp>
            <p:nvSpPr>
              <p:cNvPr id="2110" name="Google Shape;2110;p97"/>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111" name="Google Shape;2111;p97"/>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112" name="Google Shape;2112;p97"/>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nvGrpSpPr>
            <p:cNvPr id="2113" name="Google Shape;2113;p97"/>
            <p:cNvGrpSpPr/>
            <p:nvPr/>
          </p:nvGrpSpPr>
          <p:grpSpPr>
            <a:xfrm>
              <a:off x="7848264" y="5513662"/>
              <a:ext cx="215962" cy="162544"/>
              <a:chOff x="-52209" y="1504880"/>
              <a:chExt cx="623088" cy="468968"/>
            </a:xfrm>
            <a:solidFill>
              <a:schemeClr val="tx1"/>
            </a:solidFill>
          </p:grpSpPr>
          <p:sp>
            <p:nvSpPr>
              <p:cNvPr id="2114" name="Google Shape;2114;p97"/>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115" name="Google Shape;2115;p97"/>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2116" name="Google Shape;2116;p97"/>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grpSp>
      <p:grpSp>
        <p:nvGrpSpPr>
          <p:cNvPr id="5" name="Group 4" descr="Sivun poikkileikkaava teema on Teknologia">
            <a:extLst>
              <a:ext uri="{FF2B5EF4-FFF2-40B4-BE49-F238E27FC236}">
                <a16:creationId xmlns:a16="http://schemas.microsoft.com/office/drawing/2014/main" id="{4F37B152-FA7A-FCD6-9C82-0A53B04A1391}"/>
              </a:ext>
            </a:extLst>
          </p:cNvPr>
          <p:cNvGrpSpPr/>
          <p:nvPr/>
        </p:nvGrpSpPr>
        <p:grpSpPr>
          <a:xfrm>
            <a:off x="9919395" y="288675"/>
            <a:ext cx="2066475" cy="451173"/>
            <a:chOff x="565264" y="4755989"/>
            <a:chExt cx="2066475" cy="451173"/>
          </a:xfrm>
        </p:grpSpPr>
        <p:sp>
          <p:nvSpPr>
            <p:cNvPr id="6" name="Suorakulmio: Pyöristetyt kulmat 30">
              <a:extLst>
                <a:ext uri="{FF2B5EF4-FFF2-40B4-BE49-F238E27FC236}">
                  <a16:creationId xmlns:a16="http://schemas.microsoft.com/office/drawing/2014/main" id="{11D64394-E428-0966-79C7-264AAB544435}"/>
                </a:ext>
              </a:extLst>
            </p:cNvPr>
            <p:cNvSpPr/>
            <p:nvPr/>
          </p:nvSpPr>
          <p:spPr>
            <a:xfrm>
              <a:off x="565264" y="4755989"/>
              <a:ext cx="206647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 name="Google Shape;734;p45">
              <a:extLst>
                <a:ext uri="{FF2B5EF4-FFF2-40B4-BE49-F238E27FC236}">
                  <a16:creationId xmlns:a16="http://schemas.microsoft.com/office/drawing/2014/main" id="{B2D7FB1B-7716-0AB5-109B-A662597A1F1A}"/>
                </a:ext>
              </a:extLst>
            </p:cNvPr>
            <p:cNvSpPr txBox="1"/>
            <p:nvPr/>
          </p:nvSpPr>
          <p:spPr>
            <a:xfrm>
              <a:off x="1148660" y="4902233"/>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Teknologia</a:t>
              </a:r>
              <a:endParaRPr sz="1600" dirty="0">
                <a:solidFill>
                  <a:schemeClr val="lt1"/>
                </a:solidFill>
              </a:endParaRPr>
            </a:p>
          </p:txBody>
        </p:sp>
        <p:sp>
          <p:nvSpPr>
            <p:cNvPr id="8" name="Vapaamuotoinen: Muoto 32">
              <a:extLst>
                <a:ext uri="{FF2B5EF4-FFF2-40B4-BE49-F238E27FC236}">
                  <a16:creationId xmlns:a16="http://schemas.microsoft.com/office/drawing/2014/main" id="{C5AB6350-60A7-1EFA-6BA9-F3CC93792F63}"/>
                </a:ext>
              </a:extLst>
            </p:cNvPr>
            <p:cNvSpPr/>
            <p:nvPr/>
          </p:nvSpPr>
          <p:spPr>
            <a:xfrm>
              <a:off x="799562" y="4873130"/>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grpSp>
      <p:sp>
        <p:nvSpPr>
          <p:cNvPr id="2089" name="Google Shape;2089;p97"/>
          <p:cNvSpPr txBox="1">
            <a:spLocks noGrp="1"/>
          </p:cNvSpPr>
          <p:nvPr>
            <p:ph type="title" idx="4294967295"/>
          </p:nvPr>
        </p:nvSpPr>
        <p:spPr>
          <a:xfrm>
            <a:off x="457200" y="435138"/>
            <a:ext cx="7215810" cy="787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1" i="0" u="none" strike="noStrike" kern="0" cap="none" spc="0" normalizeH="0" baseline="0" noProof="0" dirty="0">
                <a:ln>
                  <a:noFill/>
                </a:ln>
                <a:solidFill>
                  <a:schemeClr val="dk1"/>
                </a:solidFill>
                <a:effectLst/>
                <a:uLnTx/>
                <a:uFillTx/>
                <a:latin typeface="Arial Black"/>
                <a:ea typeface="Arial"/>
                <a:cs typeface="Arial"/>
                <a:sym typeface="Arial Black"/>
              </a:rPr>
              <a:t>Modulaarinen </a:t>
            </a:r>
            <a:r>
              <a:rPr kumimoji="0" lang="fi-FI" sz="3600" b="1" i="0" u="none" strike="noStrike" kern="0" cap="none" spc="0" normalizeH="0" baseline="0" noProof="0" dirty="0">
                <a:ln>
                  <a:noFill/>
                </a:ln>
                <a:solidFill>
                  <a:schemeClr val="dk1"/>
                </a:solidFill>
                <a:effectLst/>
                <a:uLnTx/>
                <a:uFillTx/>
                <a:latin typeface="Arial Black"/>
                <a:ea typeface="Arial"/>
                <a:cs typeface="Arial"/>
                <a:sym typeface="Arial"/>
              </a:rPr>
              <a:t>tekninen perusta ekosysteemille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fi-FI" sz="3600" b="1" i="0" u="none" strike="noStrike" kern="0" cap="none" spc="0" normalizeH="0" baseline="0" noProof="0" dirty="0">
              <a:ln>
                <a:noFill/>
              </a:ln>
              <a:solidFill>
                <a:schemeClr val="dk1"/>
              </a:solidFill>
              <a:effectLst/>
              <a:uLnTx/>
              <a:uFillTx/>
              <a:latin typeface="Arial Black"/>
              <a:ea typeface="Arial"/>
              <a:cs typeface="Arial"/>
              <a:sym typeface="Arial"/>
            </a:endParaRPr>
          </a:p>
        </p:txBody>
      </p:sp>
      <p:sp>
        <p:nvSpPr>
          <p:cNvPr id="2091" name="Google Shape;2091;p97"/>
          <p:cNvSpPr txBox="1"/>
          <p:nvPr/>
        </p:nvSpPr>
        <p:spPr>
          <a:xfrm>
            <a:off x="456025" y="1838330"/>
            <a:ext cx="3336300" cy="3509700"/>
          </a:xfrm>
          <a:prstGeom prst="rect">
            <a:avLst/>
          </a:prstGeom>
          <a:noFill/>
          <a:ln>
            <a:noFill/>
          </a:ln>
        </p:spPr>
        <p:txBody>
          <a:bodyPr spcFirstLastPara="1" wrap="square" lIns="0" tIns="0" rIns="0" bIns="0" anchor="t" anchorCtr="0">
            <a:noAutofit/>
          </a:bodyPr>
          <a:lstStyle/>
          <a:p>
            <a:r>
              <a:rPr lang="fi-FI" sz="1600" dirty="0">
                <a:solidFill>
                  <a:schemeClr val="dk1"/>
                </a:solidFill>
              </a:rPr>
              <a:t>Ekosysteemisessä toiminnassa vahvuutena on se, ettei yhteistyön mahdollistamiseksi tarvitse rakentaa erillistä alustaa tai kopioida dataa. Sen sijaan voidaan hyödyntää modulaarisesti eri toimijoiden olemassa olevia kyvykkyyksiä. Tämä tuo kustannusetuja ja tukee ratkaisujen skaalautumista.</a:t>
            </a:r>
            <a:endParaRPr lang="en-US" dirty="0">
              <a:solidFill>
                <a:schemeClr val="dk1"/>
              </a:solidFill>
            </a:endParaRPr>
          </a:p>
          <a:p>
            <a:endParaRPr lang="fi-FI" dirty="0"/>
          </a:p>
        </p:txBody>
      </p:sp>
      <p:sp>
        <p:nvSpPr>
          <p:cNvPr id="2092" name="Google Shape;2092;p97"/>
          <p:cNvSpPr txBox="1"/>
          <p:nvPr/>
        </p:nvSpPr>
        <p:spPr>
          <a:xfrm>
            <a:off x="4062827" y="1855846"/>
            <a:ext cx="2919864" cy="4164350"/>
          </a:xfrm>
          <a:prstGeom prst="rect">
            <a:avLst/>
          </a:prstGeom>
          <a:noFill/>
          <a:ln>
            <a:noFill/>
          </a:ln>
        </p:spPr>
        <p:txBody>
          <a:bodyPr spcFirstLastPara="1" wrap="square" lIns="0" tIns="0" rIns="0" bIns="0" anchor="t" anchorCtr="0">
            <a:noAutofit/>
          </a:bodyPr>
          <a:lstStyle/>
          <a:p>
            <a:pPr>
              <a:lnSpc>
                <a:spcPct val="114999"/>
              </a:lnSpc>
            </a:pPr>
            <a:r>
              <a:rPr lang="fi-FI" sz="1200" dirty="0" err="1">
                <a:solidFill>
                  <a:schemeClr val="dk1"/>
                </a:solidFill>
              </a:rPr>
              <a:t>Yhteentoimiva</a:t>
            </a:r>
            <a:r>
              <a:rPr lang="fi-FI" sz="1200" dirty="0">
                <a:solidFill>
                  <a:schemeClr val="dk1"/>
                </a:solidFill>
              </a:rPr>
              <a:t> kokonaisuus voi rakentua esimerkiksi avoimista rajapinnoista, jaetuista kehitysympäristöistä tai pilvipohjaisista tietovarannoista, joita hallitaan eri organisaatioissa. Yhdessä ne muodostavat teknisen perustan, jonka päälle ratkaisut voidaan toteuttaa ilman, että dataa siirretään tai järjestelmiä yhdistetään raskain räätälöinnein.</a:t>
            </a:r>
            <a:endParaRPr lang="en-US" sz="1600" dirty="0">
              <a:solidFill>
                <a:schemeClr val="dk1"/>
              </a:solidFill>
            </a:endParaRPr>
          </a:p>
          <a:p>
            <a:pPr>
              <a:lnSpc>
                <a:spcPct val="114999"/>
              </a:lnSpc>
            </a:pPr>
            <a:endParaRPr lang="fi-FI" sz="1600" dirty="0"/>
          </a:p>
          <a:p>
            <a:pPr>
              <a:lnSpc>
                <a:spcPct val="114999"/>
              </a:lnSpc>
            </a:pPr>
            <a:r>
              <a:rPr lang="fi-FI" sz="1200" dirty="0">
                <a:solidFill>
                  <a:schemeClr val="dk1"/>
                </a:solidFill>
              </a:rPr>
              <a:t>Teknisen toteutuksen on kuitenkin tuettava skaalautuvuutta ja tuotantokäyttöä. Siksi on tärkeää sopia selkeästi, miten vastuut ja hallinta jaetaan – kuka huolehtii rajapinnoista, pääsynhallinnasta, dokumentoinnista ja elinkaaren hallinnasta.</a:t>
            </a:r>
          </a:p>
          <a:p>
            <a:pPr>
              <a:lnSpc>
                <a:spcPct val="114999"/>
              </a:lnSpc>
            </a:pPr>
            <a:endParaRPr lang="fi-FI" sz="1600" dirty="0"/>
          </a:p>
          <a:p>
            <a:pPr>
              <a:lnSpc>
                <a:spcPct val="114999"/>
              </a:lnSpc>
            </a:pPr>
            <a:r>
              <a:rPr lang="fi-FI" sz="1200" dirty="0">
                <a:solidFill>
                  <a:schemeClr val="dk1"/>
                </a:solidFill>
              </a:rPr>
              <a:t>Helsingin kaupungin ratkaisuja voidaan hyödyntää silloin, kun ekosysteemi toimii kaupungin omistuksessa tai ohjauksessa. </a:t>
            </a:r>
          </a:p>
          <a:p>
            <a:pPr>
              <a:lnSpc>
                <a:spcPct val="114999"/>
              </a:lnSpc>
            </a:pPr>
            <a:endParaRPr lang="fi-FI" sz="1200" dirty="0">
              <a:solidFill>
                <a:schemeClr val="dk1"/>
              </a:solidFill>
            </a:endParaRPr>
          </a:p>
        </p:txBody>
      </p:sp>
      <p:sp>
        <p:nvSpPr>
          <p:cNvPr id="2100" name="Google Shape;2100;p97"/>
          <p:cNvSpPr txBox="1"/>
          <p:nvPr/>
        </p:nvSpPr>
        <p:spPr>
          <a:xfrm>
            <a:off x="7989997" y="1828625"/>
            <a:ext cx="3160725" cy="3736500"/>
          </a:xfrm>
          <a:prstGeom prst="rect">
            <a:avLst/>
          </a:prstGeom>
          <a:noFill/>
          <a:ln>
            <a:noFill/>
          </a:ln>
        </p:spPr>
        <p:txBody>
          <a:bodyPr spcFirstLastPara="1" wrap="square" lIns="0" tIns="0" rIns="0" bIns="0" anchor="t" anchorCtr="0">
            <a:noAutofit/>
          </a:bodyPr>
          <a:lstStyle/>
          <a:p>
            <a:pPr marL="168275" lvl="0" indent="0" algn="l" rtl="0">
              <a:lnSpc>
                <a:spcPct val="115000"/>
              </a:lnSpc>
              <a:spcBef>
                <a:spcPts val="0"/>
              </a:spcBef>
              <a:spcAft>
                <a:spcPts val="600"/>
              </a:spcAft>
              <a:buClr>
                <a:schemeClr val="dk1"/>
              </a:buClr>
              <a:buSzPts val="1100"/>
              <a:buFont typeface="Arial"/>
              <a:buNone/>
            </a:pPr>
            <a:r>
              <a:rPr lang="fi-FI" sz="1600" b="1" dirty="0">
                <a:solidFill>
                  <a:schemeClr val="tx1"/>
                </a:solidFill>
              </a:rPr>
              <a:t>Toimi näin: </a:t>
            </a:r>
            <a:endParaRPr lang="fi-FI" sz="1200" b="1" dirty="0">
              <a:solidFill>
                <a:schemeClr val="tx1"/>
              </a:solidFill>
            </a:endParaRPr>
          </a:p>
          <a:p>
            <a:pPr marL="177800" indent="-177800">
              <a:lnSpc>
                <a:spcPct val="114999"/>
              </a:lnSpc>
              <a:spcBef>
                <a:spcPts val="800"/>
              </a:spcBef>
              <a:spcAft>
                <a:spcPts val="600"/>
              </a:spcAft>
              <a:buFont typeface="Arial" panose="020B0604020202020204" pitchFamily="34" charset="0"/>
              <a:buChar char="•"/>
            </a:pPr>
            <a:r>
              <a:rPr lang="fi-FI" sz="1200" dirty="0">
                <a:solidFill>
                  <a:schemeClr val="tx1"/>
                </a:solidFill>
              </a:rPr>
              <a:t>Määrittele, mitä teknisiä ratkaisuja kukin toimija tuo mukanaan ja miten ne voivat liittyä toisiinsa.</a:t>
            </a:r>
            <a:endParaRPr lang="fi-FI" sz="1600" dirty="0">
              <a:solidFill>
                <a:schemeClr val="tx1"/>
              </a:solidFill>
            </a:endParaRPr>
          </a:p>
          <a:p>
            <a:pPr marL="177800" indent="-177800">
              <a:lnSpc>
                <a:spcPct val="114999"/>
              </a:lnSpc>
              <a:spcBef>
                <a:spcPts val="800"/>
              </a:spcBef>
              <a:spcAft>
                <a:spcPts val="600"/>
              </a:spcAft>
              <a:buFont typeface="Arial" panose="020B0604020202020204" pitchFamily="34" charset="0"/>
              <a:buChar char="•"/>
            </a:pPr>
            <a:r>
              <a:rPr lang="fi-FI" sz="1200" dirty="0">
                <a:solidFill>
                  <a:schemeClr val="tx1"/>
                </a:solidFill>
              </a:rPr>
              <a:t>Sovi, kuka vastaa rajapinnoista, pääsynhallinnasta, dokumentoinnista ja valvonnasta.</a:t>
            </a:r>
            <a:endParaRPr lang="fi-FI" sz="1600" dirty="0">
              <a:solidFill>
                <a:schemeClr val="tx1"/>
              </a:solidFill>
            </a:endParaRPr>
          </a:p>
          <a:p>
            <a:pPr marL="177800" indent="-177800">
              <a:lnSpc>
                <a:spcPct val="114999"/>
              </a:lnSpc>
              <a:spcBef>
                <a:spcPts val="800"/>
              </a:spcBef>
              <a:spcAft>
                <a:spcPts val="600"/>
              </a:spcAft>
              <a:buFont typeface="Arial" panose="020B0604020202020204" pitchFamily="34" charset="0"/>
              <a:buChar char="•"/>
            </a:pPr>
            <a:r>
              <a:rPr lang="fi-FI" sz="1200" dirty="0">
                <a:solidFill>
                  <a:schemeClr val="tx1"/>
                </a:solidFill>
              </a:rPr>
              <a:t>Varmista, että tekninen toteutus tukee skaalautuvuutta ja uusien toimijoiden mukaanottoa.</a:t>
            </a:r>
            <a:endParaRPr lang="fi-FI" sz="1600" dirty="0">
              <a:solidFill>
                <a:schemeClr val="tx1"/>
              </a:solidFill>
            </a:endParaRPr>
          </a:p>
          <a:p>
            <a:pPr marL="177800" indent="-177800">
              <a:lnSpc>
                <a:spcPct val="114999"/>
              </a:lnSpc>
              <a:spcBef>
                <a:spcPts val="800"/>
              </a:spcBef>
              <a:spcAft>
                <a:spcPts val="600"/>
              </a:spcAft>
              <a:buFont typeface="Arial" panose="020B0604020202020204" pitchFamily="34" charset="0"/>
              <a:buChar char="•"/>
            </a:pPr>
            <a:r>
              <a:rPr lang="fi-FI" sz="1200" dirty="0">
                <a:solidFill>
                  <a:schemeClr val="tx1"/>
                </a:solidFill>
              </a:rPr>
              <a:t>Hyödynnä olemassa olevia kehitysympäristöjä ja testausratkaisuja – älä rakenna turhaa päällekkäisyyttä.</a:t>
            </a:r>
            <a:endParaRPr lang="fi-FI" sz="1600" dirty="0">
              <a:solidFill>
                <a:schemeClr val="tx1"/>
              </a:solidFill>
            </a:endParaRPr>
          </a:p>
          <a:p>
            <a:pPr marL="177800" indent="-177800">
              <a:lnSpc>
                <a:spcPct val="114999"/>
              </a:lnSpc>
              <a:spcBef>
                <a:spcPts val="800"/>
              </a:spcBef>
              <a:spcAft>
                <a:spcPts val="600"/>
              </a:spcAft>
              <a:buFont typeface="Arial" panose="020B0604020202020204" pitchFamily="34" charset="0"/>
              <a:buChar char="•"/>
            </a:pPr>
            <a:r>
              <a:rPr lang="fi-FI" sz="1200" dirty="0">
                <a:solidFill>
                  <a:schemeClr val="tx1"/>
                </a:solidFill>
              </a:rPr>
              <a:t>Laadi suunnitelma versionhallinnasta ja elinkaaren hallinnasta niin, että ratkaisut pysyvät ylläpidettävinä myös jatkossa.</a:t>
            </a:r>
            <a:endParaRPr lang="fi-FI" sz="1600" dirty="0">
              <a:solidFill>
                <a:schemeClr val="tx1"/>
              </a:solidFill>
            </a:endParaRPr>
          </a:p>
        </p:txBody>
      </p:sp>
      <p:sp>
        <p:nvSpPr>
          <p:cNvPr id="4" name="Google Shape;828;p49">
            <a:extLst>
              <a:ext uri="{FF2B5EF4-FFF2-40B4-BE49-F238E27FC236}">
                <a16:creationId xmlns:a16="http://schemas.microsoft.com/office/drawing/2014/main" id="{C9225113-DBDF-B331-365F-700572D61F6D}"/>
              </a:ext>
            </a:extLst>
          </p:cNvPr>
          <p:cNvSpPr txBox="1"/>
          <p:nvPr/>
        </p:nvSpPr>
        <p:spPr>
          <a:xfrm>
            <a:off x="735089" y="4987664"/>
            <a:ext cx="2287691"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i="1">
                <a:solidFill>
                  <a:schemeClr val="bg1"/>
                </a:solidFill>
              </a:rPr>
              <a:t>Katso vaihtoehtoja tekniseen toteutukseen Lisätiedot-liitteestä.</a:t>
            </a:r>
          </a:p>
        </p:txBody>
      </p:sp>
      <p:sp>
        <p:nvSpPr>
          <p:cNvPr id="2090" name="Google Shape;2090;p97"/>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53</a:t>
            </a:fld>
            <a:endParaRPr sz="1800" dirty="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9">
          <a:extLst>
            <a:ext uri="{FF2B5EF4-FFF2-40B4-BE49-F238E27FC236}">
              <a16:creationId xmlns:a16="http://schemas.microsoft.com/office/drawing/2014/main" id="{51829C82-9A9E-3AE8-7072-E7EFEA3DD0DB}"/>
            </a:ext>
          </a:extLst>
        </p:cNvPr>
        <p:cNvGrpSpPr/>
        <p:nvPr/>
      </p:nvGrpSpPr>
      <p:grpSpPr>
        <a:xfrm>
          <a:off x="0" y="0"/>
          <a:ext cx="0" cy="0"/>
          <a:chOff x="0" y="0"/>
          <a:chExt cx="0" cy="0"/>
        </a:xfrm>
      </p:grpSpPr>
      <p:pic>
        <p:nvPicPr>
          <p:cNvPr id="2" name="Google Shape;1220;p68">
            <a:extLst>
              <a:ext uri="{FF2B5EF4-FFF2-40B4-BE49-F238E27FC236}">
                <a16:creationId xmlns:a16="http://schemas.microsoft.com/office/drawing/2014/main" id="{11C6C6C0-0785-7DCC-CC4B-1E7AF179531F}"/>
              </a:ext>
              <a:ext uri="{C183D7F6-B498-43B3-948B-1728B52AA6E4}">
                <adec:decorative xmlns:adec="http://schemas.microsoft.com/office/drawing/2017/decorative" val="1"/>
              </a:ext>
            </a:extLst>
          </p:cNvPr>
          <p:cNvPicPr preferRelativeResize="0"/>
          <p:nvPr/>
        </p:nvPicPr>
        <p:blipFill rotWithShape="1">
          <a:blip r:embed="rId3">
            <a:alphaModFix/>
          </a:blip>
          <a:srcRect l="19897" t="54066" r="53158"/>
          <a:stretch>
            <a:fillRect/>
          </a:stretch>
        </p:blipFill>
        <p:spPr>
          <a:xfrm rot="7361161">
            <a:off x="8785973" y="3773310"/>
            <a:ext cx="5134293" cy="2130028"/>
          </a:xfrm>
          <a:prstGeom prst="rect">
            <a:avLst/>
          </a:prstGeom>
          <a:noFill/>
          <a:ln>
            <a:noFill/>
          </a:ln>
        </p:spPr>
      </p:pic>
      <p:sp>
        <p:nvSpPr>
          <p:cNvPr id="820" name="Google Shape;820;p49">
            <a:extLst>
              <a:ext uri="{FF2B5EF4-FFF2-40B4-BE49-F238E27FC236}">
                <a16:creationId xmlns:a16="http://schemas.microsoft.com/office/drawing/2014/main" id="{ADF6C69E-0DF1-A63D-A863-57AED80EC061}"/>
              </a:ext>
              <a:ext uri="{C183D7F6-B498-43B3-948B-1728B52AA6E4}">
                <adec:decorative xmlns:adec="http://schemas.microsoft.com/office/drawing/2017/decorative" val="1"/>
              </a:ext>
            </a:extLst>
          </p:cNvPr>
          <p:cNvSpPr/>
          <p:nvPr/>
        </p:nvSpPr>
        <p:spPr>
          <a:xfrm rot="5400000">
            <a:off x="7592158" y="1595415"/>
            <a:ext cx="3965019" cy="4021981"/>
          </a:xfrm>
          <a:custGeom>
            <a:avLst/>
            <a:gdLst>
              <a:gd name="connsiteX0" fmla="*/ 201478 w 2014415"/>
              <a:gd name="connsiteY0" fmla="*/ 241077 h 1520522"/>
              <a:gd name="connsiteX1" fmla="*/ 730684 w 2014415"/>
              <a:gd name="connsiteY1" fmla="*/ 623 h 1520522"/>
              <a:gd name="connsiteX2" fmla="*/ 1581065 w 2014415"/>
              <a:gd name="connsiteY2" fmla="*/ 167175 h 1520522"/>
              <a:gd name="connsiteX3" fmla="*/ 1973699 w 2014415"/>
              <a:gd name="connsiteY3" fmla="*/ 539467 h 1520522"/>
              <a:gd name="connsiteX4" fmla="*/ 1941490 w 2014415"/>
              <a:gd name="connsiteY4" fmla="*/ 1138496 h 1520522"/>
              <a:gd name="connsiteX5" fmla="*/ 1437443 w 2014415"/>
              <a:gd name="connsiteY5" fmla="*/ 1442379 h 1520522"/>
              <a:gd name="connsiteX6" fmla="*/ 539040 w 2014415"/>
              <a:gd name="connsiteY6" fmla="*/ 1499681 h 1520522"/>
              <a:gd name="connsiteX7" fmla="*/ 13946 w 2014415"/>
              <a:gd name="connsiteY7" fmla="*/ 1142886 h 1520522"/>
              <a:gd name="connsiteX8" fmla="*/ 201478 w 2014415"/>
              <a:gd name="connsiteY8" fmla="*/ 241077 h 1520522"/>
              <a:gd name="connsiteX0" fmla="*/ 201478 w 2014415"/>
              <a:gd name="connsiteY0" fmla="*/ 241077 h 1520522"/>
              <a:gd name="connsiteX1" fmla="*/ 730684 w 2014415"/>
              <a:gd name="connsiteY1" fmla="*/ 623 h 1520522"/>
              <a:gd name="connsiteX2" fmla="*/ 1581065 w 2014415"/>
              <a:gd name="connsiteY2" fmla="*/ 167175 h 1520522"/>
              <a:gd name="connsiteX3" fmla="*/ 1973699 w 2014415"/>
              <a:gd name="connsiteY3" fmla="*/ 539467 h 1520522"/>
              <a:gd name="connsiteX4" fmla="*/ 1941490 w 2014415"/>
              <a:gd name="connsiteY4" fmla="*/ 1138496 h 1520522"/>
              <a:gd name="connsiteX5" fmla="*/ 1437443 w 2014415"/>
              <a:gd name="connsiteY5" fmla="*/ 1442379 h 1520522"/>
              <a:gd name="connsiteX6" fmla="*/ 539040 w 2014415"/>
              <a:gd name="connsiteY6" fmla="*/ 1499681 h 1520522"/>
              <a:gd name="connsiteX7" fmla="*/ 13946 w 2014415"/>
              <a:gd name="connsiteY7" fmla="*/ 1142886 h 1520522"/>
              <a:gd name="connsiteX8" fmla="*/ 201478 w 2014415"/>
              <a:gd name="connsiteY8" fmla="*/ 241077 h 1520522"/>
              <a:gd name="connsiteX0" fmla="*/ 201478 w 2014415"/>
              <a:gd name="connsiteY0" fmla="*/ 241077 h 1508369"/>
              <a:gd name="connsiteX1" fmla="*/ 730684 w 2014415"/>
              <a:gd name="connsiteY1" fmla="*/ 623 h 1508369"/>
              <a:gd name="connsiteX2" fmla="*/ 1581065 w 2014415"/>
              <a:gd name="connsiteY2" fmla="*/ 167175 h 1508369"/>
              <a:gd name="connsiteX3" fmla="*/ 1973699 w 2014415"/>
              <a:gd name="connsiteY3" fmla="*/ 539467 h 1508369"/>
              <a:gd name="connsiteX4" fmla="*/ 1941490 w 2014415"/>
              <a:gd name="connsiteY4" fmla="*/ 1138496 h 1508369"/>
              <a:gd name="connsiteX5" fmla="*/ 1437443 w 2014415"/>
              <a:gd name="connsiteY5" fmla="*/ 1442379 h 1508369"/>
              <a:gd name="connsiteX6" fmla="*/ 539040 w 2014415"/>
              <a:gd name="connsiteY6" fmla="*/ 1499681 h 1508369"/>
              <a:gd name="connsiteX7" fmla="*/ 13946 w 2014415"/>
              <a:gd name="connsiteY7" fmla="*/ 1142886 h 1508369"/>
              <a:gd name="connsiteX8" fmla="*/ 201478 w 2014415"/>
              <a:gd name="connsiteY8" fmla="*/ 241077 h 150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415" h="1508369"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0866" y="988011"/>
                  <a:pt x="1941490" y="1138496"/>
                </a:cubicBezTo>
                <a:cubicBezTo>
                  <a:pt x="1852114" y="1288981"/>
                  <a:pt x="1671185" y="1382182"/>
                  <a:pt x="1437443" y="1442379"/>
                </a:cubicBezTo>
                <a:cubicBezTo>
                  <a:pt x="1203701" y="1502576"/>
                  <a:pt x="809506" y="1521349"/>
                  <a:pt x="539040" y="1499681"/>
                </a:cubicBezTo>
                <a:cubicBezTo>
                  <a:pt x="220646" y="1474173"/>
                  <a:pt x="70206" y="1352653"/>
                  <a:pt x="13946" y="1142886"/>
                </a:cubicBezTo>
                <a:cubicBezTo>
                  <a:pt x="-42314" y="933119"/>
                  <a:pt x="82022" y="431454"/>
                  <a:pt x="201478" y="2410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 name="Google Shape;820;p49">
            <a:extLst>
              <a:ext uri="{FF2B5EF4-FFF2-40B4-BE49-F238E27FC236}">
                <a16:creationId xmlns:a16="http://schemas.microsoft.com/office/drawing/2014/main" id="{BFAF739A-D88C-D1DA-76DB-2B273DB48C6D}"/>
              </a:ext>
              <a:ext uri="{C183D7F6-B498-43B3-948B-1728B52AA6E4}">
                <adec:decorative xmlns:adec="http://schemas.microsoft.com/office/drawing/2017/decorative" val="1"/>
              </a:ext>
            </a:extLst>
          </p:cNvPr>
          <p:cNvSpPr/>
          <p:nvPr/>
        </p:nvSpPr>
        <p:spPr>
          <a:xfrm>
            <a:off x="454962" y="4659743"/>
            <a:ext cx="2847943" cy="1302132"/>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chemeClr val="tx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 name="Group 3" descr="Sivun poikkileikkaava teema on Teknologia">
            <a:extLst>
              <a:ext uri="{FF2B5EF4-FFF2-40B4-BE49-F238E27FC236}">
                <a16:creationId xmlns:a16="http://schemas.microsoft.com/office/drawing/2014/main" id="{708BA5A7-3035-12EE-83DF-56A81E355ACB}"/>
              </a:ext>
            </a:extLst>
          </p:cNvPr>
          <p:cNvGrpSpPr/>
          <p:nvPr/>
        </p:nvGrpSpPr>
        <p:grpSpPr>
          <a:xfrm>
            <a:off x="9913955" y="290826"/>
            <a:ext cx="2066474" cy="451173"/>
            <a:chOff x="559546" y="5353406"/>
            <a:chExt cx="2066474" cy="451173"/>
          </a:xfrm>
        </p:grpSpPr>
        <p:sp>
          <p:nvSpPr>
            <p:cNvPr id="6" name="Suorakulmio: Pyöristetyt kulmat 30">
              <a:extLst>
                <a:ext uri="{FF2B5EF4-FFF2-40B4-BE49-F238E27FC236}">
                  <a16:creationId xmlns:a16="http://schemas.microsoft.com/office/drawing/2014/main" id="{1CECC3E8-CC6A-EAD2-0929-38E686E9B8BF}"/>
                </a:ext>
              </a:extLst>
            </p:cNvPr>
            <p:cNvSpPr/>
            <p:nvPr/>
          </p:nvSpPr>
          <p:spPr>
            <a:xfrm>
              <a:off x="559546" y="5353406"/>
              <a:ext cx="206647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 name="Google Shape;734;p45">
              <a:extLst>
                <a:ext uri="{FF2B5EF4-FFF2-40B4-BE49-F238E27FC236}">
                  <a16:creationId xmlns:a16="http://schemas.microsoft.com/office/drawing/2014/main" id="{A6198F19-EBF4-4C38-DF23-188EA32208B2}"/>
                </a:ext>
              </a:extLst>
            </p:cNvPr>
            <p:cNvSpPr txBox="1"/>
            <p:nvPr/>
          </p:nvSpPr>
          <p:spPr>
            <a:xfrm>
              <a:off x="1142941" y="5499650"/>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Sääntely</a:t>
              </a:r>
              <a:endParaRPr sz="1600">
                <a:solidFill>
                  <a:schemeClr val="lt1"/>
                </a:solidFill>
              </a:endParaRPr>
            </a:p>
          </p:txBody>
        </p:sp>
        <p:pic>
          <p:nvPicPr>
            <p:cNvPr id="8" name="Kuva 10">
              <a:extLst>
                <a:ext uri="{FF2B5EF4-FFF2-40B4-BE49-F238E27FC236}">
                  <a16:creationId xmlns:a16="http://schemas.microsoft.com/office/drawing/2014/main" id="{C18C4D13-161A-E381-01E4-3CD557F957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3938" y="5454562"/>
              <a:ext cx="221385" cy="243524"/>
            </a:xfrm>
            <a:prstGeom prst="rect">
              <a:avLst/>
            </a:prstGeom>
          </p:spPr>
        </p:pic>
      </p:grpSp>
      <p:sp>
        <p:nvSpPr>
          <p:cNvPr id="822" name="Google Shape;822;p49">
            <a:extLst>
              <a:ext uri="{FF2B5EF4-FFF2-40B4-BE49-F238E27FC236}">
                <a16:creationId xmlns:a16="http://schemas.microsoft.com/office/drawing/2014/main" id="{B5F761FA-DCA5-8BB8-C450-C9223EEC2104}"/>
              </a:ext>
            </a:extLst>
          </p:cNvPr>
          <p:cNvSpPr txBox="1">
            <a:spLocks noGrp="1"/>
          </p:cNvSpPr>
          <p:nvPr>
            <p:ph type="title" idx="4294967295"/>
          </p:nvPr>
        </p:nvSpPr>
        <p:spPr>
          <a:xfrm>
            <a:off x="457200" y="435150"/>
            <a:ext cx="8651399"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Black"/>
              </a:rPr>
              <a:t>Sääntelyn hallinta </a:t>
            </a: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a:rPr>
              <a:t>monitoimijaympäristössä</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 name="Google Shape;2091;p97">
            <a:extLst>
              <a:ext uri="{FF2B5EF4-FFF2-40B4-BE49-F238E27FC236}">
                <a16:creationId xmlns:a16="http://schemas.microsoft.com/office/drawing/2014/main" id="{0C7D9A3D-EFFD-2FD7-94C4-05B8D1FF1E0F}"/>
              </a:ext>
            </a:extLst>
          </p:cNvPr>
          <p:cNvSpPr txBox="1"/>
          <p:nvPr/>
        </p:nvSpPr>
        <p:spPr>
          <a:xfrm>
            <a:off x="456025" y="1847089"/>
            <a:ext cx="3336300" cy="3509700"/>
          </a:xfrm>
          <a:prstGeom prst="rect">
            <a:avLst/>
          </a:prstGeom>
          <a:noFill/>
          <a:ln>
            <a:noFill/>
          </a:ln>
        </p:spPr>
        <p:txBody>
          <a:bodyPr spcFirstLastPara="1" wrap="square" lIns="0" tIns="0" rIns="0" bIns="0" anchor="t" anchorCtr="0">
            <a:noAutofit/>
          </a:bodyPr>
          <a:lstStyle/>
          <a:p>
            <a:r>
              <a:rPr lang="fi-FI" sz="1600" dirty="0">
                <a:solidFill>
                  <a:schemeClr val="dk1"/>
                </a:solidFill>
              </a:rPr>
              <a:t>Kun ekosysteemi kasvaa, lainsäädännön velvoitteet säilyvät ennallaan, mutta niiden käytännön toteutus muuttuu monimutkaisemmaksi. Tarvitaan yhteistä jäsentelyä, jotta esimerkiksi tietosuoja, tietoturva ja avoimuus toteutuvat myös monen toimijan arjessa.</a:t>
            </a:r>
            <a:endParaRPr lang="en-US" dirty="0">
              <a:solidFill>
                <a:schemeClr val="dk1"/>
              </a:solidFill>
            </a:endParaRPr>
          </a:p>
        </p:txBody>
      </p:sp>
      <p:sp>
        <p:nvSpPr>
          <p:cNvPr id="823" name="Google Shape;823;p49">
            <a:extLst>
              <a:ext uri="{FF2B5EF4-FFF2-40B4-BE49-F238E27FC236}">
                <a16:creationId xmlns:a16="http://schemas.microsoft.com/office/drawing/2014/main" id="{6C864FF8-A09C-CA91-36AD-1AC8AC6DB06B}"/>
              </a:ext>
            </a:extLst>
          </p:cNvPr>
          <p:cNvSpPr txBox="1"/>
          <p:nvPr/>
        </p:nvSpPr>
        <p:spPr>
          <a:xfrm>
            <a:off x="4108747" y="1855847"/>
            <a:ext cx="3246210" cy="4607849"/>
          </a:xfrm>
          <a:prstGeom prst="rect">
            <a:avLst/>
          </a:prstGeom>
          <a:noFill/>
          <a:ln>
            <a:noFill/>
          </a:ln>
        </p:spPr>
        <p:txBody>
          <a:bodyPr spcFirstLastPara="1" wrap="square" lIns="0" tIns="0" rIns="0" bIns="0" anchor="t" anchorCtr="0">
            <a:noAutofit/>
          </a:bodyPr>
          <a:lstStyle/>
          <a:p>
            <a:pPr>
              <a:lnSpc>
                <a:spcPct val="114999"/>
              </a:lnSpc>
            </a:pPr>
            <a:r>
              <a:rPr lang="fi-FI" sz="1200" dirty="0"/>
              <a:t>GDPR, tiedonhallintalaki ja julkisuuslaki edellyttävät, että </a:t>
            </a:r>
            <a:r>
              <a:rPr lang="fi-FI" sz="1200" dirty="0" err="1"/>
              <a:t>rekisterinpitäjyyden</a:t>
            </a:r>
            <a:r>
              <a:rPr lang="fi-FI" sz="1200" dirty="0"/>
              <a:t> vastuut, tietojen käsittelyn perusteet ja tiedon saatavuus ovat selkeästi määriteltyjä. Ekosysteemissä nämä kysymykset on sovittava erikseen ja dokumentoitava tavalla, joka kestää tarkastelua.</a:t>
            </a:r>
            <a:endParaRPr lang="en-US" sz="1600" dirty="0"/>
          </a:p>
          <a:p>
            <a:pPr>
              <a:lnSpc>
                <a:spcPct val="114999"/>
              </a:lnSpc>
            </a:pPr>
            <a:endParaRPr lang="fi-FI" sz="900" dirty="0"/>
          </a:p>
          <a:p>
            <a:pPr>
              <a:lnSpc>
                <a:spcPct val="114999"/>
              </a:lnSpc>
            </a:pPr>
            <a:r>
              <a:rPr lang="fi-FI" sz="1200" dirty="0"/>
              <a:t>Monimutkaisuus kasvaa, kun eri toimijat tulkitsevat sääntelyä omista lähtökohdistaan ja toimintaympäristöistä. Siksi tarvitaan yhteisiä periaatteita, joilla varmistetaan lainmukainen toiminta myös silloin, kun data liikkuu, roolit vaihtelevat ja yhteistyö elää. Konkreettisia ratkaisuja voivat olla esimerkiksi yhteiset prosessikuvaukset, vastuutaulukot tai määrittelyt siitä, mitä tietoa saa jakaa ja missä muodossa.</a:t>
            </a:r>
            <a:endParaRPr lang="en-US" sz="1600" dirty="0"/>
          </a:p>
          <a:p>
            <a:pPr>
              <a:lnSpc>
                <a:spcPct val="114999"/>
              </a:lnSpc>
            </a:pPr>
            <a:endParaRPr lang="fi-FI" sz="900" dirty="0"/>
          </a:p>
          <a:p>
            <a:pPr>
              <a:lnSpc>
                <a:spcPct val="114999"/>
              </a:lnSpc>
            </a:pPr>
            <a:r>
              <a:rPr lang="fi-FI" sz="1200" dirty="0"/>
              <a:t>Sääntökirja voi toimia työkaluna, jonka avulla tehdään näkyväksi, miten lainsäädännön velvoitteet täyttyvät käytännössä. </a:t>
            </a:r>
          </a:p>
        </p:txBody>
      </p:sp>
      <p:sp>
        <p:nvSpPr>
          <p:cNvPr id="827" name="Google Shape;827;p49">
            <a:extLst>
              <a:ext uri="{FF2B5EF4-FFF2-40B4-BE49-F238E27FC236}">
                <a16:creationId xmlns:a16="http://schemas.microsoft.com/office/drawing/2014/main" id="{7989C4B5-7667-9FB0-78C0-A1E301E12CB1}"/>
              </a:ext>
            </a:extLst>
          </p:cNvPr>
          <p:cNvSpPr txBox="1"/>
          <p:nvPr/>
        </p:nvSpPr>
        <p:spPr>
          <a:xfrm>
            <a:off x="7988299" y="2233999"/>
            <a:ext cx="3172803" cy="3179998"/>
          </a:xfrm>
          <a:prstGeom prst="rect">
            <a:avLst/>
          </a:prstGeom>
          <a:noFill/>
          <a:ln>
            <a:noFill/>
          </a:ln>
        </p:spPr>
        <p:txBody>
          <a:bodyPr spcFirstLastPara="1" wrap="square" lIns="0" tIns="0" rIns="0" bIns="0" anchor="t" anchorCtr="0">
            <a:noAutofit/>
          </a:bodyPr>
          <a:lstStyle/>
          <a:p>
            <a:pPr marL="168275">
              <a:lnSpc>
                <a:spcPct val="115000"/>
              </a:lnSpc>
              <a:buClrTx/>
              <a:buSzPts val="950"/>
            </a:pPr>
            <a:r>
              <a:rPr lang="fi-FI" sz="1600" b="1">
                <a:solidFill>
                  <a:schemeClr val="tx1"/>
                </a:solidFill>
              </a:rPr>
              <a:t>Kurkkaa nämä valmiit sopimuspohjat</a:t>
            </a:r>
            <a:r>
              <a:rPr lang="fi-FI" sz="1600" b="1">
                <a:solidFill>
                  <a:schemeClr val="tx1"/>
                </a:solidFill>
                <a:latin typeface="Arial"/>
                <a:ea typeface="Arial"/>
                <a:cs typeface="Arial"/>
                <a:sym typeface="Arial"/>
              </a:rPr>
              <a:t>: </a:t>
            </a:r>
            <a:endParaRPr lang="fi-FI" sz="1600" b="1">
              <a:solidFill>
                <a:schemeClr val="tx1"/>
              </a:solidFill>
            </a:endParaRPr>
          </a:p>
          <a:p>
            <a:pPr marL="457200" marR="0" lvl="0" indent="-228600" algn="l" rtl="0">
              <a:lnSpc>
                <a:spcPct val="115000"/>
              </a:lnSpc>
              <a:spcBef>
                <a:spcPts val="0"/>
              </a:spcBef>
              <a:spcAft>
                <a:spcPts val="0"/>
              </a:spcAft>
              <a:buClrTx/>
              <a:buSzPts val="950"/>
              <a:buFont typeface="Arial" panose="020B0604020202020204" pitchFamily="34" charset="0"/>
              <a:buChar char="•"/>
            </a:pPr>
            <a:endParaRPr lang="fi-FI" sz="1200">
              <a:solidFill>
                <a:schemeClr val="tx1"/>
              </a:solidFill>
              <a:latin typeface="Arial"/>
              <a:ea typeface="Arial"/>
              <a:cs typeface="Arial"/>
            </a:endParaRPr>
          </a:p>
          <a:p>
            <a:pPr marL="177800" indent="-177800">
              <a:lnSpc>
                <a:spcPct val="115000"/>
              </a:lnSpc>
              <a:buClrTx/>
              <a:buSzPts val="1100"/>
              <a:buFont typeface="Arial" panose="020B0604020202020204" pitchFamily="34" charset="0"/>
              <a:buChar char="•"/>
            </a:pPr>
            <a:r>
              <a:rPr lang="fi-FI" sz="1200" b="1">
                <a:solidFill>
                  <a:schemeClr val="tx1"/>
                </a:solidFill>
                <a:hlinkClick r:id="rId6">
                  <a:extLst>
                    <a:ext uri="{A12FA001-AC4F-418D-AE19-62706E023703}">
                      <ahyp:hlinkClr xmlns:ahyp="http://schemas.microsoft.com/office/drawing/2018/hyperlinkcolor" val="tx"/>
                    </a:ext>
                  </a:extLst>
                </a:hlinkClick>
              </a:rPr>
              <a:t>Sitra: Reilun datatalouden sääntökirja</a:t>
            </a:r>
            <a:br>
              <a:rPr lang="fi-FI" sz="1200" b="1"/>
            </a:br>
            <a:r>
              <a:rPr lang="fi-FI" sz="1200">
                <a:solidFill>
                  <a:schemeClr val="tx1"/>
                </a:solidFill>
              </a:rPr>
              <a:t>Sääntökirjan versio 2.0 sisältää dataverkoston rakentamista helpottavia työkaluja ja sopimuspohjia. </a:t>
            </a:r>
          </a:p>
          <a:p>
            <a:pPr marL="177800" indent="-177800">
              <a:lnSpc>
                <a:spcPct val="115000"/>
              </a:lnSpc>
              <a:buClrTx/>
              <a:buSzPts val="1100"/>
              <a:buFont typeface="Arial" panose="020B0604020202020204" pitchFamily="34" charset="0"/>
              <a:buChar char="•"/>
            </a:pPr>
            <a:endParaRPr lang="fi-FI" sz="1200">
              <a:solidFill>
                <a:schemeClr val="tx1"/>
              </a:solidFill>
            </a:endParaRPr>
          </a:p>
          <a:p>
            <a:pPr marL="177800" indent="-177800">
              <a:lnSpc>
                <a:spcPct val="115000"/>
              </a:lnSpc>
              <a:buClrTx/>
              <a:buSzPts val="1100"/>
              <a:buFont typeface="Arial" panose="020B0604020202020204" pitchFamily="34" charset="0"/>
              <a:buChar char="•"/>
            </a:pPr>
            <a:r>
              <a:rPr lang="fi-FI" sz="1200" b="1">
                <a:solidFill>
                  <a:schemeClr val="tx1"/>
                </a:solidFill>
                <a:hlinkClick r:id="rId7">
                  <a:extLst>
                    <a:ext uri="{A12FA001-AC4F-418D-AE19-62706E023703}">
                      <ahyp:hlinkClr xmlns:ahyp="http://schemas.microsoft.com/office/drawing/2018/hyperlinkcolor" val="tx"/>
                    </a:ext>
                  </a:extLst>
                </a:hlinkClick>
              </a:rPr>
              <a:t>Rulebook for Fair Data Economy</a:t>
            </a:r>
            <a:br>
              <a:rPr lang="fi-FI" sz="1200"/>
            </a:br>
            <a:r>
              <a:rPr lang="fi-FI" sz="1200">
                <a:solidFill>
                  <a:schemeClr val="tx1"/>
                </a:solidFill>
              </a:rPr>
              <a:t>Reilun datatalouden sääntökirjan uusin versio 3.0 on julkaistu vain englanniksi.</a:t>
            </a:r>
          </a:p>
        </p:txBody>
      </p:sp>
      <p:sp>
        <p:nvSpPr>
          <p:cNvPr id="16" name="Google Shape;828;p49">
            <a:extLst>
              <a:ext uri="{FF2B5EF4-FFF2-40B4-BE49-F238E27FC236}">
                <a16:creationId xmlns:a16="http://schemas.microsoft.com/office/drawing/2014/main" id="{F00EED69-7B26-1013-6400-341E1B79A240}"/>
              </a:ext>
            </a:extLst>
          </p:cNvPr>
          <p:cNvSpPr txBox="1"/>
          <p:nvPr/>
        </p:nvSpPr>
        <p:spPr>
          <a:xfrm>
            <a:off x="735089" y="4924689"/>
            <a:ext cx="2287691"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i="1">
                <a:solidFill>
                  <a:schemeClr val="bg1"/>
                </a:solidFill>
              </a:rPr>
              <a:t>Katso vinkit siihen, mitä yhteistyösopimuksessa kannattaa määrittää Lisätiedot-liitteestä.</a:t>
            </a:r>
            <a:endParaRPr lang="en-US">
              <a:solidFill>
                <a:schemeClr val="bg1"/>
              </a:solidFill>
            </a:endParaRPr>
          </a:p>
        </p:txBody>
      </p:sp>
      <p:sp>
        <p:nvSpPr>
          <p:cNvPr id="824" name="Google Shape;824;p49">
            <a:extLst>
              <a:ext uri="{FF2B5EF4-FFF2-40B4-BE49-F238E27FC236}">
                <a16:creationId xmlns:a16="http://schemas.microsoft.com/office/drawing/2014/main" id="{FBCEBE60-B005-7D61-6F7C-D9EA636EF948}"/>
              </a:ext>
            </a:extLst>
          </p:cNvPr>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54</a:t>
            </a:fld>
            <a:endParaRPr sz="18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1756927026"/>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64"/>
        <p:cNvGrpSpPr/>
        <p:nvPr/>
      </p:nvGrpSpPr>
      <p:grpSpPr>
        <a:xfrm>
          <a:off x="0" y="0"/>
          <a:ext cx="0" cy="0"/>
          <a:chOff x="0" y="0"/>
          <a:chExt cx="0" cy="0"/>
        </a:xfrm>
      </p:grpSpPr>
      <p:sp>
        <p:nvSpPr>
          <p:cNvPr id="2" name="Google Shape;928;p54">
            <a:extLst>
              <a:ext uri="{FF2B5EF4-FFF2-40B4-BE49-F238E27FC236}">
                <a16:creationId xmlns:a16="http://schemas.microsoft.com/office/drawing/2014/main" id="{A8921871-CE57-68C1-8FFE-AFCB8E4EDAD2}"/>
              </a:ext>
              <a:ext uri="{C183D7F6-B498-43B3-948B-1728B52AA6E4}">
                <adec:decorative xmlns:adec="http://schemas.microsoft.com/office/drawing/2017/decorative" val="1"/>
              </a:ext>
            </a:extLst>
          </p:cNvPr>
          <p:cNvSpPr/>
          <p:nvPr/>
        </p:nvSpPr>
        <p:spPr>
          <a:xfrm>
            <a:off x="0" y="0"/>
            <a:ext cx="12191996" cy="6858000"/>
          </a:xfrm>
          <a:prstGeom prst="rect">
            <a:avLst/>
          </a:pr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 name="Google Shape;732;p45">
            <a:extLst>
              <a:ext uri="{FF2B5EF4-FFF2-40B4-BE49-F238E27FC236}">
                <a16:creationId xmlns:a16="http://schemas.microsoft.com/office/drawing/2014/main" id="{6160C3BA-E2D7-EE8C-DB87-A4E09747695B}"/>
              </a:ext>
              <a:ext uri="{C183D7F6-B498-43B3-948B-1728B52AA6E4}">
                <adec:decorative xmlns:adec="http://schemas.microsoft.com/office/drawing/2017/decorative" val="1"/>
              </a:ext>
            </a:extLst>
          </p:cNvPr>
          <p:cNvPicPr preferRelativeResize="0"/>
          <p:nvPr/>
        </p:nvPicPr>
        <p:blipFill rotWithShape="1">
          <a:blip r:embed="rId3">
            <a:alphaModFix/>
          </a:blip>
          <a:srcRect l="30793" t="51993" r="30968" b="-14820"/>
          <a:stretch>
            <a:fillRect/>
          </a:stretch>
        </p:blipFill>
        <p:spPr>
          <a:xfrm rot="2957961">
            <a:off x="8837171" y="4564561"/>
            <a:ext cx="3033044" cy="2704562"/>
          </a:xfrm>
          <a:prstGeom prst="rect">
            <a:avLst/>
          </a:prstGeom>
          <a:noFill/>
          <a:ln>
            <a:noFill/>
          </a:ln>
        </p:spPr>
      </p:pic>
      <p:pic>
        <p:nvPicPr>
          <p:cNvPr id="3" name="Google Shape;1220;p68">
            <a:extLst>
              <a:ext uri="{FF2B5EF4-FFF2-40B4-BE49-F238E27FC236}">
                <a16:creationId xmlns:a16="http://schemas.microsoft.com/office/drawing/2014/main" id="{0A603EB8-6453-CB69-5231-9CBE28C37FDC}"/>
              </a:ext>
              <a:ext uri="{C183D7F6-B498-43B3-948B-1728B52AA6E4}">
                <adec:decorative xmlns:adec="http://schemas.microsoft.com/office/drawing/2017/decorative" val="1"/>
              </a:ext>
            </a:extLst>
          </p:cNvPr>
          <p:cNvPicPr preferRelativeResize="0"/>
          <p:nvPr/>
        </p:nvPicPr>
        <p:blipFill rotWithShape="1">
          <a:blip r:embed="rId4">
            <a:alphaModFix/>
          </a:blip>
          <a:srcRect l="43383" t="24630" r="35654" b="16511"/>
          <a:stretch>
            <a:fillRect/>
          </a:stretch>
        </p:blipFill>
        <p:spPr>
          <a:xfrm rot="7361161">
            <a:off x="8143470" y="477788"/>
            <a:ext cx="3994435" cy="2729361"/>
          </a:xfrm>
          <a:prstGeom prst="rect">
            <a:avLst/>
          </a:prstGeom>
          <a:noFill/>
          <a:ln>
            <a:noFill/>
          </a:ln>
        </p:spPr>
      </p:pic>
      <p:sp>
        <p:nvSpPr>
          <p:cNvPr id="2165" name="Google Shape;2165;p99">
            <a:extLst>
              <a:ext uri="{C183D7F6-B498-43B3-948B-1728B52AA6E4}">
                <adec:decorative xmlns:adec="http://schemas.microsoft.com/office/drawing/2017/decorative" val="1"/>
              </a:ext>
            </a:extLst>
          </p:cNvPr>
          <p:cNvSpPr/>
          <p:nvPr/>
        </p:nvSpPr>
        <p:spPr>
          <a:xfrm rot="16200000" flipH="1">
            <a:off x="7128489" y="1610342"/>
            <a:ext cx="4705351" cy="4037375"/>
          </a:xfrm>
          <a:custGeom>
            <a:avLst/>
            <a:gdLst/>
            <a:ahLst/>
            <a:cxnLst/>
            <a:rect l="l" t="t" r="r" b="b"/>
            <a:pathLst>
              <a:path w="1988437" h="1290507" extrusionOk="0">
                <a:moveTo>
                  <a:pt x="37668" y="263548"/>
                </a:moveTo>
                <a:cubicBezTo>
                  <a:pt x="108490" y="119894"/>
                  <a:pt x="256058" y="70649"/>
                  <a:pt x="491490" y="30583"/>
                </a:cubicBezTo>
                <a:cubicBezTo>
                  <a:pt x="726922" y="-9483"/>
                  <a:pt x="1181551" y="-8292"/>
                  <a:pt x="1450259" y="23154"/>
                </a:cubicBezTo>
                <a:cubicBezTo>
                  <a:pt x="1718967" y="54600"/>
                  <a:pt x="1851750" y="118757"/>
                  <a:pt x="1930914" y="281582"/>
                </a:cubicBezTo>
                <a:cubicBezTo>
                  <a:pt x="2010078" y="444407"/>
                  <a:pt x="2006916" y="835116"/>
                  <a:pt x="1925243" y="1000102"/>
                </a:cubicBezTo>
                <a:cubicBezTo>
                  <a:pt x="1843570" y="1165088"/>
                  <a:pt x="1691127" y="1234692"/>
                  <a:pt x="1440873" y="1271500"/>
                </a:cubicBezTo>
                <a:cubicBezTo>
                  <a:pt x="1190619" y="1308309"/>
                  <a:pt x="646228" y="1291761"/>
                  <a:pt x="423718" y="1220953"/>
                </a:cubicBezTo>
                <a:cubicBezTo>
                  <a:pt x="201208" y="1150145"/>
                  <a:pt x="126037" y="1052074"/>
                  <a:pt x="66556" y="892507"/>
                </a:cubicBezTo>
                <a:cubicBezTo>
                  <a:pt x="7075" y="732940"/>
                  <a:pt x="-33154" y="407202"/>
                  <a:pt x="37668" y="263548"/>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66" name="Google Shape;2166;p99"/>
          <p:cNvSpPr txBox="1">
            <a:spLocks noGrp="1"/>
          </p:cNvSpPr>
          <p:nvPr>
            <p:ph type="title" idx="4294967295"/>
          </p:nvPr>
        </p:nvSpPr>
        <p:spPr>
          <a:xfrm>
            <a:off x="457199" y="435138"/>
            <a:ext cx="9088144" cy="787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Black"/>
                <a:sym typeface="Arial Black"/>
              </a:rPr>
              <a:t>Kun matka on ohi</a:t>
            </a:r>
            <a:endParaRPr kumimoji="0" lang="fi-FI" sz="2800" b="0" i="0" u="none" strike="noStrike" kern="0" cap="none" spc="0" normalizeH="0" baseline="0" noProof="0" dirty="0">
              <a:ln>
                <a:noFill/>
              </a:ln>
              <a:solidFill>
                <a:schemeClr val="dk1"/>
              </a:solidFill>
              <a:effectLst/>
              <a:uLnTx/>
              <a:uFillTx/>
              <a:latin typeface="Arial Black"/>
              <a:ea typeface="Arial Black"/>
              <a:cs typeface="Arial Black"/>
              <a:sym typeface="Arial Black"/>
            </a:endParaRPr>
          </a:p>
        </p:txBody>
      </p:sp>
      <p:sp>
        <p:nvSpPr>
          <p:cNvPr id="2168" name="Google Shape;2168;p99"/>
          <p:cNvSpPr txBox="1"/>
          <p:nvPr/>
        </p:nvSpPr>
        <p:spPr>
          <a:xfrm>
            <a:off x="456027" y="1838329"/>
            <a:ext cx="3292599" cy="245444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r>
              <a:rPr lang="fi-FI" sz="1600" dirty="0">
                <a:solidFill>
                  <a:schemeClr val="dk1"/>
                </a:solidFill>
                <a:latin typeface="Arial"/>
                <a:ea typeface="Arial"/>
                <a:cs typeface="Arial"/>
                <a:sym typeface="Arial"/>
              </a:rPr>
              <a:t>Kaikki ekosysteeminen yhteistyö ei jatku loputtomiin – eikä tarvitsekaan. Yhteistyön päättäminen voi olla suunniteltu ja hallittu osa toimintaa, tai se voi tapahtua olosuhteiden muuttuessa. </a:t>
            </a:r>
            <a:endParaRPr dirty="0"/>
          </a:p>
        </p:txBody>
      </p:sp>
      <p:sp>
        <p:nvSpPr>
          <p:cNvPr id="2169" name="Google Shape;2169;p99"/>
          <p:cNvSpPr txBox="1"/>
          <p:nvPr/>
        </p:nvSpPr>
        <p:spPr>
          <a:xfrm>
            <a:off x="4118974" y="1855846"/>
            <a:ext cx="3047274" cy="2832856"/>
          </a:xfrm>
          <a:prstGeom prst="rect">
            <a:avLst/>
          </a:prstGeom>
          <a:noFill/>
          <a:ln>
            <a:noFill/>
          </a:ln>
        </p:spPr>
        <p:txBody>
          <a:bodyPr spcFirstLastPara="1" wrap="square" lIns="0" tIns="0" rIns="0" bIns="0" anchor="t" anchorCtr="0">
            <a:noAutofit/>
          </a:bodyPr>
          <a:lstStyle/>
          <a:p>
            <a:pPr>
              <a:lnSpc>
                <a:spcPct val="114999"/>
              </a:lnSpc>
            </a:pPr>
            <a:r>
              <a:rPr lang="fi-FI" sz="1200">
                <a:solidFill>
                  <a:schemeClr val="dk1"/>
                </a:solidFill>
              </a:rPr>
              <a:t>Ekosysteemi on luonteeltaan muuttuva. Aina silloin tällöin joku organisaatio päättää irtautua toiminnasta, vaikka muut jatkaisivat yhteistyötä. Parhaimmillaan tämä tapahtuu selkeästi: lähtijä kokoaa oppinsa, dokumentoi kokemuksensa ja siirtää tarvittavan vastuun. Jatkajien taas on tärkeää sopia, mitä tapahtuu yhteisille tuotoksille ja datalle.</a:t>
            </a:r>
            <a:endParaRPr lang="en-US" sz="1600">
              <a:solidFill>
                <a:schemeClr val="dk1"/>
              </a:solidFill>
            </a:endParaRPr>
          </a:p>
          <a:p>
            <a:pPr>
              <a:lnSpc>
                <a:spcPct val="114999"/>
              </a:lnSpc>
            </a:pPr>
            <a:endParaRPr lang="fi-FI" sz="1600"/>
          </a:p>
          <a:p>
            <a:pPr>
              <a:lnSpc>
                <a:spcPct val="114999"/>
              </a:lnSpc>
            </a:pPr>
            <a:r>
              <a:rPr lang="fi-FI" sz="1200">
                <a:solidFill>
                  <a:schemeClr val="dk1"/>
                </a:solidFill>
              </a:rPr>
              <a:t>Irtautumista ei kannata nähdä epäonnistumisena vaan osana dynaamista kehitystä. Jotkut osallistuvat alussa, toiset myöhemmin – ja osa lähtee pois, kun oma rooli on täytetty tai arvolupaus saavutettu.</a:t>
            </a:r>
            <a:endParaRPr lang="fi-FI" sz="1600">
              <a:solidFill>
                <a:schemeClr val="dk1"/>
              </a:solidFill>
            </a:endParaRPr>
          </a:p>
          <a:p>
            <a:pPr>
              <a:lnSpc>
                <a:spcPct val="114999"/>
              </a:lnSpc>
            </a:pPr>
            <a:endParaRPr lang="fi-FI" sz="1600"/>
          </a:p>
          <a:p>
            <a:pPr>
              <a:lnSpc>
                <a:spcPct val="114999"/>
              </a:lnSpc>
            </a:pPr>
            <a:r>
              <a:rPr lang="fi-FI" sz="1200">
                <a:solidFill>
                  <a:schemeClr val="dk1"/>
                </a:solidFill>
              </a:rPr>
              <a:t>Toiminta voi päättyä kokonaan, jos ekosysteemi saavuttaa tavoitteensa tai sen jatkamiselle ei ole edellytyksiä. Tällöinkin yhteistyö kannattaa päättää hallitusti ja</a:t>
            </a:r>
            <a:r>
              <a:rPr lang="fi-FI" sz="1200">
                <a:solidFill>
                  <a:schemeClr val="dk1"/>
                </a:solidFill>
                <a:latin typeface="Arial"/>
                <a:ea typeface="Arial"/>
                <a:cs typeface="Arial"/>
                <a:sym typeface="Arial"/>
              </a:rPr>
              <a:t> </a:t>
            </a:r>
            <a:r>
              <a:rPr lang="fi-FI" sz="1200">
                <a:solidFill>
                  <a:schemeClr val="dk1"/>
                </a:solidFill>
              </a:rPr>
              <a:t>sopia yhdessä</a:t>
            </a:r>
            <a:r>
              <a:rPr lang="fi-FI" sz="1200">
                <a:solidFill>
                  <a:schemeClr val="dk1"/>
                </a:solidFill>
                <a:latin typeface="Arial"/>
                <a:ea typeface="Arial"/>
                <a:cs typeface="Arial"/>
                <a:sym typeface="Arial"/>
              </a:rPr>
              <a:t>, miten </a:t>
            </a:r>
            <a:r>
              <a:rPr lang="fi-FI" sz="1200">
                <a:solidFill>
                  <a:schemeClr val="dk1"/>
                </a:solidFill>
              </a:rPr>
              <a:t>tuotokset arkistoidaan.</a:t>
            </a:r>
          </a:p>
        </p:txBody>
      </p:sp>
      <p:sp>
        <p:nvSpPr>
          <p:cNvPr id="2170" name="Google Shape;2170;p99"/>
          <p:cNvSpPr txBox="1"/>
          <p:nvPr/>
        </p:nvSpPr>
        <p:spPr>
          <a:xfrm>
            <a:off x="7987376" y="1926369"/>
            <a:ext cx="3004473" cy="2832856"/>
          </a:xfrm>
          <a:prstGeom prst="rect">
            <a:avLst/>
          </a:prstGeom>
          <a:noFill/>
          <a:ln>
            <a:noFill/>
          </a:ln>
        </p:spPr>
        <p:txBody>
          <a:bodyPr spcFirstLastPara="1" wrap="square" lIns="0" tIns="0" rIns="0" bIns="0" anchor="t" anchorCtr="0">
            <a:noAutofit/>
          </a:bodyPr>
          <a:lstStyle/>
          <a:p>
            <a:pPr marL="177800" marR="0" lvl="0" algn="l" rtl="0">
              <a:lnSpc>
                <a:spcPct val="115000"/>
              </a:lnSpc>
              <a:spcBef>
                <a:spcPts val="0"/>
              </a:spcBef>
              <a:spcAft>
                <a:spcPts val="1000"/>
              </a:spcAft>
              <a:buClr>
                <a:schemeClr val="dk1"/>
              </a:buClr>
              <a:buSzPts val="950"/>
              <a:buFont typeface="Arial"/>
              <a:buNone/>
            </a:pPr>
            <a:r>
              <a:rPr lang="fi-FI" sz="1600" b="1" dirty="0">
                <a:solidFill>
                  <a:schemeClr val="dk1"/>
                </a:solidFill>
                <a:latin typeface="Arial"/>
                <a:ea typeface="Arial"/>
                <a:cs typeface="Arial"/>
                <a:sym typeface="Arial"/>
              </a:rPr>
              <a:t>Irtautumisen taustalla </a:t>
            </a:r>
            <a:br>
              <a:rPr lang="fi-FI" sz="1600" b="1" dirty="0">
                <a:solidFill>
                  <a:schemeClr val="dk1"/>
                </a:solidFill>
              </a:rPr>
            </a:br>
            <a:r>
              <a:rPr lang="fi-FI" sz="1600" b="1" dirty="0">
                <a:solidFill>
                  <a:schemeClr val="dk1"/>
                </a:solidFill>
                <a:latin typeface="Arial"/>
                <a:ea typeface="Arial"/>
                <a:cs typeface="Arial"/>
                <a:sym typeface="Arial"/>
              </a:rPr>
              <a:t>voi olla esimerkiksi jokin seuraavista:</a:t>
            </a:r>
            <a:endParaRPr lang="fi-FI" sz="1600" dirty="0">
              <a:solidFill>
                <a:schemeClr val="dk1"/>
              </a:solidFill>
              <a:latin typeface="Arial"/>
              <a:ea typeface="Arial"/>
              <a:cs typeface="Arial"/>
              <a:sym typeface="Arial"/>
            </a:endParaRPr>
          </a:p>
          <a:p>
            <a:pPr marL="171450" marR="0" lvl="0" indent="-171450" algn="l" rtl="0">
              <a:lnSpc>
                <a:spcPct val="115000"/>
              </a:lnSpc>
              <a:spcBef>
                <a:spcPts val="0"/>
              </a:spcBef>
              <a:spcAft>
                <a:spcPts val="1000"/>
              </a:spcAft>
              <a:buClr>
                <a:schemeClr val="dk1"/>
              </a:buClr>
              <a:buSzPts val="950"/>
              <a:buFont typeface="Arial" panose="020B0604020202020204" pitchFamily="34" charset="0"/>
              <a:buChar char="•"/>
            </a:pPr>
            <a:r>
              <a:rPr lang="fi-FI" sz="1200" dirty="0">
                <a:solidFill>
                  <a:schemeClr val="dk1"/>
                </a:solidFill>
                <a:latin typeface="Arial"/>
                <a:ea typeface="Arial"/>
                <a:cs typeface="Arial"/>
                <a:sym typeface="Arial"/>
              </a:rPr>
              <a:t>Yhteistyön tavoitteet on saavutettu.</a:t>
            </a:r>
            <a:endParaRPr lang="fi-FI" sz="1600" dirty="0">
              <a:solidFill>
                <a:schemeClr val="dk1"/>
              </a:solidFill>
            </a:endParaRPr>
          </a:p>
          <a:p>
            <a:pPr marL="171450" marR="0" lvl="0" indent="-171450" algn="l" rtl="0">
              <a:lnSpc>
                <a:spcPct val="115000"/>
              </a:lnSpc>
              <a:spcBef>
                <a:spcPts val="0"/>
              </a:spcBef>
              <a:spcAft>
                <a:spcPts val="1000"/>
              </a:spcAft>
              <a:buClr>
                <a:schemeClr val="dk1"/>
              </a:buClr>
              <a:buSzPts val="950"/>
              <a:buFont typeface="Arial" panose="020B0604020202020204" pitchFamily="34" charset="0"/>
              <a:buChar char="•"/>
            </a:pPr>
            <a:r>
              <a:rPr lang="fi-FI" sz="1200" dirty="0">
                <a:solidFill>
                  <a:schemeClr val="dk1"/>
                </a:solidFill>
                <a:latin typeface="Arial"/>
                <a:ea typeface="Arial"/>
                <a:cs typeface="Arial"/>
                <a:sym typeface="Arial"/>
              </a:rPr>
              <a:t>Organisaation strateginen suunta on muuttunut.</a:t>
            </a:r>
            <a:endParaRPr lang="fi-FI" sz="1600" dirty="0">
              <a:solidFill>
                <a:schemeClr val="dk1"/>
              </a:solidFill>
            </a:endParaRPr>
          </a:p>
          <a:p>
            <a:pPr marL="171450" indent="-171450">
              <a:lnSpc>
                <a:spcPct val="115000"/>
              </a:lnSpc>
              <a:spcAft>
                <a:spcPts val="1000"/>
              </a:spcAft>
              <a:buClr>
                <a:schemeClr val="dk1"/>
              </a:buClr>
              <a:buSzPts val="950"/>
              <a:buFont typeface="Arial" panose="020B0604020202020204" pitchFamily="34" charset="0"/>
              <a:buChar char="•"/>
            </a:pPr>
            <a:r>
              <a:rPr lang="fi-FI" sz="1200" dirty="0">
                <a:solidFill>
                  <a:schemeClr val="dk1"/>
                </a:solidFill>
              </a:rPr>
              <a:t>Organisaation</a:t>
            </a:r>
            <a:r>
              <a:rPr lang="fi-FI" sz="1200" dirty="0">
                <a:solidFill>
                  <a:schemeClr val="dk1"/>
                </a:solidFill>
                <a:latin typeface="Arial"/>
                <a:ea typeface="Arial"/>
                <a:cs typeface="Arial"/>
                <a:sym typeface="Arial"/>
              </a:rPr>
              <a:t> resurssit eivät enää riitä </a:t>
            </a:r>
            <a:r>
              <a:rPr lang="fi-FI" sz="1200" dirty="0">
                <a:solidFill>
                  <a:schemeClr val="dk1"/>
                </a:solidFill>
              </a:rPr>
              <a:t>yhteistyöhön </a:t>
            </a:r>
            <a:r>
              <a:rPr lang="fi-FI" sz="1200" dirty="0">
                <a:solidFill>
                  <a:schemeClr val="dk1"/>
                </a:solidFill>
                <a:latin typeface="Arial"/>
                <a:ea typeface="Arial"/>
                <a:cs typeface="Arial"/>
                <a:sym typeface="Arial"/>
              </a:rPr>
              <a:t>panostamiseen.</a:t>
            </a:r>
            <a:endParaRPr lang="fi-FI" sz="1600" dirty="0">
              <a:solidFill>
                <a:schemeClr val="dk1"/>
              </a:solidFill>
            </a:endParaRPr>
          </a:p>
          <a:p>
            <a:pPr marL="171450" marR="0" lvl="0" indent="-171450" algn="l" rtl="0">
              <a:lnSpc>
                <a:spcPct val="115000"/>
              </a:lnSpc>
              <a:spcBef>
                <a:spcPts val="0"/>
              </a:spcBef>
              <a:spcAft>
                <a:spcPts val="1000"/>
              </a:spcAft>
              <a:buClr>
                <a:schemeClr val="dk1"/>
              </a:buClr>
              <a:buSzPts val="950"/>
              <a:buFont typeface="Arial" panose="020B0604020202020204" pitchFamily="34" charset="0"/>
              <a:buChar char="•"/>
            </a:pPr>
            <a:r>
              <a:rPr lang="fi-FI" sz="1200" dirty="0">
                <a:solidFill>
                  <a:schemeClr val="dk1"/>
                </a:solidFill>
                <a:latin typeface="Arial"/>
                <a:ea typeface="Arial"/>
                <a:cs typeface="Arial"/>
                <a:sym typeface="Arial"/>
              </a:rPr>
              <a:t>Syntyy uusia yhteistyörakenteita, joihin toimija siirtyy.</a:t>
            </a:r>
            <a:endParaRPr lang="fi-FI" sz="1600" dirty="0">
              <a:solidFill>
                <a:schemeClr val="dk1"/>
              </a:solidFill>
            </a:endParaRPr>
          </a:p>
          <a:p>
            <a:pPr marL="171450" marR="0" lvl="0" indent="-171450" algn="l" rtl="0">
              <a:lnSpc>
                <a:spcPct val="115000"/>
              </a:lnSpc>
              <a:spcBef>
                <a:spcPts val="0"/>
              </a:spcBef>
              <a:spcAft>
                <a:spcPts val="1000"/>
              </a:spcAft>
              <a:buClr>
                <a:schemeClr val="dk1"/>
              </a:buClr>
              <a:buSzPts val="950"/>
              <a:buFont typeface="Arial" panose="020B0604020202020204" pitchFamily="34" charset="0"/>
              <a:buChar char="•"/>
            </a:pPr>
            <a:r>
              <a:rPr lang="fi-FI" sz="1200" dirty="0">
                <a:solidFill>
                  <a:schemeClr val="dk1"/>
                </a:solidFill>
                <a:latin typeface="Arial"/>
                <a:ea typeface="Arial"/>
                <a:cs typeface="Arial"/>
                <a:sym typeface="Arial"/>
              </a:rPr>
              <a:t>Kriittinen toimija lähtee ja yhteistyön edellytykset kuihtuvat.</a:t>
            </a:r>
            <a:endParaRPr lang="fi-FI" sz="1600" dirty="0">
              <a:solidFill>
                <a:schemeClr val="dk1"/>
              </a:solidFill>
            </a:endParaRPr>
          </a:p>
        </p:txBody>
      </p:sp>
      <p:sp>
        <p:nvSpPr>
          <p:cNvPr id="2167" name="Google Shape;2167;p99"/>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55</a:t>
            </a:fld>
            <a:endParaRPr sz="1800">
              <a:solidFill>
                <a:schemeClr val="dk1"/>
              </a:solidFill>
              <a:latin typeface="Arial Black"/>
              <a:ea typeface="Arial Black"/>
              <a:cs typeface="Arial Black"/>
              <a:sym typeface="Arial Black"/>
            </a:endParaRPr>
          </a:p>
        </p:txBody>
      </p:sp>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100">
            <a:extLst>
              <a:ext uri="{C183D7F6-B498-43B3-948B-1728B52AA6E4}">
                <adec:decorative xmlns:adec="http://schemas.microsoft.com/office/drawing/2017/decorative" val="1"/>
              </a:ext>
            </a:extLst>
          </p:cNvPr>
          <p:cNvSpPr/>
          <p:nvPr/>
        </p:nvSpPr>
        <p:spPr>
          <a:xfrm>
            <a:off x="0" y="-5938"/>
            <a:ext cx="12257100" cy="686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77" name="Google Shape;2177;p100"/>
          <p:cNvSpPr txBox="1">
            <a:spLocks noGrp="1"/>
          </p:cNvSpPr>
          <p:nvPr>
            <p:ph type="title" idx="4294967295"/>
          </p:nvPr>
        </p:nvSpPr>
        <p:spPr>
          <a:xfrm>
            <a:off x="3224946" y="1874849"/>
            <a:ext cx="5807400" cy="787500"/>
          </a:xfrm>
          <a:prstGeom prst="rect">
            <a:avLst/>
          </a:prstGeom>
          <a:noFill/>
          <a:ln>
            <a:noFill/>
          </a:ln>
        </p:spPr>
        <p:txBody>
          <a:bodyPr spcFirstLastPara="1" wrap="square" lIns="0" tIns="0" rIns="0" bIns="0" anchor="t" anchorCtr="0">
            <a:noAutofit/>
          </a:bodyPr>
          <a:lstStyle/>
          <a:p>
            <a:pPr algn="ctr">
              <a:lnSpc>
                <a:spcPct val="150000"/>
              </a:lnSpc>
            </a:pPr>
            <a:r>
              <a:rPr lang="fi-FI" sz="1800" b="0" dirty="0">
                <a:solidFill>
                  <a:schemeClr val="bg1"/>
                </a:solidFill>
              </a:rPr>
              <a:t>Kysy lisää dataekosysteemityöstä: </a:t>
            </a:r>
            <a:br>
              <a:rPr lang="fi-FI" sz="1800" b="0" dirty="0">
                <a:solidFill>
                  <a:schemeClr val="bg1"/>
                </a:solidFill>
              </a:rPr>
            </a:br>
            <a:r>
              <a:rPr lang="fi-FI" sz="1800" b="0" dirty="0">
                <a:solidFill>
                  <a:schemeClr val="bg1"/>
                </a:solidFill>
              </a:rPr>
              <a:t>Tanja Lahti (</a:t>
            </a:r>
            <a:r>
              <a:rPr lang="fi-FI" sz="1800" b="0" dirty="0">
                <a:solidFill>
                  <a:schemeClr val="bg1"/>
                </a:solidFill>
                <a:hlinkClick r:id="rId3">
                  <a:extLst>
                    <a:ext uri="{A12FA001-AC4F-418D-AE19-62706E023703}">
                      <ahyp:hlinkClr xmlns:ahyp="http://schemas.microsoft.com/office/drawing/2018/hyperlinkcolor" val="tx"/>
                    </a:ext>
                  </a:extLst>
                </a:hlinkClick>
              </a:rPr>
              <a:t>tanja.lahti@hel.fi</a:t>
            </a:r>
            <a:r>
              <a:rPr lang="fi-FI" sz="1800" b="0" dirty="0">
                <a:solidFill>
                  <a:schemeClr val="bg1"/>
                </a:solidFill>
              </a:rPr>
              <a:t>)</a:t>
            </a:r>
            <a:br>
              <a:rPr lang="fi-FI" sz="1800" b="0" dirty="0">
                <a:solidFill>
                  <a:schemeClr val="bg1"/>
                </a:solidFill>
              </a:rPr>
            </a:br>
            <a:r>
              <a:rPr lang="fi-FI" sz="1800" b="0" dirty="0">
                <a:solidFill>
                  <a:schemeClr val="bg1"/>
                </a:solidFill>
              </a:rPr>
              <a:t>Ville Meloni (</a:t>
            </a:r>
            <a:r>
              <a:rPr lang="fi-FI" sz="1800" b="0" dirty="0">
                <a:solidFill>
                  <a:schemeClr val="bg1"/>
                </a:solidFill>
                <a:hlinkClick r:id="rId4">
                  <a:extLst>
                    <a:ext uri="{A12FA001-AC4F-418D-AE19-62706E023703}">
                      <ahyp:hlinkClr xmlns:ahyp="http://schemas.microsoft.com/office/drawing/2018/hyperlinkcolor" val="tx"/>
                    </a:ext>
                  </a:extLst>
                </a:hlinkClick>
              </a:rPr>
              <a:t>ville.meloni@hel.fi</a:t>
            </a:r>
            <a:r>
              <a:rPr lang="fi-FI" sz="1800" b="0" dirty="0">
                <a:solidFill>
                  <a:schemeClr val="bg1"/>
                </a:solidFill>
              </a:rPr>
              <a:t>)</a:t>
            </a:r>
            <a:br>
              <a:rPr lang="fi-FI" sz="1800" b="0" dirty="0">
                <a:solidFill>
                  <a:srgbClr val="FFFFFF"/>
                </a:solidFill>
              </a:rPr>
            </a:br>
            <a:br>
              <a:rPr lang="fi-FI" sz="1800" b="0" dirty="0"/>
            </a:br>
            <a:br>
              <a:rPr lang="fi-FI" sz="1800" b="0" dirty="0"/>
            </a:br>
            <a:br>
              <a:rPr lang="fi-FI" sz="1800" dirty="0"/>
            </a:br>
            <a:endParaRPr lang="fi-FI" sz="1800" dirty="0">
              <a:solidFill>
                <a:srgbClr val="FFFFFF"/>
              </a:solidFill>
            </a:endParaRPr>
          </a:p>
          <a:p>
            <a:pPr marL="0" lvl="0" indent="0" algn="ctr" rtl="0">
              <a:lnSpc>
                <a:spcPct val="150000"/>
              </a:lnSpc>
              <a:spcBef>
                <a:spcPts val="0"/>
              </a:spcBef>
              <a:spcAft>
                <a:spcPts val="0"/>
              </a:spcAft>
              <a:buNone/>
            </a:pPr>
            <a:endParaRPr dirty="0"/>
          </a:p>
        </p:txBody>
      </p:sp>
      <p:grpSp>
        <p:nvGrpSpPr>
          <p:cNvPr id="2178" name="Google Shape;2178;p100" descr="Helsingin kaupungin logo"/>
          <p:cNvGrpSpPr/>
          <p:nvPr/>
        </p:nvGrpSpPr>
        <p:grpSpPr>
          <a:xfrm>
            <a:off x="5214994" y="3750220"/>
            <a:ext cx="1827113" cy="848547"/>
            <a:chOff x="228601" y="704851"/>
            <a:chExt cx="11734830" cy="5449885"/>
          </a:xfrm>
        </p:grpSpPr>
        <p:sp>
          <p:nvSpPr>
            <p:cNvPr id="2179" name="Google Shape;2179;p100"/>
            <p:cNvSpPr/>
            <p:nvPr/>
          </p:nvSpPr>
          <p:spPr>
            <a:xfrm>
              <a:off x="228601" y="704851"/>
              <a:ext cx="11734830" cy="5449885"/>
            </a:xfrm>
            <a:custGeom>
              <a:avLst/>
              <a:gdLst/>
              <a:ahLst/>
              <a:cxnLst/>
              <a:rect l="l" t="t" r="r" b="b"/>
              <a:pathLst>
                <a:path w="32573" h="15116" extrusionOk="0">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0" name="Google Shape;2180;p100"/>
            <p:cNvSpPr/>
            <p:nvPr/>
          </p:nvSpPr>
          <p:spPr>
            <a:xfrm>
              <a:off x="9961563" y="2287588"/>
              <a:ext cx="377825" cy="363538"/>
            </a:xfrm>
            <a:custGeom>
              <a:avLst/>
              <a:gdLst/>
              <a:ahLst/>
              <a:cxnLst/>
              <a:rect l="l" t="t" r="r" b="b"/>
              <a:pathLst>
                <a:path w="1048" h="1009" extrusionOk="0">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1" name="Google Shape;2181;p100"/>
            <p:cNvSpPr/>
            <p:nvPr/>
          </p:nvSpPr>
          <p:spPr>
            <a:xfrm>
              <a:off x="9986963" y="2789238"/>
              <a:ext cx="327000" cy="11622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2" name="Google Shape;2182;p100"/>
            <p:cNvSpPr/>
            <p:nvPr/>
          </p:nvSpPr>
          <p:spPr>
            <a:xfrm>
              <a:off x="8709026" y="2282826"/>
              <a:ext cx="1119189" cy="1668469"/>
            </a:xfrm>
            <a:custGeom>
              <a:avLst/>
              <a:gdLst/>
              <a:ahLst/>
              <a:cxnLst/>
              <a:rect l="l" t="t" r="r" b="b"/>
              <a:pathLst>
                <a:path w="3105" h="4625" extrusionOk="0">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3" name="Google Shape;2183;p100"/>
            <p:cNvSpPr/>
            <p:nvPr/>
          </p:nvSpPr>
          <p:spPr>
            <a:xfrm>
              <a:off x="7353301" y="2762251"/>
              <a:ext cx="1027112" cy="1189040"/>
            </a:xfrm>
            <a:custGeom>
              <a:avLst/>
              <a:gdLst/>
              <a:ahLst/>
              <a:cxnLst/>
              <a:rect l="l" t="t" r="r" b="b"/>
              <a:pathLst>
                <a:path w="2850" h="3296" extrusionOk="0">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4" name="Google Shape;2184;p100"/>
            <p:cNvSpPr/>
            <p:nvPr/>
          </p:nvSpPr>
          <p:spPr>
            <a:xfrm>
              <a:off x="6664326" y="2287588"/>
              <a:ext cx="377826" cy="363538"/>
            </a:xfrm>
            <a:custGeom>
              <a:avLst/>
              <a:gdLst/>
              <a:ahLst/>
              <a:cxnLst/>
              <a:rect l="l" t="t" r="r" b="b"/>
              <a:pathLst>
                <a:path w="1047" h="1009" extrusionOk="0">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5" name="Google Shape;2185;p100"/>
            <p:cNvSpPr/>
            <p:nvPr/>
          </p:nvSpPr>
          <p:spPr>
            <a:xfrm>
              <a:off x="6689726" y="2789238"/>
              <a:ext cx="327000" cy="11622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6" name="Google Shape;2186;p100"/>
            <p:cNvSpPr/>
            <p:nvPr/>
          </p:nvSpPr>
          <p:spPr>
            <a:xfrm>
              <a:off x="5399088" y="2762251"/>
              <a:ext cx="1047748" cy="1216026"/>
            </a:xfrm>
            <a:custGeom>
              <a:avLst/>
              <a:gdLst/>
              <a:ahLst/>
              <a:cxnLst/>
              <a:rect l="l" t="t" r="r" b="b"/>
              <a:pathLst>
                <a:path w="2907" h="3373" extrusionOk="0">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7" name="Google Shape;2187;p100"/>
            <p:cNvSpPr/>
            <p:nvPr/>
          </p:nvSpPr>
          <p:spPr>
            <a:xfrm>
              <a:off x="4770438" y="2295526"/>
              <a:ext cx="563564" cy="1677987"/>
            </a:xfrm>
            <a:custGeom>
              <a:avLst/>
              <a:gdLst/>
              <a:ahLst/>
              <a:cxnLst/>
              <a:rect l="l" t="t" r="r" b="b"/>
              <a:pathLst>
                <a:path w="1565" h="4657" extrusionOk="0">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8" name="Google Shape;2188;p100"/>
            <p:cNvSpPr/>
            <p:nvPr/>
          </p:nvSpPr>
          <p:spPr>
            <a:xfrm>
              <a:off x="3455988" y="2762251"/>
              <a:ext cx="1073149" cy="1216026"/>
            </a:xfrm>
            <a:custGeom>
              <a:avLst/>
              <a:gdLst/>
              <a:ahLst/>
              <a:cxnLst/>
              <a:rect l="l" t="t" r="r" b="b"/>
              <a:pathLst>
                <a:path w="2977" h="3373" extrusionOk="0">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9" name="Google Shape;2189;p100"/>
            <p:cNvSpPr/>
            <p:nvPr/>
          </p:nvSpPr>
          <p:spPr>
            <a:xfrm>
              <a:off x="1879601" y="2357438"/>
              <a:ext cx="1311279" cy="1593852"/>
            </a:xfrm>
            <a:custGeom>
              <a:avLst/>
              <a:gdLst/>
              <a:ahLst/>
              <a:cxnLst/>
              <a:rect l="l" t="t" r="r" b="b"/>
              <a:pathLst>
                <a:path w="3641" h="4420" extrusionOk="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1">
          <a:extLst>
            <a:ext uri="{FF2B5EF4-FFF2-40B4-BE49-F238E27FC236}">
              <a16:creationId xmlns:a16="http://schemas.microsoft.com/office/drawing/2014/main" id="{B7484687-406E-77F8-8C2B-9A417EBE39EA}"/>
            </a:ext>
          </a:extLst>
        </p:cNvPr>
        <p:cNvGrpSpPr/>
        <p:nvPr/>
      </p:nvGrpSpPr>
      <p:grpSpPr>
        <a:xfrm>
          <a:off x="0" y="0"/>
          <a:ext cx="0" cy="0"/>
          <a:chOff x="0" y="0"/>
          <a:chExt cx="0" cy="0"/>
        </a:xfrm>
      </p:grpSpPr>
      <p:sp>
        <p:nvSpPr>
          <p:cNvPr id="650" name="Google Shape;650;p41">
            <a:extLst>
              <a:ext uri="{FF2B5EF4-FFF2-40B4-BE49-F238E27FC236}">
                <a16:creationId xmlns:a16="http://schemas.microsoft.com/office/drawing/2014/main" id="{6649257B-460A-666F-A99C-16DFE8B34756}"/>
              </a:ext>
              <a:ext uri="{C183D7F6-B498-43B3-948B-1728B52AA6E4}">
                <adec:decorative xmlns:adec="http://schemas.microsoft.com/office/drawing/2017/decorative" val="1"/>
              </a:ext>
            </a:extLst>
          </p:cNvPr>
          <p:cNvSpPr/>
          <p:nvPr/>
        </p:nvSpPr>
        <p:spPr>
          <a:xfrm>
            <a:off x="0" y="0"/>
            <a:ext cx="12192000" cy="1324200"/>
          </a:xfrm>
          <a:prstGeom prst="rect">
            <a:avLst/>
          </a:prstGeom>
          <a:solidFill>
            <a:schemeClr val="dk1">
              <a:alpha val="8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1" name="Google Shape;656;p41">
            <a:extLst>
              <a:ext uri="{FF2B5EF4-FFF2-40B4-BE49-F238E27FC236}">
                <a16:creationId xmlns:a16="http://schemas.microsoft.com/office/drawing/2014/main" id="{9D9914D7-CAA9-6924-5B59-E8C3642BF480}"/>
              </a:ext>
            </a:extLst>
          </p:cNvPr>
          <p:cNvSpPr txBox="1">
            <a:spLocks noGrp="1"/>
          </p:cNvSpPr>
          <p:nvPr>
            <p:ph type="title" idx="4294967295"/>
          </p:nvPr>
        </p:nvSpPr>
        <p:spPr>
          <a:xfrm>
            <a:off x="609600" y="560388"/>
            <a:ext cx="112347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fi-FI" sz="4200" b="0" i="0" u="none" strike="noStrike" kern="0" cap="none" spc="0" normalizeH="0" baseline="0" noProof="0" dirty="0">
                <a:ln>
                  <a:noFill/>
                </a:ln>
                <a:solidFill>
                  <a:schemeClr val="lt1"/>
                </a:solidFill>
                <a:effectLst/>
                <a:uLnTx/>
                <a:uFillTx/>
                <a:latin typeface="Arial Black"/>
                <a:ea typeface="Arial Black"/>
                <a:cs typeface="Arial Black"/>
                <a:sym typeface="Arial Black"/>
              </a:rPr>
              <a:t>Liite 1: Lisätiedot</a:t>
            </a:r>
          </a:p>
        </p:txBody>
      </p:sp>
      <p:sp>
        <p:nvSpPr>
          <p:cNvPr id="3" name="Vapaamuotoinen: Muoto 673">
            <a:extLst>
              <a:ext uri="{FF2B5EF4-FFF2-40B4-BE49-F238E27FC236}">
                <a16:creationId xmlns:a16="http://schemas.microsoft.com/office/drawing/2014/main" id="{B15AC33B-4F00-4F48-23C9-11700883A0E4}"/>
              </a:ext>
              <a:ext uri="{C183D7F6-B498-43B3-948B-1728B52AA6E4}">
                <adec:decorative xmlns:adec="http://schemas.microsoft.com/office/drawing/2017/decorative" val="1"/>
              </a:ext>
            </a:extLst>
          </p:cNvPr>
          <p:cNvSpPr/>
          <p:nvPr/>
        </p:nvSpPr>
        <p:spPr>
          <a:xfrm>
            <a:off x="-1295061" y="1472532"/>
            <a:ext cx="13985212" cy="5347368"/>
          </a:xfrm>
          <a:custGeom>
            <a:avLst/>
            <a:gdLst>
              <a:gd name="connsiteX0" fmla="*/ 176011 w 14640829"/>
              <a:gd name="connsiteY0" fmla="*/ 3185340 h 5894545"/>
              <a:gd name="connsiteX1" fmla="*/ 1619952 w 14640829"/>
              <a:gd name="connsiteY1" fmla="*/ 2984658 h 5894545"/>
              <a:gd name="connsiteX2" fmla="*/ 2377204 w 14640829"/>
              <a:gd name="connsiteY2" fmla="*/ 2702853 h 5894545"/>
              <a:gd name="connsiteX3" fmla="*/ 3143843 w 14640829"/>
              <a:gd name="connsiteY3" fmla="*/ 2425888 h 5894545"/>
              <a:gd name="connsiteX4" fmla="*/ 3693665 w 14640829"/>
              <a:gd name="connsiteY4" fmla="*/ 2637426 h 5894545"/>
              <a:gd name="connsiteX5" fmla="*/ 3891560 w 14640829"/>
              <a:gd name="connsiteY5" fmla="*/ 2983045 h 5894545"/>
              <a:gd name="connsiteX6" fmla="*/ 3457776 w 14640829"/>
              <a:gd name="connsiteY6" fmla="*/ 3005489 h 5894545"/>
              <a:gd name="connsiteX7" fmla="*/ 3404672 w 14640829"/>
              <a:gd name="connsiteY7" fmla="*/ 2641827 h 5894545"/>
              <a:gd name="connsiteX8" fmla="*/ 3543740 w 14640829"/>
              <a:gd name="connsiteY8" fmla="*/ 2482660 h 5894545"/>
              <a:gd name="connsiteX9" fmla="*/ 4273266 w 14640829"/>
              <a:gd name="connsiteY9" fmla="*/ 2384666 h 5894545"/>
              <a:gd name="connsiteX10" fmla="*/ 4421137 w 14640829"/>
              <a:gd name="connsiteY10" fmla="*/ 2126479 h 5894545"/>
              <a:gd name="connsiteX11" fmla="*/ 4187155 w 14640829"/>
              <a:gd name="connsiteY11" fmla="*/ 1802718 h 5894545"/>
              <a:gd name="connsiteX12" fmla="*/ 4096936 w 14640829"/>
              <a:gd name="connsiteY12" fmla="*/ 2110196 h 5894545"/>
              <a:gd name="connsiteX13" fmla="*/ 4771890 w 14640829"/>
              <a:gd name="connsiteY13" fmla="*/ 2786470 h 5894545"/>
              <a:gd name="connsiteX14" fmla="*/ 5531195 w 14640829"/>
              <a:gd name="connsiteY14" fmla="*/ 3414481 h 5894545"/>
              <a:gd name="connsiteX15" fmla="*/ 5390072 w 14640829"/>
              <a:gd name="connsiteY15" fmla="*/ 4801651 h 5894545"/>
              <a:gd name="connsiteX16" fmla="*/ 4466906 w 14640829"/>
              <a:gd name="connsiteY16" fmla="*/ 4109240 h 5894545"/>
              <a:gd name="connsiteX17" fmla="*/ 5378043 w 14640829"/>
              <a:gd name="connsiteY17" fmla="*/ 4448257 h 5894545"/>
              <a:gd name="connsiteX18" fmla="*/ 4796829 w 14640829"/>
              <a:gd name="connsiteY18" fmla="*/ 3983814 h 5894545"/>
              <a:gd name="connsiteX19" fmla="*/ 5348411 w 14640829"/>
              <a:gd name="connsiteY19" fmla="*/ 3624552 h 5894545"/>
              <a:gd name="connsiteX20" fmla="*/ 6076762 w 14640829"/>
              <a:gd name="connsiteY20" fmla="*/ 4391632 h 5894545"/>
              <a:gd name="connsiteX21" fmla="*/ 5173987 w 14640829"/>
              <a:gd name="connsiteY21" fmla="*/ 3429591 h 5894545"/>
              <a:gd name="connsiteX22" fmla="*/ 6141603 w 14640829"/>
              <a:gd name="connsiteY22" fmla="*/ 2153471 h 5894545"/>
              <a:gd name="connsiteX23" fmla="*/ 6803354 w 14640829"/>
              <a:gd name="connsiteY23" fmla="*/ 1477784 h 5894545"/>
              <a:gd name="connsiteX24" fmla="*/ 6230502 w 14640829"/>
              <a:gd name="connsiteY24" fmla="*/ 1178374 h 5894545"/>
              <a:gd name="connsiteX25" fmla="*/ 5914809 w 14640829"/>
              <a:gd name="connsiteY25" fmla="*/ 1662329 h 5894545"/>
              <a:gd name="connsiteX26" fmla="*/ 6743502 w 14640829"/>
              <a:gd name="connsiteY26" fmla="*/ 3111991 h 5894545"/>
              <a:gd name="connsiteX27" fmla="*/ 6135735 w 14640829"/>
              <a:gd name="connsiteY27" fmla="*/ 2968081 h 5894545"/>
              <a:gd name="connsiteX28" fmla="*/ 5852609 w 14640829"/>
              <a:gd name="connsiteY28" fmla="*/ 2774587 h 5894545"/>
              <a:gd name="connsiteX29" fmla="*/ 5778673 w 14640829"/>
              <a:gd name="connsiteY29" fmla="*/ 2363982 h 5894545"/>
              <a:gd name="connsiteX30" fmla="*/ 5521367 w 14640829"/>
              <a:gd name="connsiteY30" fmla="*/ 2026725 h 5894545"/>
              <a:gd name="connsiteX31" fmla="*/ 5091544 w 14640829"/>
              <a:gd name="connsiteY31" fmla="*/ 2389801 h 5894545"/>
              <a:gd name="connsiteX32" fmla="*/ 5550266 w 14640829"/>
              <a:gd name="connsiteY32" fmla="*/ 2817276 h 5894545"/>
              <a:gd name="connsiteX33" fmla="*/ 6892986 w 14640829"/>
              <a:gd name="connsiteY33" fmla="*/ 3490911 h 5894545"/>
              <a:gd name="connsiteX34" fmla="*/ 7814245 w 14640829"/>
              <a:gd name="connsiteY34" fmla="*/ 4462486 h 5894545"/>
              <a:gd name="connsiteX35" fmla="*/ 7583197 w 14640829"/>
              <a:gd name="connsiteY35" fmla="*/ 4792995 h 5894545"/>
              <a:gd name="connsiteX36" fmla="*/ 6879050 w 14640829"/>
              <a:gd name="connsiteY36" fmla="*/ 4618279 h 5894545"/>
              <a:gd name="connsiteX37" fmla="*/ 7971505 w 14640829"/>
              <a:gd name="connsiteY37" fmla="*/ 2359434 h 5894545"/>
              <a:gd name="connsiteX38" fmla="*/ 8012580 w 14640829"/>
              <a:gd name="connsiteY38" fmla="*/ 892168 h 5894545"/>
              <a:gd name="connsiteX39" fmla="*/ 8820295 w 14640829"/>
              <a:gd name="connsiteY39" fmla="*/ 2130587 h 5894545"/>
              <a:gd name="connsiteX40" fmla="*/ 8561228 w 14640829"/>
              <a:gd name="connsiteY40" fmla="*/ 3460104 h 5894545"/>
              <a:gd name="connsiteX41" fmla="*/ 9639893 w 14640829"/>
              <a:gd name="connsiteY41" fmla="*/ 4744732 h 5894545"/>
              <a:gd name="connsiteX42" fmla="*/ 9792018 w 14640829"/>
              <a:gd name="connsiteY42" fmla="*/ 3081478 h 5894545"/>
              <a:gd name="connsiteX43" fmla="*/ 11374882 w 14640829"/>
              <a:gd name="connsiteY43" fmla="*/ 2348579 h 5894545"/>
              <a:gd name="connsiteX44" fmla="*/ 9467670 w 14640829"/>
              <a:gd name="connsiteY44" fmla="*/ 2139095 h 5894545"/>
              <a:gd name="connsiteX45" fmla="*/ 11352144 w 14640829"/>
              <a:gd name="connsiteY45" fmla="*/ 41617 h 5894545"/>
              <a:gd name="connsiteX46" fmla="*/ 13505073 w 14640829"/>
              <a:gd name="connsiteY46" fmla="*/ 2338457 h 5894545"/>
              <a:gd name="connsiteX47" fmla="*/ 13290308 w 14640829"/>
              <a:gd name="connsiteY47" fmla="*/ 4212661 h 5894545"/>
              <a:gd name="connsiteX48" fmla="*/ 13574754 w 14640829"/>
              <a:gd name="connsiteY48" fmla="*/ 5597043 h 5894545"/>
              <a:gd name="connsiteX49" fmla="*/ 14065162 w 14640829"/>
              <a:gd name="connsiteY49" fmla="*/ 4822482 h 5894545"/>
              <a:gd name="connsiteX50" fmla="*/ 14363252 w 14640829"/>
              <a:gd name="connsiteY50" fmla="*/ 3765674 h 5894545"/>
              <a:gd name="connsiteX51" fmla="*/ 11590233 w 14640829"/>
              <a:gd name="connsiteY51" fmla="*/ 5894546 h 5894545"/>
              <a:gd name="connsiteX0" fmla="*/ 176011 w 14640829"/>
              <a:gd name="connsiteY0" fmla="*/ 3185340 h 6042847"/>
              <a:gd name="connsiteX1" fmla="*/ 1619952 w 14640829"/>
              <a:gd name="connsiteY1" fmla="*/ 2984658 h 6042847"/>
              <a:gd name="connsiteX2" fmla="*/ 2377204 w 14640829"/>
              <a:gd name="connsiteY2" fmla="*/ 2702853 h 6042847"/>
              <a:gd name="connsiteX3" fmla="*/ 3143843 w 14640829"/>
              <a:gd name="connsiteY3" fmla="*/ 2425888 h 6042847"/>
              <a:gd name="connsiteX4" fmla="*/ 3693665 w 14640829"/>
              <a:gd name="connsiteY4" fmla="*/ 2637426 h 6042847"/>
              <a:gd name="connsiteX5" fmla="*/ 3891560 w 14640829"/>
              <a:gd name="connsiteY5" fmla="*/ 2983045 h 6042847"/>
              <a:gd name="connsiteX6" fmla="*/ 3457776 w 14640829"/>
              <a:gd name="connsiteY6" fmla="*/ 3005489 h 6042847"/>
              <a:gd name="connsiteX7" fmla="*/ 3404672 w 14640829"/>
              <a:gd name="connsiteY7" fmla="*/ 2641827 h 6042847"/>
              <a:gd name="connsiteX8" fmla="*/ 3543740 w 14640829"/>
              <a:gd name="connsiteY8" fmla="*/ 2482660 h 6042847"/>
              <a:gd name="connsiteX9" fmla="*/ 4273266 w 14640829"/>
              <a:gd name="connsiteY9" fmla="*/ 2384666 h 6042847"/>
              <a:gd name="connsiteX10" fmla="*/ 4421137 w 14640829"/>
              <a:gd name="connsiteY10" fmla="*/ 2126479 h 6042847"/>
              <a:gd name="connsiteX11" fmla="*/ 4187155 w 14640829"/>
              <a:gd name="connsiteY11" fmla="*/ 1802718 h 6042847"/>
              <a:gd name="connsiteX12" fmla="*/ 4096936 w 14640829"/>
              <a:gd name="connsiteY12" fmla="*/ 2110196 h 6042847"/>
              <a:gd name="connsiteX13" fmla="*/ 4771890 w 14640829"/>
              <a:gd name="connsiteY13" fmla="*/ 2786470 h 6042847"/>
              <a:gd name="connsiteX14" fmla="*/ 5531195 w 14640829"/>
              <a:gd name="connsiteY14" fmla="*/ 3414481 h 6042847"/>
              <a:gd name="connsiteX15" fmla="*/ 5390072 w 14640829"/>
              <a:gd name="connsiteY15" fmla="*/ 4801651 h 6042847"/>
              <a:gd name="connsiteX16" fmla="*/ 4466906 w 14640829"/>
              <a:gd name="connsiteY16" fmla="*/ 4109240 h 6042847"/>
              <a:gd name="connsiteX17" fmla="*/ 5378043 w 14640829"/>
              <a:gd name="connsiteY17" fmla="*/ 4448257 h 6042847"/>
              <a:gd name="connsiteX18" fmla="*/ 4796829 w 14640829"/>
              <a:gd name="connsiteY18" fmla="*/ 3983814 h 6042847"/>
              <a:gd name="connsiteX19" fmla="*/ 5348411 w 14640829"/>
              <a:gd name="connsiteY19" fmla="*/ 3624552 h 6042847"/>
              <a:gd name="connsiteX20" fmla="*/ 6076762 w 14640829"/>
              <a:gd name="connsiteY20" fmla="*/ 4391632 h 6042847"/>
              <a:gd name="connsiteX21" fmla="*/ 5173987 w 14640829"/>
              <a:gd name="connsiteY21" fmla="*/ 3429591 h 6042847"/>
              <a:gd name="connsiteX22" fmla="*/ 6141603 w 14640829"/>
              <a:gd name="connsiteY22" fmla="*/ 2153471 h 6042847"/>
              <a:gd name="connsiteX23" fmla="*/ 6803354 w 14640829"/>
              <a:gd name="connsiteY23" fmla="*/ 1477784 h 6042847"/>
              <a:gd name="connsiteX24" fmla="*/ 6230502 w 14640829"/>
              <a:gd name="connsiteY24" fmla="*/ 1178374 h 6042847"/>
              <a:gd name="connsiteX25" fmla="*/ 5914809 w 14640829"/>
              <a:gd name="connsiteY25" fmla="*/ 1662329 h 6042847"/>
              <a:gd name="connsiteX26" fmla="*/ 6743502 w 14640829"/>
              <a:gd name="connsiteY26" fmla="*/ 3111991 h 6042847"/>
              <a:gd name="connsiteX27" fmla="*/ 6135735 w 14640829"/>
              <a:gd name="connsiteY27" fmla="*/ 2968081 h 6042847"/>
              <a:gd name="connsiteX28" fmla="*/ 5852609 w 14640829"/>
              <a:gd name="connsiteY28" fmla="*/ 2774587 h 6042847"/>
              <a:gd name="connsiteX29" fmla="*/ 5778673 w 14640829"/>
              <a:gd name="connsiteY29" fmla="*/ 2363982 h 6042847"/>
              <a:gd name="connsiteX30" fmla="*/ 5521367 w 14640829"/>
              <a:gd name="connsiteY30" fmla="*/ 2026725 h 6042847"/>
              <a:gd name="connsiteX31" fmla="*/ 5091544 w 14640829"/>
              <a:gd name="connsiteY31" fmla="*/ 2389801 h 6042847"/>
              <a:gd name="connsiteX32" fmla="*/ 5550266 w 14640829"/>
              <a:gd name="connsiteY32" fmla="*/ 2817276 h 6042847"/>
              <a:gd name="connsiteX33" fmla="*/ 6892986 w 14640829"/>
              <a:gd name="connsiteY33" fmla="*/ 3490911 h 6042847"/>
              <a:gd name="connsiteX34" fmla="*/ 7814245 w 14640829"/>
              <a:gd name="connsiteY34" fmla="*/ 4462486 h 6042847"/>
              <a:gd name="connsiteX35" fmla="*/ 7583197 w 14640829"/>
              <a:gd name="connsiteY35" fmla="*/ 4792995 h 6042847"/>
              <a:gd name="connsiteX36" fmla="*/ 6879050 w 14640829"/>
              <a:gd name="connsiteY36" fmla="*/ 4618279 h 6042847"/>
              <a:gd name="connsiteX37" fmla="*/ 7971505 w 14640829"/>
              <a:gd name="connsiteY37" fmla="*/ 2359434 h 6042847"/>
              <a:gd name="connsiteX38" fmla="*/ 8012580 w 14640829"/>
              <a:gd name="connsiteY38" fmla="*/ 892168 h 6042847"/>
              <a:gd name="connsiteX39" fmla="*/ 8820295 w 14640829"/>
              <a:gd name="connsiteY39" fmla="*/ 2130587 h 6042847"/>
              <a:gd name="connsiteX40" fmla="*/ 8561228 w 14640829"/>
              <a:gd name="connsiteY40" fmla="*/ 3460104 h 6042847"/>
              <a:gd name="connsiteX41" fmla="*/ 9639893 w 14640829"/>
              <a:gd name="connsiteY41" fmla="*/ 4744732 h 6042847"/>
              <a:gd name="connsiteX42" fmla="*/ 9792018 w 14640829"/>
              <a:gd name="connsiteY42" fmla="*/ 3081478 h 6042847"/>
              <a:gd name="connsiteX43" fmla="*/ 11374882 w 14640829"/>
              <a:gd name="connsiteY43" fmla="*/ 2348579 h 6042847"/>
              <a:gd name="connsiteX44" fmla="*/ 9467670 w 14640829"/>
              <a:gd name="connsiteY44" fmla="*/ 2139095 h 6042847"/>
              <a:gd name="connsiteX45" fmla="*/ 11352144 w 14640829"/>
              <a:gd name="connsiteY45" fmla="*/ 41617 h 6042847"/>
              <a:gd name="connsiteX46" fmla="*/ 13505073 w 14640829"/>
              <a:gd name="connsiteY46" fmla="*/ 2338457 h 6042847"/>
              <a:gd name="connsiteX47" fmla="*/ 13290308 w 14640829"/>
              <a:gd name="connsiteY47" fmla="*/ 4212661 h 6042847"/>
              <a:gd name="connsiteX48" fmla="*/ 13574754 w 14640829"/>
              <a:gd name="connsiteY48" fmla="*/ 5597043 h 6042847"/>
              <a:gd name="connsiteX49" fmla="*/ 14065162 w 14640829"/>
              <a:gd name="connsiteY49" fmla="*/ 4822482 h 6042847"/>
              <a:gd name="connsiteX50" fmla="*/ 14363252 w 14640829"/>
              <a:gd name="connsiteY50" fmla="*/ 3765674 h 6042847"/>
              <a:gd name="connsiteX51" fmla="*/ 11585802 w 14640829"/>
              <a:gd name="connsiteY51" fmla="*/ 6042847 h 604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640829" h="6042847">
                <a:moveTo>
                  <a:pt x="176011" y="3185340"/>
                </a:moveTo>
                <a:cubicBezTo>
                  <a:pt x="-455814" y="3195169"/>
                  <a:pt x="751064" y="2691850"/>
                  <a:pt x="1619952" y="2984658"/>
                </a:cubicBezTo>
                <a:cubicBezTo>
                  <a:pt x="1950608" y="3096148"/>
                  <a:pt x="2079702" y="3188127"/>
                  <a:pt x="2377204" y="2702853"/>
                </a:cubicBezTo>
                <a:cubicBezTo>
                  <a:pt x="2548106" y="2424275"/>
                  <a:pt x="2934653" y="2406231"/>
                  <a:pt x="3143843" y="2425888"/>
                </a:cubicBezTo>
                <a:cubicBezTo>
                  <a:pt x="3352887" y="2445546"/>
                  <a:pt x="3532445" y="2538552"/>
                  <a:pt x="3693665" y="2637426"/>
                </a:cubicBezTo>
                <a:cubicBezTo>
                  <a:pt x="3833174" y="2722950"/>
                  <a:pt x="3977378" y="2858498"/>
                  <a:pt x="3891560" y="2983045"/>
                </a:cubicBezTo>
                <a:cubicBezTo>
                  <a:pt x="3811903" y="3098789"/>
                  <a:pt x="3568385" y="3099669"/>
                  <a:pt x="3457776" y="3005489"/>
                </a:cubicBezTo>
                <a:cubicBezTo>
                  <a:pt x="3347019" y="2911163"/>
                  <a:pt x="3348633" y="2764612"/>
                  <a:pt x="3404672" y="2641827"/>
                </a:cubicBezTo>
                <a:cubicBezTo>
                  <a:pt x="3432397" y="2581094"/>
                  <a:pt x="3474353" y="2520801"/>
                  <a:pt x="3543740" y="2482660"/>
                </a:cubicBezTo>
                <a:cubicBezTo>
                  <a:pt x="3750584" y="2368823"/>
                  <a:pt x="4073464" y="2505545"/>
                  <a:pt x="4273266" y="2384666"/>
                </a:cubicBezTo>
                <a:cubicBezTo>
                  <a:pt x="4373314" y="2324080"/>
                  <a:pt x="4401626" y="2220659"/>
                  <a:pt x="4421137" y="2126479"/>
                </a:cubicBezTo>
                <a:cubicBezTo>
                  <a:pt x="4451797" y="1978021"/>
                  <a:pt x="4379035" y="1759296"/>
                  <a:pt x="4187155" y="1802718"/>
                </a:cubicBezTo>
                <a:cubicBezTo>
                  <a:pt x="4035176" y="1837192"/>
                  <a:pt x="4038404" y="2002079"/>
                  <a:pt x="4096936" y="2110196"/>
                </a:cubicBezTo>
                <a:cubicBezTo>
                  <a:pt x="4240113" y="2374397"/>
                  <a:pt x="4502407" y="2588282"/>
                  <a:pt x="4771890" y="2786470"/>
                </a:cubicBezTo>
                <a:cubicBezTo>
                  <a:pt x="5041373" y="2984805"/>
                  <a:pt x="5326112" y="3175951"/>
                  <a:pt x="5531195" y="3414481"/>
                </a:cubicBezTo>
                <a:cubicBezTo>
                  <a:pt x="5736278" y="3653011"/>
                  <a:pt x="6264828" y="4758962"/>
                  <a:pt x="5390072" y="4801651"/>
                </a:cubicBezTo>
                <a:cubicBezTo>
                  <a:pt x="4583531" y="4840966"/>
                  <a:pt x="4294537" y="4284543"/>
                  <a:pt x="4466906" y="4109240"/>
                </a:cubicBezTo>
                <a:cubicBezTo>
                  <a:pt x="4815606" y="3754526"/>
                  <a:pt x="5539704" y="4231145"/>
                  <a:pt x="5378043" y="4448257"/>
                </a:cubicBezTo>
                <a:cubicBezTo>
                  <a:pt x="5182202" y="4711285"/>
                  <a:pt x="4784800" y="4280582"/>
                  <a:pt x="4796829" y="3983814"/>
                </a:cubicBezTo>
                <a:cubicBezTo>
                  <a:pt x="4805484" y="3769635"/>
                  <a:pt x="5064258" y="3622938"/>
                  <a:pt x="5348411" y="3624552"/>
                </a:cubicBezTo>
                <a:cubicBezTo>
                  <a:pt x="5852462" y="3627339"/>
                  <a:pt x="6270403" y="4089435"/>
                  <a:pt x="6076762" y="4391632"/>
                </a:cubicBezTo>
                <a:cubicBezTo>
                  <a:pt x="5850262" y="4745319"/>
                  <a:pt x="4776291" y="4385617"/>
                  <a:pt x="5173987" y="3429591"/>
                </a:cubicBezTo>
                <a:cubicBezTo>
                  <a:pt x="5371588" y="2954438"/>
                  <a:pt x="5668504" y="2507452"/>
                  <a:pt x="6141603" y="2153471"/>
                </a:cubicBezTo>
                <a:cubicBezTo>
                  <a:pt x="6409179" y="1953229"/>
                  <a:pt x="6708295" y="1749614"/>
                  <a:pt x="6803354" y="1477784"/>
                </a:cubicBezTo>
                <a:cubicBezTo>
                  <a:pt x="6898267" y="1205954"/>
                  <a:pt x="6572893" y="1037839"/>
                  <a:pt x="6230502" y="1178374"/>
                </a:cubicBezTo>
                <a:cubicBezTo>
                  <a:pt x="5934173" y="1299987"/>
                  <a:pt x="5835152" y="1520619"/>
                  <a:pt x="5914809" y="1662329"/>
                </a:cubicBezTo>
                <a:cubicBezTo>
                  <a:pt x="6176663" y="2128386"/>
                  <a:pt x="7736496" y="3072970"/>
                  <a:pt x="6743502" y="3111991"/>
                </a:cubicBezTo>
                <a:cubicBezTo>
                  <a:pt x="6527270" y="3120500"/>
                  <a:pt x="6321894" y="3045391"/>
                  <a:pt x="6135735" y="2968081"/>
                </a:cubicBezTo>
                <a:cubicBezTo>
                  <a:pt x="6022338" y="2920992"/>
                  <a:pt x="5913635" y="2860699"/>
                  <a:pt x="5852609" y="2774587"/>
                </a:cubicBezTo>
                <a:cubicBezTo>
                  <a:pt x="5766204" y="2652976"/>
                  <a:pt x="5788942" y="2503638"/>
                  <a:pt x="5778673" y="2363982"/>
                </a:cubicBezTo>
                <a:cubicBezTo>
                  <a:pt x="5768258" y="2224326"/>
                  <a:pt x="5697697" y="2066627"/>
                  <a:pt x="5521367" y="2026725"/>
                </a:cubicBezTo>
                <a:cubicBezTo>
                  <a:pt x="5280490" y="1972154"/>
                  <a:pt x="5047975" y="2202322"/>
                  <a:pt x="5091544" y="2389801"/>
                </a:cubicBezTo>
                <a:cubicBezTo>
                  <a:pt x="5135113" y="2577133"/>
                  <a:pt x="5345330" y="2709748"/>
                  <a:pt x="5550266" y="2817276"/>
                </a:cubicBezTo>
                <a:cubicBezTo>
                  <a:pt x="5991531" y="3048912"/>
                  <a:pt x="6470938" y="3240205"/>
                  <a:pt x="6892986" y="3490911"/>
                </a:cubicBezTo>
                <a:cubicBezTo>
                  <a:pt x="7315035" y="3741616"/>
                  <a:pt x="7685885" y="4065377"/>
                  <a:pt x="7814245" y="4462486"/>
                </a:cubicBezTo>
                <a:cubicBezTo>
                  <a:pt x="7860895" y="4606983"/>
                  <a:pt x="7731215" y="4732410"/>
                  <a:pt x="7583197" y="4792995"/>
                </a:cubicBezTo>
                <a:cubicBezTo>
                  <a:pt x="7031029" y="5018469"/>
                  <a:pt x="6931714" y="4810599"/>
                  <a:pt x="6879050" y="4618279"/>
                </a:cubicBezTo>
                <a:cubicBezTo>
                  <a:pt x="6734700" y="4091489"/>
                  <a:pt x="8437708" y="3229056"/>
                  <a:pt x="7971505" y="2359434"/>
                </a:cubicBezTo>
                <a:cubicBezTo>
                  <a:pt x="7751018" y="1948095"/>
                  <a:pt x="6897534" y="1218276"/>
                  <a:pt x="8012580" y="892168"/>
                </a:cubicBezTo>
                <a:cubicBezTo>
                  <a:pt x="8558733" y="732415"/>
                  <a:pt x="8780100" y="1693135"/>
                  <a:pt x="8820295" y="2130587"/>
                </a:cubicBezTo>
                <a:cubicBezTo>
                  <a:pt x="8860490" y="2568038"/>
                  <a:pt x="8627828" y="3021332"/>
                  <a:pt x="8561228" y="3460104"/>
                </a:cubicBezTo>
                <a:cubicBezTo>
                  <a:pt x="8490373" y="3926895"/>
                  <a:pt x="8321378" y="5391520"/>
                  <a:pt x="9639893" y="4744732"/>
                </a:cubicBezTo>
                <a:cubicBezTo>
                  <a:pt x="10574501" y="4286303"/>
                  <a:pt x="9602925" y="3693646"/>
                  <a:pt x="9792018" y="3081478"/>
                </a:cubicBezTo>
                <a:cubicBezTo>
                  <a:pt x="10131182" y="1983742"/>
                  <a:pt x="11882307" y="969478"/>
                  <a:pt x="11374882" y="2348579"/>
                </a:cubicBezTo>
                <a:cubicBezTo>
                  <a:pt x="10987894" y="3400545"/>
                  <a:pt x="9690503" y="2947250"/>
                  <a:pt x="9467670" y="2139095"/>
                </a:cubicBezTo>
                <a:cubicBezTo>
                  <a:pt x="9239703" y="1312602"/>
                  <a:pt x="10347267" y="265037"/>
                  <a:pt x="11352144" y="41617"/>
                </a:cubicBezTo>
                <a:cubicBezTo>
                  <a:pt x="12790656" y="-278183"/>
                  <a:pt x="15883476" y="1317884"/>
                  <a:pt x="13505073" y="2338457"/>
                </a:cubicBezTo>
                <a:cubicBezTo>
                  <a:pt x="12261520" y="2872142"/>
                  <a:pt x="13801841" y="3869976"/>
                  <a:pt x="13290308" y="4212661"/>
                </a:cubicBezTo>
                <a:cubicBezTo>
                  <a:pt x="12794911" y="4544491"/>
                  <a:pt x="13219452" y="5462082"/>
                  <a:pt x="13574754" y="5597043"/>
                </a:cubicBezTo>
                <a:cubicBezTo>
                  <a:pt x="13994308" y="5756503"/>
                  <a:pt x="13543214" y="4929278"/>
                  <a:pt x="14065162" y="4822482"/>
                </a:cubicBezTo>
                <a:cubicBezTo>
                  <a:pt x="14693760" y="4693828"/>
                  <a:pt x="14829602" y="4087675"/>
                  <a:pt x="14363252" y="3765674"/>
                </a:cubicBezTo>
                <a:cubicBezTo>
                  <a:pt x="13753137" y="3344507"/>
                  <a:pt x="11656950" y="4472892"/>
                  <a:pt x="11585802" y="6042847"/>
                </a:cubicBezTo>
              </a:path>
            </a:pathLst>
          </a:custGeom>
          <a:noFill/>
          <a:ln w="14668" cap="flat">
            <a:solidFill>
              <a:srgbClr val="FFFFFF"/>
            </a:solidFill>
            <a:custDash>
              <a:ds d="1500000" sp="225000"/>
            </a:custDash>
            <a:miter/>
          </a:ln>
        </p:spPr>
        <p:txBody>
          <a:bodyPr rtlCol="0" anchor="ctr"/>
          <a:lstStyle/>
          <a:p>
            <a:endParaRPr lang="fi-FI"/>
          </a:p>
        </p:txBody>
      </p:sp>
    </p:spTree>
    <p:extLst>
      <p:ext uri="{BB962C8B-B14F-4D97-AF65-F5344CB8AC3E}">
        <p14:creationId xmlns:p14="http://schemas.microsoft.com/office/powerpoint/2010/main" val="809393865"/>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40">
          <a:extLst>
            <a:ext uri="{FF2B5EF4-FFF2-40B4-BE49-F238E27FC236}">
              <a16:creationId xmlns:a16="http://schemas.microsoft.com/office/drawing/2014/main" id="{DFAA29B0-A5F1-4092-915A-B23A168FD218}"/>
            </a:ext>
          </a:extLst>
        </p:cNvPr>
        <p:cNvGrpSpPr/>
        <p:nvPr/>
      </p:nvGrpSpPr>
      <p:grpSpPr>
        <a:xfrm>
          <a:off x="0" y="0"/>
          <a:ext cx="0" cy="0"/>
          <a:chOff x="0" y="0"/>
          <a:chExt cx="0" cy="0"/>
        </a:xfrm>
      </p:grpSpPr>
      <p:sp>
        <p:nvSpPr>
          <p:cNvPr id="4" name="Vapaamuotoinen: Muoto 3">
            <a:extLst>
              <a:ext uri="{FF2B5EF4-FFF2-40B4-BE49-F238E27FC236}">
                <a16:creationId xmlns:a16="http://schemas.microsoft.com/office/drawing/2014/main" id="{C97F0E74-A183-EE27-BE8D-99099D6F6211}"/>
              </a:ext>
              <a:ext uri="{C183D7F6-B498-43B3-948B-1728B52AA6E4}">
                <adec:decorative xmlns:adec="http://schemas.microsoft.com/office/drawing/2017/decorative" val="1"/>
              </a:ext>
            </a:extLst>
          </p:cNvPr>
          <p:cNvSpPr/>
          <p:nvPr/>
        </p:nvSpPr>
        <p:spPr>
          <a:xfrm rot="3156886">
            <a:off x="379614" y="-1830056"/>
            <a:ext cx="3351599" cy="4736951"/>
          </a:xfrm>
          <a:custGeom>
            <a:avLst/>
            <a:gdLst>
              <a:gd name="connsiteX0" fmla="*/ 0 w 3351599"/>
              <a:gd name="connsiteY0" fmla="*/ 3674737 h 4736951"/>
              <a:gd name="connsiteX1" fmla="*/ 2808047 w 3351599"/>
              <a:gd name="connsiteY1" fmla="*/ 0 h 4736951"/>
              <a:gd name="connsiteX2" fmla="*/ 2893343 w 3351599"/>
              <a:gd name="connsiteY2" fmla="*/ 37879 h 4736951"/>
              <a:gd name="connsiteX3" fmla="*/ 3300162 w 3351599"/>
              <a:gd name="connsiteY3" fmla="*/ 1226219 h 4736951"/>
              <a:gd name="connsiteX4" fmla="*/ 1415957 w 3351599"/>
              <a:gd name="connsiteY4" fmla="*/ 4714444 h 4736951"/>
              <a:gd name="connsiteX5" fmla="*/ 1390061 w 3351599"/>
              <a:gd name="connsiteY5" fmla="*/ 4736951 h 47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599" h="4736951">
                <a:moveTo>
                  <a:pt x="0" y="3674737"/>
                </a:moveTo>
                <a:lnTo>
                  <a:pt x="2808047" y="0"/>
                </a:lnTo>
                <a:lnTo>
                  <a:pt x="2893343" y="37879"/>
                </a:lnTo>
                <a:cubicBezTo>
                  <a:pt x="3239921" y="225741"/>
                  <a:pt x="3455952" y="601335"/>
                  <a:pt x="3300162" y="1226219"/>
                </a:cubicBezTo>
                <a:cubicBezTo>
                  <a:pt x="2847719" y="2883000"/>
                  <a:pt x="2043852" y="4132298"/>
                  <a:pt x="1415957" y="4714444"/>
                </a:cubicBezTo>
                <a:lnTo>
                  <a:pt x="1390061" y="4736951"/>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1" name="Google Shape;1041;p59">
            <a:extLst>
              <a:ext uri="{FF2B5EF4-FFF2-40B4-BE49-F238E27FC236}">
                <a16:creationId xmlns:a16="http://schemas.microsoft.com/office/drawing/2014/main" id="{F630F5EE-CBE7-D9D5-3A57-60B96EEDD875}"/>
              </a:ext>
              <a:ext uri="{C183D7F6-B498-43B3-948B-1728B52AA6E4}">
                <adec:decorative xmlns:adec="http://schemas.microsoft.com/office/drawing/2017/decorative" val="1"/>
              </a:ext>
            </a:extLst>
          </p:cNvPr>
          <p:cNvSpPr/>
          <p:nvPr/>
        </p:nvSpPr>
        <p:spPr>
          <a:xfrm>
            <a:off x="375385" y="500513"/>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2" name="Google Shape;1052;p59">
            <a:extLst>
              <a:ext uri="{FF2B5EF4-FFF2-40B4-BE49-F238E27FC236}">
                <a16:creationId xmlns:a16="http://schemas.microsoft.com/office/drawing/2014/main" id="{F7F1B7A5-24B4-805E-E810-58D2285EFE1F}"/>
              </a:ext>
              <a:ext uri="{C183D7F6-B498-43B3-948B-1728B52AA6E4}">
                <adec:decorative xmlns:adec="http://schemas.microsoft.com/office/drawing/2017/decorative" val="1"/>
              </a:ext>
            </a:extLst>
          </p:cNvPr>
          <p:cNvSpPr/>
          <p:nvPr/>
        </p:nvSpPr>
        <p:spPr>
          <a:xfrm rot="10208144">
            <a:off x="8808482" y="3385178"/>
            <a:ext cx="2454193" cy="2075493"/>
          </a:xfrm>
          <a:custGeom>
            <a:avLst/>
            <a:gdLst>
              <a:gd name="connsiteX0" fmla="*/ 241223 w 2178466"/>
              <a:gd name="connsiteY0" fmla="*/ 213618 h 1533797"/>
              <a:gd name="connsiteX1" fmla="*/ 945113 w 2178466"/>
              <a:gd name="connsiteY1" fmla="*/ 13968 h 1533797"/>
              <a:gd name="connsiteX2" fmla="*/ 1751237 w 2178466"/>
              <a:gd name="connsiteY2" fmla="*/ 67256 h 1533797"/>
              <a:gd name="connsiteX3" fmla="*/ 2168056 w 2178466"/>
              <a:gd name="connsiteY3" fmla="*/ 470079 h 1533797"/>
              <a:gd name="connsiteX4" fmla="*/ 1991091 w 2178466"/>
              <a:gd name="connsiteY4" fmla="*/ 1248317 h 1533797"/>
              <a:gd name="connsiteX5" fmla="*/ 1337882 w 2178466"/>
              <a:gd name="connsiteY5" fmla="*/ 1531998 h 1533797"/>
              <a:gd name="connsiteX6" fmla="*/ 71836 w 2178466"/>
              <a:gd name="connsiteY6" fmla="*/ 1137736 h 1533797"/>
              <a:gd name="connsiteX7" fmla="*/ 241223 w 2178466"/>
              <a:gd name="connsiteY7" fmla="*/ 213618 h 1533797"/>
              <a:gd name="connsiteX0" fmla="*/ 239015 w 2176258"/>
              <a:gd name="connsiteY0" fmla="*/ 339903 h 1660082"/>
              <a:gd name="connsiteX1" fmla="*/ 862832 w 2176258"/>
              <a:gd name="connsiteY1" fmla="*/ 3295 h 1660082"/>
              <a:gd name="connsiteX2" fmla="*/ 1749029 w 2176258"/>
              <a:gd name="connsiteY2" fmla="*/ 193541 h 1660082"/>
              <a:gd name="connsiteX3" fmla="*/ 2165848 w 2176258"/>
              <a:gd name="connsiteY3" fmla="*/ 596364 h 1660082"/>
              <a:gd name="connsiteX4" fmla="*/ 1988883 w 2176258"/>
              <a:gd name="connsiteY4" fmla="*/ 1374602 h 1660082"/>
              <a:gd name="connsiteX5" fmla="*/ 1335674 w 2176258"/>
              <a:gd name="connsiteY5" fmla="*/ 1658283 h 1660082"/>
              <a:gd name="connsiteX6" fmla="*/ 69628 w 2176258"/>
              <a:gd name="connsiteY6" fmla="*/ 1264021 h 1660082"/>
              <a:gd name="connsiteX7" fmla="*/ 239015 w 2176258"/>
              <a:gd name="connsiteY7" fmla="*/ 339903 h 1660082"/>
              <a:gd name="connsiteX0" fmla="*/ 239015 w 2172206"/>
              <a:gd name="connsiteY0" fmla="*/ 341818 h 1661997"/>
              <a:gd name="connsiteX1" fmla="*/ 862832 w 2172206"/>
              <a:gd name="connsiteY1" fmla="*/ 5210 h 1661997"/>
              <a:gd name="connsiteX2" fmla="*/ 1819645 w 2172206"/>
              <a:gd name="connsiteY2" fmla="*/ 169839 h 1661997"/>
              <a:gd name="connsiteX3" fmla="*/ 2165848 w 2172206"/>
              <a:gd name="connsiteY3" fmla="*/ 598279 h 1661997"/>
              <a:gd name="connsiteX4" fmla="*/ 1988883 w 2172206"/>
              <a:gd name="connsiteY4" fmla="*/ 1376517 h 1661997"/>
              <a:gd name="connsiteX5" fmla="*/ 1335674 w 2172206"/>
              <a:gd name="connsiteY5" fmla="*/ 1660198 h 1661997"/>
              <a:gd name="connsiteX6" fmla="*/ 69628 w 2172206"/>
              <a:gd name="connsiteY6" fmla="*/ 1265936 h 1661997"/>
              <a:gd name="connsiteX7" fmla="*/ 239015 w 2172206"/>
              <a:gd name="connsiteY7" fmla="*/ 341818 h 1661997"/>
              <a:gd name="connsiteX0" fmla="*/ 157199 w 2090390"/>
              <a:gd name="connsiteY0" fmla="*/ 341818 h 1661997"/>
              <a:gd name="connsiteX1" fmla="*/ 781016 w 2090390"/>
              <a:gd name="connsiteY1" fmla="*/ 5210 h 1661997"/>
              <a:gd name="connsiteX2" fmla="*/ 1737829 w 2090390"/>
              <a:gd name="connsiteY2" fmla="*/ 169839 h 1661997"/>
              <a:gd name="connsiteX3" fmla="*/ 2084032 w 2090390"/>
              <a:gd name="connsiteY3" fmla="*/ 598279 h 1661997"/>
              <a:gd name="connsiteX4" fmla="*/ 1907067 w 2090390"/>
              <a:gd name="connsiteY4" fmla="*/ 1376517 h 1661997"/>
              <a:gd name="connsiteX5" fmla="*/ 1253858 w 2090390"/>
              <a:gd name="connsiteY5" fmla="*/ 1660198 h 1661997"/>
              <a:gd name="connsiteX6" fmla="*/ 89567 w 2090390"/>
              <a:gd name="connsiteY6" fmla="*/ 1261926 h 1661997"/>
              <a:gd name="connsiteX7" fmla="*/ 157199 w 2090390"/>
              <a:gd name="connsiteY7" fmla="*/ 341818 h 166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390" h="1661997" extrusionOk="0">
                <a:moveTo>
                  <a:pt x="157199" y="341818"/>
                </a:moveTo>
                <a:cubicBezTo>
                  <a:pt x="272441" y="132365"/>
                  <a:pt x="517578" y="33873"/>
                  <a:pt x="781016" y="5210"/>
                </a:cubicBezTo>
                <a:cubicBezTo>
                  <a:pt x="1044454" y="-23453"/>
                  <a:pt x="1520660" y="70994"/>
                  <a:pt x="1737829" y="169839"/>
                </a:cubicBezTo>
                <a:cubicBezTo>
                  <a:pt x="1954998" y="268684"/>
                  <a:pt x="2055826" y="397166"/>
                  <a:pt x="2084032" y="598279"/>
                </a:cubicBezTo>
                <a:cubicBezTo>
                  <a:pt x="2112238" y="799392"/>
                  <a:pt x="2045429" y="1199531"/>
                  <a:pt x="1907067" y="1376517"/>
                </a:cubicBezTo>
                <a:cubicBezTo>
                  <a:pt x="1768705" y="1553504"/>
                  <a:pt x="1573734" y="1678628"/>
                  <a:pt x="1253858" y="1660198"/>
                </a:cubicBezTo>
                <a:cubicBezTo>
                  <a:pt x="933982" y="1641768"/>
                  <a:pt x="272343" y="1481656"/>
                  <a:pt x="89567" y="1261926"/>
                </a:cubicBezTo>
                <a:cubicBezTo>
                  <a:pt x="-93209" y="1042196"/>
                  <a:pt x="41958" y="551271"/>
                  <a:pt x="157199" y="3418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1051;p59">
            <a:extLst>
              <a:ext uri="{FF2B5EF4-FFF2-40B4-BE49-F238E27FC236}">
                <a16:creationId xmlns:a16="http://schemas.microsoft.com/office/drawing/2014/main" id="{059C94C3-4D99-9118-8B3C-DCC79C842D1D}"/>
              </a:ext>
            </a:extLst>
          </p:cNvPr>
          <p:cNvSpPr txBox="1"/>
          <p:nvPr/>
        </p:nvSpPr>
        <p:spPr>
          <a:xfrm>
            <a:off x="654768" y="260808"/>
            <a:ext cx="5889232" cy="378900"/>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dirty="0">
                <a:solidFill>
                  <a:schemeClr val="tx1"/>
                </a:solidFill>
                <a:latin typeface="Arial Black"/>
                <a:ea typeface="Arial Black"/>
                <a:cs typeface="Arial Black"/>
                <a:sym typeface="Arial Black"/>
              </a:rPr>
              <a:t>Lisätietoa vaiheeseen 2 Kokeilu</a:t>
            </a:r>
            <a:endParaRPr lang="fi-FI" dirty="0">
              <a:solidFill>
                <a:schemeClr val="tx1"/>
              </a:solidFill>
            </a:endParaRPr>
          </a:p>
        </p:txBody>
      </p:sp>
      <p:grpSp>
        <p:nvGrpSpPr>
          <p:cNvPr id="9" name="Group 8" descr="Sivun poikkileikkaava teema on Data">
            <a:extLst>
              <a:ext uri="{FF2B5EF4-FFF2-40B4-BE49-F238E27FC236}">
                <a16:creationId xmlns:a16="http://schemas.microsoft.com/office/drawing/2014/main" id="{F454E814-94B5-8280-A9B6-F21D65AB3895}"/>
              </a:ext>
            </a:extLst>
          </p:cNvPr>
          <p:cNvGrpSpPr/>
          <p:nvPr/>
        </p:nvGrpSpPr>
        <p:grpSpPr>
          <a:xfrm>
            <a:off x="9908235" y="291417"/>
            <a:ext cx="2072194" cy="451173"/>
            <a:chOff x="559546" y="4150296"/>
            <a:chExt cx="2072194" cy="451173"/>
          </a:xfrm>
        </p:grpSpPr>
        <p:sp>
          <p:nvSpPr>
            <p:cNvPr id="10" name="Suorakulmio: Pyöristetyt kulmat 25">
              <a:extLst>
                <a:ext uri="{FF2B5EF4-FFF2-40B4-BE49-F238E27FC236}">
                  <a16:creationId xmlns:a16="http://schemas.microsoft.com/office/drawing/2014/main" id="{54FCDFD8-FAD7-0556-C179-0A989BFE08B5}"/>
                </a:ext>
              </a:extLst>
            </p:cNvPr>
            <p:cNvSpPr/>
            <p:nvPr/>
          </p:nvSpPr>
          <p:spPr>
            <a:xfrm>
              <a:off x="559546" y="4150296"/>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1" name="Google Shape;734;p45">
              <a:extLst>
                <a:ext uri="{FF2B5EF4-FFF2-40B4-BE49-F238E27FC236}">
                  <a16:creationId xmlns:a16="http://schemas.microsoft.com/office/drawing/2014/main" id="{73451D06-27E8-39D6-049A-ED4BAC76794D}"/>
                </a:ext>
              </a:extLst>
            </p:cNvPr>
            <p:cNvSpPr txBox="1"/>
            <p:nvPr/>
          </p:nvSpPr>
          <p:spPr>
            <a:xfrm>
              <a:off x="1142941" y="4296540"/>
              <a:ext cx="1045602"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Data</a:t>
              </a:r>
              <a:endParaRPr sz="1600" dirty="0">
                <a:solidFill>
                  <a:schemeClr val="lt1"/>
                </a:solidFill>
              </a:endParaRPr>
            </a:p>
          </p:txBody>
        </p:sp>
        <p:grpSp>
          <p:nvGrpSpPr>
            <p:cNvPr id="12" name="Kuva 2">
              <a:extLst>
                <a:ext uri="{FF2B5EF4-FFF2-40B4-BE49-F238E27FC236}">
                  <a16:creationId xmlns:a16="http://schemas.microsoft.com/office/drawing/2014/main" id="{CFB707A4-8EF3-E092-3239-394E94EAFC33}"/>
                </a:ext>
              </a:extLst>
            </p:cNvPr>
            <p:cNvGrpSpPr/>
            <p:nvPr/>
          </p:nvGrpSpPr>
          <p:grpSpPr>
            <a:xfrm>
              <a:off x="763737" y="4258881"/>
              <a:ext cx="239491" cy="215427"/>
              <a:chOff x="13392704" y="2520537"/>
              <a:chExt cx="178212" cy="160305"/>
            </a:xfrm>
          </p:grpSpPr>
          <p:sp>
            <p:nvSpPr>
              <p:cNvPr id="13" name="Vapaamuotoinen: Muoto 28">
                <a:extLst>
                  <a:ext uri="{FF2B5EF4-FFF2-40B4-BE49-F238E27FC236}">
                    <a16:creationId xmlns:a16="http://schemas.microsoft.com/office/drawing/2014/main" id="{804C98FA-105C-A94F-986C-8F3882B08E08}"/>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noFill/>
                <a:prstDash val="solid"/>
                <a:miter/>
              </a:ln>
            </p:spPr>
            <p:txBody>
              <a:bodyPr rtlCol="0" anchor="ctr"/>
              <a:lstStyle/>
              <a:p>
                <a:endParaRPr lang="fi-FI"/>
              </a:p>
            </p:txBody>
          </p:sp>
          <p:sp>
            <p:nvSpPr>
              <p:cNvPr id="14" name="Vapaamuotoinen: Muoto 29">
                <a:extLst>
                  <a:ext uri="{FF2B5EF4-FFF2-40B4-BE49-F238E27FC236}">
                    <a16:creationId xmlns:a16="http://schemas.microsoft.com/office/drawing/2014/main" id="{2A6B939A-8F2F-47B8-13CD-0D55A83248FD}"/>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grpSp>
      </p:grpSp>
      <p:sp>
        <p:nvSpPr>
          <p:cNvPr id="1045" name="Google Shape;1045;p59">
            <a:extLst>
              <a:ext uri="{FF2B5EF4-FFF2-40B4-BE49-F238E27FC236}">
                <a16:creationId xmlns:a16="http://schemas.microsoft.com/office/drawing/2014/main" id="{EEA0B172-B51A-ECF3-5D2C-657716CA88EA}"/>
              </a:ext>
            </a:extLst>
          </p:cNvPr>
          <p:cNvSpPr txBox="1">
            <a:spLocks noGrp="1"/>
          </p:cNvSpPr>
          <p:nvPr>
            <p:ph type="title" idx="4294967295"/>
          </p:nvPr>
        </p:nvSpPr>
        <p:spPr>
          <a:xfrm>
            <a:off x="767262" y="879413"/>
            <a:ext cx="6783900" cy="4002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rPr>
              <a:t>Henkilötietojen jakamisen yleiset periaatteet</a:t>
            </a:r>
            <a:endParaRPr kumimoji="0" lang="fi-FI" sz="1400" b="0" i="0" u="none" strike="noStrike" kern="0" cap="none" spc="0" normalizeH="0" baseline="0" noProof="0" dirty="0">
              <a:ln>
                <a:noFill/>
              </a:ln>
              <a:solidFill>
                <a:srgbClr val="000000"/>
              </a:solidFill>
              <a:effectLst/>
              <a:uLnTx/>
              <a:uFillTx/>
              <a:latin typeface="Arial Black" panose="020B0A04020102020204" pitchFamily="34" charset="0"/>
              <a:ea typeface="Arial"/>
              <a:cs typeface="Arial"/>
              <a:sym typeface="Arial"/>
            </a:endParaRPr>
          </a:p>
        </p:txBody>
      </p:sp>
      <p:sp>
        <p:nvSpPr>
          <p:cNvPr id="1044" name="Google Shape;1044;p59">
            <a:extLst>
              <a:ext uri="{FF2B5EF4-FFF2-40B4-BE49-F238E27FC236}">
                <a16:creationId xmlns:a16="http://schemas.microsoft.com/office/drawing/2014/main" id="{4B617D32-BA5F-FD1B-5D53-4526FB0F7996}"/>
              </a:ext>
            </a:extLst>
          </p:cNvPr>
          <p:cNvSpPr txBox="1"/>
          <p:nvPr/>
        </p:nvSpPr>
        <p:spPr>
          <a:xfrm>
            <a:off x="862962" y="1619330"/>
            <a:ext cx="3487200" cy="3736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200"/>
              <a:buFont typeface="Arial"/>
              <a:buNone/>
            </a:pPr>
            <a:r>
              <a:rPr lang="fi-FI" sz="1200">
                <a:solidFill>
                  <a:schemeClr val="dk1"/>
                </a:solidFill>
                <a:latin typeface="Arial"/>
                <a:ea typeface="Arial"/>
                <a:cs typeface="Arial"/>
                <a:sym typeface="Arial"/>
              </a:rPr>
              <a:t>Henkilötietojen hyödyntäminen ekosysteemityössä on lähtökohtaisesti rajoitettua, sillä tietosuojalainsäädäntö edellyttää, että niitä käytetään vain </a:t>
            </a:r>
            <a:r>
              <a:rPr lang="fi-FI" sz="1200" b="1">
                <a:solidFill>
                  <a:schemeClr val="dk1"/>
                </a:solidFill>
              </a:rPr>
              <a:t>alkuperäiseen tarkoitukseen</a:t>
            </a:r>
            <a:r>
              <a:rPr lang="fi-FI" sz="1200">
                <a:solidFill>
                  <a:schemeClr val="dk1"/>
                </a:solidFill>
                <a:latin typeface="Arial"/>
                <a:ea typeface="Arial"/>
                <a:cs typeface="Arial"/>
                <a:sym typeface="Arial"/>
              </a:rPr>
              <a:t>, ellei jatkokäytölle ole selkeää oikeusperustetta. Henkilötietoja saa </a:t>
            </a:r>
            <a:r>
              <a:rPr lang="fi-FI" sz="1200" b="1">
                <a:solidFill>
                  <a:schemeClr val="dk1"/>
                </a:solidFill>
                <a:latin typeface="Arial"/>
                <a:ea typeface="Arial"/>
                <a:cs typeface="Arial"/>
                <a:sym typeface="Arial"/>
              </a:rPr>
              <a:t>minimointiperiaatteen</a:t>
            </a:r>
            <a:r>
              <a:rPr lang="fi-FI" sz="1200">
                <a:solidFill>
                  <a:schemeClr val="dk1"/>
                </a:solidFill>
                <a:latin typeface="Arial"/>
                <a:ea typeface="Arial"/>
                <a:cs typeface="Arial"/>
                <a:sym typeface="Arial"/>
              </a:rPr>
              <a:t> mukaisesti myös kerätä ja käsitellä vain silloin, kun se on välttämätöntä tietyn, selkeästi määritellyn käyttötarkoituksen toteuttamiseksi. </a:t>
            </a:r>
            <a:endParaRPr lang="en-US"/>
          </a:p>
          <a:p>
            <a:pPr marL="0" marR="0" lvl="0" indent="0" algn="l" rtl="0">
              <a:spcBef>
                <a:spcPts val="0"/>
              </a:spcBef>
              <a:spcAft>
                <a:spcPts val="0"/>
              </a:spcAft>
              <a:buClr>
                <a:schemeClr val="dk1"/>
              </a:buClr>
              <a:buSzPts val="1200"/>
              <a:buFont typeface="Arial"/>
              <a:buNone/>
            </a:pPr>
            <a:endParaRPr lang="fi-FI" sz="1200">
              <a:solidFill>
                <a:schemeClr val="dk1"/>
              </a:solidFill>
            </a:endParaRPr>
          </a:p>
          <a:p>
            <a:pPr marL="0" marR="0" lvl="0" indent="0" algn="l" rtl="0">
              <a:spcBef>
                <a:spcPts val="0"/>
              </a:spcBef>
              <a:spcAft>
                <a:spcPts val="0"/>
              </a:spcAft>
              <a:buClr>
                <a:schemeClr val="dk1"/>
              </a:buClr>
              <a:buSzPts val="1200"/>
              <a:buFont typeface="Arial"/>
              <a:buNone/>
            </a:pPr>
            <a:r>
              <a:rPr lang="en-US" sz="1200" b="1" err="1"/>
              <a:t>Anonymisointi</a:t>
            </a:r>
            <a:r>
              <a:rPr lang="en-US" sz="1200" b="1"/>
              <a:t> </a:t>
            </a:r>
            <a:r>
              <a:rPr lang="en-US" sz="1200"/>
              <a:t>tai </a:t>
            </a:r>
            <a:r>
              <a:rPr lang="en-US" sz="1200" b="1" err="1"/>
              <a:t>pseudonymisointi</a:t>
            </a:r>
            <a:r>
              <a:rPr lang="en-US" sz="1200" b="1"/>
              <a:t> </a:t>
            </a:r>
            <a:r>
              <a:rPr lang="en-US" sz="1200" err="1"/>
              <a:t>voi</a:t>
            </a:r>
            <a:r>
              <a:rPr lang="en-US" sz="1200"/>
              <a:t> </a:t>
            </a:r>
            <a:r>
              <a:rPr lang="fi-FI" sz="1200" noProof="0"/>
              <a:t>mahdollistaa tietojen hyödyntämisen ilman tietosuojariskejä. </a:t>
            </a:r>
            <a:r>
              <a:rPr lang="fi-FI" sz="1200" noProof="0" err="1"/>
              <a:t>Anonymisointi</a:t>
            </a:r>
            <a:r>
              <a:rPr lang="fi-FI" sz="1200" noProof="0"/>
              <a:t> on pysyvä muutos, jossa tiedot muutetaan tunnistamattomiksi, kun taas </a:t>
            </a:r>
            <a:r>
              <a:rPr lang="fi-FI" sz="1200" noProof="0" err="1"/>
              <a:t>pseudonymisoinnissa</a:t>
            </a:r>
            <a:r>
              <a:rPr lang="fi-FI" sz="1200" noProof="0"/>
              <a:t> ne voidaan palauttaa alkuperäiseen muotoon tarvittaessa. Jos henkilötietojen käyttö ei ole välttämätöntä, </a:t>
            </a:r>
            <a:r>
              <a:rPr lang="fi-FI" sz="1200" noProof="0" err="1"/>
              <a:t>anonymisointi</a:t>
            </a:r>
            <a:r>
              <a:rPr lang="fi-FI" sz="1200" noProof="0"/>
              <a:t> on suositeltava vaihtoehto, sillä se poistaa GDPR:n soveltamisen</a:t>
            </a:r>
            <a:r>
              <a:rPr lang="en-US" sz="1200"/>
              <a:t>.</a:t>
            </a:r>
          </a:p>
        </p:txBody>
      </p:sp>
      <p:sp>
        <p:nvSpPr>
          <p:cNvPr id="1046" name="Google Shape;1046;p59">
            <a:extLst>
              <a:ext uri="{FF2B5EF4-FFF2-40B4-BE49-F238E27FC236}">
                <a16:creationId xmlns:a16="http://schemas.microsoft.com/office/drawing/2014/main" id="{AA655CA3-7C04-D2B6-CB3D-86EAA02F325E}"/>
              </a:ext>
            </a:extLst>
          </p:cNvPr>
          <p:cNvSpPr txBox="1"/>
          <p:nvPr/>
        </p:nvSpPr>
        <p:spPr>
          <a:xfrm>
            <a:off x="4695555" y="1619358"/>
            <a:ext cx="3487200" cy="3736472"/>
          </a:xfrm>
          <a:prstGeom prst="rect">
            <a:avLst/>
          </a:prstGeom>
          <a:noFill/>
          <a:ln>
            <a:noFill/>
          </a:ln>
        </p:spPr>
        <p:txBody>
          <a:bodyPr spcFirstLastPara="1" wrap="square" lIns="0" tIns="0" rIns="0" bIns="0" anchor="t" anchorCtr="0">
            <a:noAutofit/>
          </a:bodyPr>
          <a:lstStyle/>
          <a:p>
            <a:pPr>
              <a:buClr>
                <a:schemeClr val="dk1"/>
              </a:buClr>
              <a:buSzPts val="1200"/>
            </a:pPr>
            <a:r>
              <a:rPr lang="fi-FI" sz="1200">
                <a:solidFill>
                  <a:schemeClr val="dk1"/>
                </a:solidFill>
              </a:rPr>
              <a:t>Joissakin tapauksissa henkilötietojen hyödyntäminen voi olla mahdollista, mutta tilanne on arvioitava huolellisesti dataa luovuttavien organisaatioiden juristien kanssa. Henkilötietojen jakaminen voi perustua esimerkiksi lakisääteiseen tehtävään, yleiseen etuun tai rekisteröidyn nimenomaiseen suostumukseen.</a:t>
            </a:r>
            <a:endParaRPr lang="en-US"/>
          </a:p>
          <a:p>
            <a:pPr>
              <a:buClr>
                <a:schemeClr val="dk1"/>
              </a:buClr>
              <a:buSzPts val="1200"/>
            </a:pPr>
            <a:endParaRPr lang="fi-FI" sz="1200">
              <a:solidFill>
                <a:schemeClr val="dk1"/>
              </a:solidFill>
            </a:endParaRPr>
          </a:p>
          <a:p>
            <a:pPr>
              <a:buClr>
                <a:schemeClr val="dk1"/>
              </a:buClr>
              <a:buSzPts val="1200"/>
            </a:pPr>
            <a:r>
              <a:rPr lang="fi-FI" sz="1200">
                <a:solidFill>
                  <a:schemeClr val="dk1"/>
                </a:solidFill>
              </a:rPr>
              <a:t>Jos ekosysteemissä käsitellään henkilötietoja, hallinnan vastuut on määriteltävä selkeästi. Jokainen organisaatio vastaa omasta tietosuojastaan, mutta yhteisten tietojen osalta on sovittava, kuka toimii rekisterinpitäjänä ja miten vastuut jaetaan. Datan käytöstä päättää rekisterin omistaja, esimerkiksi toimialajohtaja tai lautakunta.</a:t>
            </a:r>
            <a:endParaRPr lang="fi-FI" sz="1200"/>
          </a:p>
          <a:p>
            <a:pPr marL="0" marR="0" lvl="0" indent="0" algn="l" rtl="0">
              <a:spcBef>
                <a:spcPts val="0"/>
              </a:spcBef>
              <a:spcAft>
                <a:spcPts val="0"/>
              </a:spcAft>
              <a:buClr>
                <a:schemeClr val="dk1"/>
              </a:buClr>
              <a:buSzPts val="1200"/>
              <a:buFont typeface="Arial"/>
              <a:buNone/>
            </a:pPr>
            <a:endParaRPr lang="fi-FI" sz="1200">
              <a:solidFill>
                <a:schemeClr val="dk1"/>
              </a:solidFill>
              <a:latin typeface="Arial"/>
              <a:ea typeface="Arial"/>
              <a:cs typeface="Arial"/>
            </a:endParaRPr>
          </a:p>
          <a:p>
            <a:pPr marL="0" marR="0" lvl="0" indent="0" algn="l" rtl="0">
              <a:spcBef>
                <a:spcPts val="0"/>
              </a:spcBef>
              <a:spcAft>
                <a:spcPts val="0"/>
              </a:spcAft>
              <a:buClr>
                <a:schemeClr val="dk1"/>
              </a:buClr>
              <a:buSzPts val="1200"/>
              <a:buFont typeface="Arial"/>
              <a:buNone/>
            </a:pPr>
            <a:r>
              <a:rPr lang="fi-FI" sz="1200">
                <a:solidFill>
                  <a:schemeClr val="dk1"/>
                </a:solidFill>
                <a:latin typeface="Arial"/>
                <a:ea typeface="Arial"/>
                <a:cs typeface="Arial"/>
                <a:sym typeface="Arial"/>
              </a:rPr>
              <a:t>Usean toimijan ekosysteemissä voi olla yhteisrekisterinpito, jolloin rekisterinpitäjät jakavat vastuun tietojen käsittelystä.</a:t>
            </a:r>
            <a:endParaRPr lang="fi-FI"/>
          </a:p>
        </p:txBody>
      </p:sp>
      <p:sp>
        <p:nvSpPr>
          <p:cNvPr id="1053" name="Google Shape;1053;p59">
            <a:extLst>
              <a:ext uri="{FF2B5EF4-FFF2-40B4-BE49-F238E27FC236}">
                <a16:creationId xmlns:a16="http://schemas.microsoft.com/office/drawing/2014/main" id="{668EEBEC-C32F-AE06-921A-696E2068361C}"/>
              </a:ext>
            </a:extLst>
          </p:cNvPr>
          <p:cNvSpPr txBox="1"/>
          <p:nvPr/>
        </p:nvSpPr>
        <p:spPr>
          <a:xfrm>
            <a:off x="9242352" y="3830362"/>
            <a:ext cx="1740147" cy="611485"/>
          </a:xfrm>
          <a:prstGeom prst="rect">
            <a:avLst/>
          </a:prstGeom>
          <a:noFill/>
          <a:ln>
            <a:noFill/>
          </a:ln>
        </p:spPr>
        <p:txBody>
          <a:bodyPr spcFirstLastPara="1" wrap="square" lIns="121900" tIns="121900" rIns="121900" bIns="121900" anchor="t" anchorCtr="0">
            <a:noAutofit/>
          </a:bodyPr>
          <a:lstStyle/>
          <a:p>
            <a:r>
              <a:rPr lang="fi-FI" sz="1200" b="1">
                <a:solidFill>
                  <a:schemeClr val="tx1"/>
                </a:solidFill>
              </a:rPr>
              <a:t>Tarkista juristilta oman organisaatiosi tai toimialasi linjaus henkilötietojen käsittelystä.</a:t>
            </a:r>
          </a:p>
        </p:txBody>
      </p:sp>
      <p:sp>
        <p:nvSpPr>
          <p:cNvPr id="1042" name="Google Shape;1042;p59">
            <a:extLst>
              <a:ext uri="{FF2B5EF4-FFF2-40B4-BE49-F238E27FC236}">
                <a16:creationId xmlns:a16="http://schemas.microsoft.com/office/drawing/2014/main" id="{99151B5E-2ACC-BEA7-D573-CA8EB0E5B3B5}"/>
              </a:ext>
            </a:extLst>
          </p:cNvPr>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58</a:t>
            </a:fld>
            <a:endParaRPr sz="18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3986995197"/>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5" name="Vapaamuotoinen: Muoto 14">
            <a:extLst>
              <a:ext uri="{FF2B5EF4-FFF2-40B4-BE49-F238E27FC236}">
                <a16:creationId xmlns:a16="http://schemas.microsoft.com/office/drawing/2014/main" id="{7C59D99F-A760-F3C8-1B74-FD9E561BB226}"/>
              </a:ext>
              <a:ext uri="{C183D7F6-B498-43B3-948B-1728B52AA6E4}">
                <adec:decorative xmlns:adec="http://schemas.microsoft.com/office/drawing/2017/decorative" val="1"/>
              </a:ext>
            </a:extLst>
          </p:cNvPr>
          <p:cNvSpPr/>
          <p:nvPr/>
        </p:nvSpPr>
        <p:spPr>
          <a:xfrm rot="3156886">
            <a:off x="379614" y="-1830056"/>
            <a:ext cx="3351599" cy="4736951"/>
          </a:xfrm>
          <a:custGeom>
            <a:avLst/>
            <a:gdLst>
              <a:gd name="connsiteX0" fmla="*/ 0 w 3351599"/>
              <a:gd name="connsiteY0" fmla="*/ 3674737 h 4736951"/>
              <a:gd name="connsiteX1" fmla="*/ 2808047 w 3351599"/>
              <a:gd name="connsiteY1" fmla="*/ 0 h 4736951"/>
              <a:gd name="connsiteX2" fmla="*/ 2893343 w 3351599"/>
              <a:gd name="connsiteY2" fmla="*/ 37879 h 4736951"/>
              <a:gd name="connsiteX3" fmla="*/ 3300162 w 3351599"/>
              <a:gd name="connsiteY3" fmla="*/ 1226219 h 4736951"/>
              <a:gd name="connsiteX4" fmla="*/ 1415957 w 3351599"/>
              <a:gd name="connsiteY4" fmla="*/ 4714444 h 4736951"/>
              <a:gd name="connsiteX5" fmla="*/ 1390061 w 3351599"/>
              <a:gd name="connsiteY5" fmla="*/ 4736951 h 47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599" h="4736951">
                <a:moveTo>
                  <a:pt x="0" y="3674737"/>
                </a:moveTo>
                <a:lnTo>
                  <a:pt x="2808047" y="0"/>
                </a:lnTo>
                <a:lnTo>
                  <a:pt x="2893343" y="37879"/>
                </a:lnTo>
                <a:cubicBezTo>
                  <a:pt x="3239921" y="225741"/>
                  <a:pt x="3455952" y="601335"/>
                  <a:pt x="3300162" y="1226219"/>
                </a:cubicBezTo>
                <a:cubicBezTo>
                  <a:pt x="2847719" y="2883000"/>
                  <a:pt x="2043852" y="4132298"/>
                  <a:pt x="1415957" y="4714444"/>
                </a:cubicBezTo>
                <a:lnTo>
                  <a:pt x="1390061" y="4736951"/>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1041;p59">
            <a:extLst>
              <a:ext uri="{FF2B5EF4-FFF2-40B4-BE49-F238E27FC236}">
                <a16:creationId xmlns:a16="http://schemas.microsoft.com/office/drawing/2014/main" id="{811EEFF2-60EA-96B6-61C9-F299531E3E6D}"/>
              </a:ext>
              <a:ext uri="{C183D7F6-B498-43B3-948B-1728B52AA6E4}">
                <adec:decorative xmlns:adec="http://schemas.microsoft.com/office/drawing/2017/decorative" val="1"/>
              </a:ext>
            </a:extLst>
          </p:cNvPr>
          <p:cNvSpPr/>
          <p:nvPr/>
        </p:nvSpPr>
        <p:spPr>
          <a:xfrm>
            <a:off x="375385" y="500513"/>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1051;p59">
            <a:extLst>
              <a:ext uri="{FF2B5EF4-FFF2-40B4-BE49-F238E27FC236}">
                <a16:creationId xmlns:a16="http://schemas.microsoft.com/office/drawing/2014/main" id="{5DF22BFC-E5F7-D32B-7765-C5A253D7A6CD}"/>
              </a:ext>
            </a:extLst>
          </p:cNvPr>
          <p:cNvSpPr txBox="1"/>
          <p:nvPr/>
        </p:nvSpPr>
        <p:spPr>
          <a:xfrm>
            <a:off x="654768" y="260808"/>
            <a:ext cx="5889232" cy="378900"/>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dirty="0">
                <a:solidFill>
                  <a:schemeClr val="tx1"/>
                </a:solidFill>
                <a:latin typeface="Arial Black"/>
                <a:ea typeface="Arial Black"/>
                <a:cs typeface="Arial Black"/>
                <a:sym typeface="Arial Black"/>
              </a:rPr>
              <a:t>Lisätietoa vaiheeseen 4 Yhteistyö laajenee</a:t>
            </a:r>
            <a:endParaRPr dirty="0">
              <a:solidFill>
                <a:schemeClr val="tx1"/>
              </a:solidFill>
            </a:endParaRPr>
          </a:p>
        </p:txBody>
      </p:sp>
      <p:grpSp>
        <p:nvGrpSpPr>
          <p:cNvPr id="2" name="Ryhmä 13" descr="Sivun poikkileikkaava teema on Yhteistyö">
            <a:extLst>
              <a:ext uri="{FF2B5EF4-FFF2-40B4-BE49-F238E27FC236}">
                <a16:creationId xmlns:a16="http://schemas.microsoft.com/office/drawing/2014/main" id="{D62C2D4B-F5F0-1EEA-C0FA-3FABD903C0CC}"/>
              </a:ext>
            </a:extLst>
          </p:cNvPr>
          <p:cNvGrpSpPr/>
          <p:nvPr/>
        </p:nvGrpSpPr>
        <p:grpSpPr>
          <a:xfrm>
            <a:off x="9908235" y="287047"/>
            <a:ext cx="2072194" cy="451173"/>
            <a:chOff x="10035405" y="281923"/>
            <a:chExt cx="2072194" cy="451173"/>
          </a:xfrm>
        </p:grpSpPr>
        <p:sp>
          <p:nvSpPr>
            <p:cNvPr id="3" name="Suorakulmio: Pyöristetyt kulmat 14">
              <a:extLst>
                <a:ext uri="{FF2B5EF4-FFF2-40B4-BE49-F238E27FC236}">
                  <a16:creationId xmlns:a16="http://schemas.microsoft.com/office/drawing/2014/main" id="{322FE293-8A0A-1C17-2A9C-3CE442A3242A}"/>
                </a:ext>
              </a:extLst>
            </p:cNvPr>
            <p:cNvSpPr/>
            <p:nvPr/>
          </p:nvSpPr>
          <p:spPr>
            <a:xfrm>
              <a:off x="10035405" y="281923"/>
              <a:ext cx="207219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 name="Google Shape;734;p45">
              <a:extLst>
                <a:ext uri="{FF2B5EF4-FFF2-40B4-BE49-F238E27FC236}">
                  <a16:creationId xmlns:a16="http://schemas.microsoft.com/office/drawing/2014/main" id="{ED2B102D-655C-813E-22A4-76B8B01116A4}"/>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Yhteistyö</a:t>
              </a:r>
              <a:endParaRPr sz="1600" dirty="0">
                <a:solidFill>
                  <a:schemeClr val="lt1"/>
                </a:solidFill>
              </a:endParaRPr>
            </a:p>
          </p:txBody>
        </p:sp>
        <p:pic>
          <p:nvPicPr>
            <p:cNvPr id="5" name="Kuva 16">
              <a:extLst>
                <a:ext uri="{FF2B5EF4-FFF2-40B4-BE49-F238E27FC236}">
                  <a16:creationId xmlns:a16="http://schemas.microsoft.com/office/drawing/2014/main" id="{96E37040-4A8E-2F6C-44F5-E3E34D4AEA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9040" y="407471"/>
              <a:ext cx="242949" cy="200076"/>
            </a:xfrm>
            <a:prstGeom prst="rect">
              <a:avLst/>
            </a:prstGeom>
          </p:spPr>
        </p:pic>
      </p:grpSp>
      <p:sp>
        <p:nvSpPr>
          <p:cNvPr id="10" name="Google Shape;1676;p83">
            <a:extLst>
              <a:ext uri="{FF2B5EF4-FFF2-40B4-BE49-F238E27FC236}">
                <a16:creationId xmlns:a16="http://schemas.microsoft.com/office/drawing/2014/main" id="{6EA8CDD5-CCA5-AD3D-D85E-B227E6601B0B}"/>
              </a:ext>
            </a:extLst>
          </p:cNvPr>
          <p:cNvSpPr txBox="1">
            <a:spLocks noGrp="1"/>
          </p:cNvSpPr>
          <p:nvPr>
            <p:ph type="title" idx="4294967295"/>
          </p:nvPr>
        </p:nvSpPr>
        <p:spPr>
          <a:xfrm>
            <a:off x="862962" y="946986"/>
            <a:ext cx="8175900" cy="5907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rPr>
              <a:t>Kypsän dataekosysteemin toimintamallin esimerkki</a:t>
            </a:r>
            <a:endParaRPr kumimoji="0" lang="en-US" sz="14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endParaRPr>
          </a:p>
        </p:txBody>
      </p:sp>
      <p:sp>
        <p:nvSpPr>
          <p:cNvPr id="12" name="Google Shape;1674;p83">
            <a:extLst>
              <a:ext uri="{FF2B5EF4-FFF2-40B4-BE49-F238E27FC236}">
                <a16:creationId xmlns:a16="http://schemas.microsoft.com/office/drawing/2014/main" id="{65D00DDD-2E5F-56C5-F81A-9A99F90B0D85}"/>
              </a:ext>
            </a:extLst>
          </p:cNvPr>
          <p:cNvSpPr txBox="1"/>
          <p:nvPr/>
        </p:nvSpPr>
        <p:spPr>
          <a:xfrm>
            <a:off x="862959" y="1632059"/>
            <a:ext cx="4005875" cy="3778140"/>
          </a:xfrm>
          <a:prstGeom prst="rect">
            <a:avLst/>
          </a:prstGeom>
          <a:noFill/>
          <a:ln>
            <a:noFill/>
          </a:ln>
        </p:spPr>
        <p:txBody>
          <a:bodyPr spcFirstLastPara="1" wrap="square" lIns="0" tIns="0" rIns="0" bIns="0" anchor="t" anchorCtr="0">
            <a:noAutofit/>
          </a:bodyPr>
          <a:lstStyle/>
          <a:p>
            <a:r>
              <a:rPr lang="fi-FI" sz="1200" err="1">
                <a:solidFill>
                  <a:schemeClr val="dk1"/>
                </a:solidFill>
              </a:rPr>
              <a:t>Fintrafficin</a:t>
            </a:r>
            <a:r>
              <a:rPr lang="fi-FI" sz="1200">
                <a:solidFill>
                  <a:schemeClr val="dk1"/>
                </a:solidFill>
              </a:rPr>
              <a:t> aloitteesta syntyneeseen Liikenteen dataekosysteemiin kuuluu yli 200 organisaatiota. Ekosysteemi on erotettu </a:t>
            </a:r>
            <a:r>
              <a:rPr lang="fi-FI" sz="1200" err="1">
                <a:solidFill>
                  <a:schemeClr val="dk1"/>
                </a:solidFill>
              </a:rPr>
              <a:t>Fintrafficista</a:t>
            </a:r>
            <a:r>
              <a:rPr lang="fi-FI" sz="1200">
                <a:solidFill>
                  <a:schemeClr val="dk1"/>
                </a:solidFill>
              </a:rPr>
              <a:t> omaksi organisaatiokseen</a:t>
            </a:r>
            <a:r>
              <a:rPr lang="fi-FI" sz="1200">
                <a:solidFill>
                  <a:schemeClr val="dk1"/>
                </a:solidFill>
                <a:latin typeface="Arial"/>
                <a:ea typeface="Arial"/>
                <a:cs typeface="Arial"/>
                <a:sym typeface="Arial"/>
              </a:rPr>
              <a:t>, </a:t>
            </a:r>
            <a:r>
              <a:rPr lang="fi-FI" sz="1200">
                <a:solidFill>
                  <a:schemeClr val="dk1"/>
                </a:solidFill>
              </a:rPr>
              <a:t>jolla </a:t>
            </a:r>
            <a:r>
              <a:rPr lang="fi-FI" sz="1200">
                <a:solidFill>
                  <a:schemeClr val="dk1"/>
                </a:solidFill>
                <a:latin typeface="Arial"/>
                <a:ea typeface="Arial"/>
                <a:cs typeface="Arial"/>
                <a:sym typeface="Arial"/>
              </a:rPr>
              <a:t>on </a:t>
            </a:r>
            <a:r>
              <a:rPr lang="fi-FI" sz="1200">
                <a:solidFill>
                  <a:schemeClr val="dk1"/>
                </a:solidFill>
              </a:rPr>
              <a:t>muutaman miljoonan euron toimintabudjetti</a:t>
            </a:r>
            <a:r>
              <a:rPr lang="fi-FI" sz="1200">
                <a:solidFill>
                  <a:schemeClr val="dk1"/>
                </a:solidFill>
                <a:latin typeface="Arial"/>
                <a:ea typeface="Arial"/>
                <a:cs typeface="Arial"/>
                <a:sym typeface="Arial"/>
              </a:rPr>
              <a:t>. </a:t>
            </a:r>
            <a:r>
              <a:rPr lang="fi-FI" sz="1200">
                <a:solidFill>
                  <a:schemeClr val="dk1"/>
                </a:solidFill>
              </a:rPr>
              <a:t>Tämä mahdollistaa siemeninvestoinnit </a:t>
            </a:r>
            <a:r>
              <a:rPr lang="fi-FI" sz="1200">
                <a:solidFill>
                  <a:schemeClr val="dk1"/>
                </a:solidFill>
                <a:latin typeface="Arial"/>
                <a:ea typeface="Arial"/>
                <a:cs typeface="Arial"/>
                <a:sym typeface="Arial"/>
              </a:rPr>
              <a:t>ja </a:t>
            </a:r>
            <a:r>
              <a:rPr lang="fi-FI" sz="1200">
                <a:solidFill>
                  <a:schemeClr val="dk1"/>
                </a:solidFill>
              </a:rPr>
              <a:t>nopean reagoinnin kehityshaasteisiin</a:t>
            </a:r>
            <a:r>
              <a:rPr lang="fi-FI" sz="1200">
                <a:solidFill>
                  <a:schemeClr val="dk1"/>
                </a:solidFill>
                <a:latin typeface="Arial"/>
                <a:ea typeface="Arial"/>
                <a:cs typeface="Arial"/>
                <a:sym typeface="Arial"/>
              </a:rPr>
              <a:t>. </a:t>
            </a:r>
            <a:endParaRPr lang="fi-FI" sz="1200">
              <a:solidFill>
                <a:schemeClr val="dk1"/>
              </a:solidFill>
            </a:endParaRPr>
          </a:p>
          <a:p>
            <a:endParaRPr lang="fi-FI" sz="1000"/>
          </a:p>
          <a:p>
            <a:r>
              <a:rPr lang="fi-FI" sz="1200">
                <a:solidFill>
                  <a:schemeClr val="dk1"/>
                </a:solidFill>
              </a:rPr>
              <a:t>Strategisesta ohjauksesta vastaa moniorganisatorinen ryhmä</a:t>
            </a:r>
            <a:r>
              <a:rPr lang="fi-FI" sz="1200">
                <a:solidFill>
                  <a:schemeClr val="dk1"/>
                </a:solidFill>
                <a:latin typeface="Arial"/>
                <a:ea typeface="Arial"/>
                <a:cs typeface="Arial"/>
                <a:sym typeface="Arial"/>
              </a:rPr>
              <a:t>. </a:t>
            </a:r>
            <a:r>
              <a:rPr lang="fi-FI" sz="1200">
                <a:solidFill>
                  <a:schemeClr val="dk1"/>
                </a:solidFill>
              </a:rPr>
              <a:t>Käytännön työtä johtaa ekosysteemijohtaja sekä hänen alaisuudessaan toimiva ekosysteemin johtotoimisto </a:t>
            </a:r>
            <a:r>
              <a:rPr lang="fi-FI" sz="1200">
                <a:solidFill>
                  <a:schemeClr val="dk1"/>
                </a:solidFill>
                <a:latin typeface="Arial"/>
                <a:ea typeface="Arial"/>
                <a:cs typeface="Arial"/>
                <a:sym typeface="Arial"/>
              </a:rPr>
              <a:t>(</a:t>
            </a:r>
            <a:r>
              <a:rPr lang="fi-FI" sz="1200" err="1">
                <a:solidFill>
                  <a:schemeClr val="dk1"/>
                </a:solidFill>
              </a:rPr>
              <a:t>Ecosystem</a:t>
            </a:r>
            <a:r>
              <a:rPr lang="fi-FI" sz="1200">
                <a:solidFill>
                  <a:schemeClr val="dk1"/>
                </a:solidFill>
              </a:rPr>
              <a:t> Management Office). Toimisto vastaa mm</a:t>
            </a:r>
            <a:r>
              <a:rPr lang="fi-FI" sz="1200">
                <a:solidFill>
                  <a:schemeClr val="dk1"/>
                </a:solidFill>
                <a:latin typeface="Arial"/>
                <a:ea typeface="Arial"/>
                <a:cs typeface="Arial"/>
                <a:sym typeface="Arial"/>
              </a:rPr>
              <a:t>. </a:t>
            </a:r>
            <a:r>
              <a:rPr lang="fi-FI" sz="1200">
                <a:solidFill>
                  <a:schemeClr val="dk1"/>
                </a:solidFill>
              </a:rPr>
              <a:t>toimintamallista</a:t>
            </a:r>
            <a:r>
              <a:rPr lang="fi-FI" sz="1200">
                <a:solidFill>
                  <a:schemeClr val="dk1"/>
                </a:solidFill>
                <a:latin typeface="Arial"/>
                <a:ea typeface="Arial"/>
                <a:cs typeface="Arial"/>
                <a:sym typeface="Arial"/>
              </a:rPr>
              <a:t>, </a:t>
            </a:r>
            <a:r>
              <a:rPr lang="fi-FI" sz="1200">
                <a:solidFill>
                  <a:schemeClr val="dk1"/>
                </a:solidFill>
              </a:rPr>
              <a:t>datan jakamisen rakenteista </a:t>
            </a:r>
            <a:r>
              <a:rPr lang="fi-FI" sz="1200">
                <a:solidFill>
                  <a:schemeClr val="dk1"/>
                </a:solidFill>
                <a:latin typeface="Arial"/>
                <a:ea typeface="Arial"/>
                <a:cs typeface="Arial"/>
                <a:sym typeface="Arial"/>
              </a:rPr>
              <a:t>ja </a:t>
            </a:r>
            <a:r>
              <a:rPr lang="fi-FI" sz="1200">
                <a:solidFill>
                  <a:schemeClr val="dk1"/>
                </a:solidFill>
              </a:rPr>
              <a:t>työryhmien koordinoinnista. Käytännön toiminta tapahtuu teemakohtaisissa työryhmissä</a:t>
            </a:r>
            <a:r>
              <a:rPr lang="fi-FI" sz="1200">
                <a:solidFill>
                  <a:schemeClr val="dk1"/>
                </a:solidFill>
                <a:latin typeface="Arial"/>
                <a:ea typeface="Arial"/>
                <a:cs typeface="Arial"/>
                <a:sym typeface="Arial"/>
              </a:rPr>
              <a:t>, </a:t>
            </a:r>
            <a:r>
              <a:rPr lang="fi-FI" sz="1200">
                <a:solidFill>
                  <a:schemeClr val="dk1"/>
                </a:solidFill>
              </a:rPr>
              <a:t>joista jokaisella on omat sovitut toimintatapansa. Myös niiden välinen yhteistyö on mallinnettu</a:t>
            </a:r>
            <a:r>
              <a:rPr lang="fi-FI" sz="1200">
                <a:solidFill>
                  <a:schemeClr val="dk1"/>
                </a:solidFill>
                <a:latin typeface="Arial"/>
                <a:ea typeface="Arial"/>
                <a:cs typeface="Arial"/>
                <a:sym typeface="Arial"/>
              </a:rPr>
              <a:t>. </a:t>
            </a:r>
            <a:endParaRPr lang="fi-FI" sz="1200">
              <a:solidFill>
                <a:schemeClr val="dk1"/>
              </a:solidFill>
            </a:endParaRPr>
          </a:p>
          <a:p>
            <a:endParaRPr lang="fi-FI" sz="1000"/>
          </a:p>
          <a:p>
            <a:r>
              <a:rPr lang="fi-FI" sz="1200">
                <a:solidFill>
                  <a:schemeClr val="dk1"/>
                </a:solidFill>
              </a:rPr>
              <a:t>Yhteistyön pelisäännöt on koottu ekosysteemin omaan sääntökirjaan</a:t>
            </a:r>
            <a:r>
              <a:rPr lang="fi-FI" sz="1200">
                <a:solidFill>
                  <a:schemeClr val="dk1"/>
                </a:solidFill>
                <a:latin typeface="Arial"/>
                <a:ea typeface="Arial"/>
                <a:cs typeface="Arial"/>
                <a:sym typeface="Arial"/>
              </a:rPr>
              <a:t>. </a:t>
            </a:r>
            <a:r>
              <a:rPr lang="fi-FI" sz="1200">
                <a:solidFill>
                  <a:schemeClr val="dk1"/>
                </a:solidFill>
              </a:rPr>
              <a:t>Ekosysteemi tuottaa nyt saman palvelun kuin </a:t>
            </a:r>
            <a:r>
              <a:rPr lang="fi-FI" sz="1200" err="1">
                <a:solidFill>
                  <a:schemeClr val="dk1"/>
                </a:solidFill>
              </a:rPr>
              <a:t>Fintraffic</a:t>
            </a:r>
            <a:r>
              <a:rPr lang="fi-FI" sz="1200">
                <a:solidFill>
                  <a:schemeClr val="dk1"/>
                </a:solidFill>
              </a:rPr>
              <a:t> aiemmin</a:t>
            </a:r>
            <a:r>
              <a:rPr lang="fi-FI" sz="1200">
                <a:solidFill>
                  <a:schemeClr val="dk1"/>
                </a:solidFill>
                <a:latin typeface="Arial"/>
                <a:ea typeface="Arial"/>
                <a:cs typeface="Arial"/>
                <a:sym typeface="Arial"/>
              </a:rPr>
              <a:t>, </a:t>
            </a:r>
            <a:r>
              <a:rPr lang="fi-FI" sz="1200">
                <a:solidFill>
                  <a:schemeClr val="dk1"/>
                </a:solidFill>
              </a:rPr>
              <a:t>mutta 30 miljoonaa euroa edullisemmin. Ekosysteemin johdon mukaan onnistumisen taustalla ovat kevyemmät tietojärjestelmät</a:t>
            </a:r>
            <a:r>
              <a:rPr lang="fi-FI" sz="1200">
                <a:solidFill>
                  <a:schemeClr val="dk1"/>
                </a:solidFill>
                <a:latin typeface="Arial"/>
                <a:ea typeface="Arial"/>
                <a:cs typeface="Arial"/>
                <a:sym typeface="Arial"/>
              </a:rPr>
              <a:t>, </a:t>
            </a:r>
            <a:r>
              <a:rPr lang="fi-FI" sz="1200">
                <a:solidFill>
                  <a:schemeClr val="dk1"/>
                </a:solidFill>
              </a:rPr>
              <a:t>tehokkaampi hankinta ja uusi ajattelutapa</a:t>
            </a:r>
            <a:r>
              <a:rPr lang="fi-FI" sz="1200">
                <a:solidFill>
                  <a:schemeClr val="dk1"/>
                </a:solidFill>
                <a:latin typeface="Arial"/>
                <a:ea typeface="Arial"/>
                <a:cs typeface="Arial"/>
                <a:sym typeface="Arial"/>
              </a:rPr>
              <a:t>.</a:t>
            </a:r>
            <a:r>
              <a:rPr lang="fi-FI" sz="1200">
                <a:solidFill>
                  <a:schemeClr val="dk1"/>
                </a:solidFill>
              </a:rPr>
              <a:t> </a:t>
            </a:r>
          </a:p>
        </p:txBody>
      </p:sp>
      <p:grpSp>
        <p:nvGrpSpPr>
          <p:cNvPr id="6" name="Group 5" descr="Kuviossa esitellään kypsän dataekosysteemin toimintamalli, jossa keskeiset tehtävät ja vastuut on organisoitu eri toimijatasoille. Strategista ohjausta toteuttaa moniorganisatorinen ohjausryhmä, kun taas käytännön työtä koordinoi ekosysteemijohtaja ja hänen alaisuudessaan toimiva johtotoimisto (Ecosystem Management Office). Johtotoimisto vastaa toimintamallista, datan jakamisen rakenteista ja työryhmien koordinoinnista. Toiminta tapahtuu teemakohtaisissa työryhmissä, joilla on omat sovitut toimintatapansa ja joihin on vapaa osallistuminen.">
            <a:extLst>
              <a:ext uri="{FF2B5EF4-FFF2-40B4-BE49-F238E27FC236}">
                <a16:creationId xmlns:a16="http://schemas.microsoft.com/office/drawing/2014/main" id="{A9B370F6-24A3-94AD-E530-071850E4A949}"/>
              </a:ext>
            </a:extLst>
          </p:cNvPr>
          <p:cNvGrpSpPr/>
          <p:nvPr/>
        </p:nvGrpSpPr>
        <p:grpSpPr>
          <a:xfrm>
            <a:off x="5294556" y="1442818"/>
            <a:ext cx="6251469" cy="4644564"/>
            <a:chOff x="5294556" y="1442818"/>
            <a:chExt cx="6251469" cy="4644564"/>
          </a:xfrm>
        </p:grpSpPr>
        <p:grpSp>
          <p:nvGrpSpPr>
            <p:cNvPr id="18" name="Ryhmä 17">
              <a:extLst>
                <a:ext uri="{FF2B5EF4-FFF2-40B4-BE49-F238E27FC236}">
                  <a16:creationId xmlns:a16="http://schemas.microsoft.com/office/drawing/2014/main" id="{F2B6CFE3-E8B5-D4BA-7221-DAF0406EB3C4}"/>
                </a:ext>
              </a:extLst>
            </p:cNvPr>
            <p:cNvGrpSpPr/>
            <p:nvPr/>
          </p:nvGrpSpPr>
          <p:grpSpPr>
            <a:xfrm>
              <a:off x="5403279" y="1442818"/>
              <a:ext cx="5862852" cy="520108"/>
              <a:chOff x="7091220" y="1705551"/>
              <a:chExt cx="3365631" cy="508495"/>
            </a:xfrm>
          </p:grpSpPr>
          <p:sp>
            <p:nvSpPr>
              <p:cNvPr id="1902" name="Google Shape;1902;p91"/>
              <p:cNvSpPr/>
              <p:nvPr/>
            </p:nvSpPr>
            <p:spPr>
              <a:xfrm>
                <a:off x="7091220" y="1705551"/>
                <a:ext cx="755864" cy="508494"/>
              </a:xfrm>
              <a:prstGeom prst="rect">
                <a:avLst/>
              </a:prstGeom>
              <a:solidFill>
                <a:srgbClr val="C2A25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700"/>
                  <a:buFont typeface="Arial"/>
                  <a:buNone/>
                </a:pPr>
                <a:r>
                  <a:rPr lang="fi-FI" sz="1000" b="1">
                    <a:solidFill>
                      <a:schemeClr val="dk1"/>
                    </a:solidFill>
                    <a:latin typeface="Arial"/>
                    <a:ea typeface="Arial"/>
                    <a:cs typeface="Arial"/>
                    <a:sym typeface="Arial"/>
                  </a:rPr>
                  <a:t>Media</a:t>
                </a:r>
                <a:endParaRPr lang="en-US" sz="1000" b="1">
                  <a:solidFill>
                    <a:schemeClr val="dk1"/>
                  </a:solidFill>
                  <a:latin typeface="Arial"/>
                  <a:ea typeface="Arial"/>
                  <a:cs typeface="Arial"/>
                </a:endParaRPr>
              </a:p>
            </p:txBody>
          </p:sp>
          <p:sp>
            <p:nvSpPr>
              <p:cNvPr id="1903" name="Google Shape;1903;p91"/>
              <p:cNvSpPr/>
              <p:nvPr/>
            </p:nvSpPr>
            <p:spPr>
              <a:xfrm>
                <a:off x="7961142" y="1705552"/>
                <a:ext cx="755864" cy="508494"/>
              </a:xfrm>
              <a:prstGeom prst="rect">
                <a:avLst/>
              </a:prstGeom>
              <a:solidFill>
                <a:srgbClr val="C2A25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700"/>
                  <a:buFont typeface="Arial"/>
                  <a:buNone/>
                </a:pPr>
                <a:r>
                  <a:rPr lang="fi-FI" sz="900" b="1">
                    <a:solidFill>
                      <a:schemeClr val="dk1"/>
                    </a:solidFill>
                    <a:latin typeface="Arial"/>
                    <a:ea typeface="Arial"/>
                    <a:cs typeface="Arial"/>
                    <a:sym typeface="Arial"/>
                  </a:rPr>
                  <a:t>Viran-</a:t>
                </a:r>
                <a:br>
                  <a:rPr lang="fi-FI" sz="900" b="1">
                    <a:solidFill>
                      <a:schemeClr val="dk1"/>
                    </a:solidFill>
                    <a:latin typeface="Arial"/>
                    <a:ea typeface="Arial"/>
                    <a:cs typeface="Arial"/>
                    <a:sym typeface="Arial"/>
                  </a:rPr>
                </a:br>
                <a:r>
                  <a:rPr lang="fi-FI" sz="900" b="1">
                    <a:solidFill>
                      <a:schemeClr val="dk1"/>
                    </a:solidFill>
                    <a:latin typeface="Arial"/>
                    <a:ea typeface="Arial"/>
                    <a:cs typeface="Arial"/>
                    <a:sym typeface="Arial"/>
                  </a:rPr>
                  <a:t>omaiset</a:t>
                </a:r>
                <a:endParaRPr sz="900" b="1">
                  <a:solidFill>
                    <a:schemeClr val="dk1"/>
                  </a:solidFill>
                  <a:latin typeface="Arial"/>
                  <a:ea typeface="Arial"/>
                  <a:cs typeface="Arial"/>
                  <a:sym typeface="Arial"/>
                </a:endParaRPr>
              </a:p>
            </p:txBody>
          </p:sp>
          <p:sp>
            <p:nvSpPr>
              <p:cNvPr id="1904" name="Google Shape;1904;p91"/>
              <p:cNvSpPr/>
              <p:nvPr/>
            </p:nvSpPr>
            <p:spPr>
              <a:xfrm>
                <a:off x="8831065" y="1705552"/>
                <a:ext cx="755864" cy="508494"/>
              </a:xfrm>
              <a:prstGeom prst="rect">
                <a:avLst/>
              </a:prstGeom>
              <a:solidFill>
                <a:srgbClr val="C2A25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700"/>
                  <a:buFont typeface="Arial"/>
                  <a:buNone/>
                </a:pPr>
                <a:r>
                  <a:rPr lang="fi-FI" sz="900" b="1">
                    <a:solidFill>
                      <a:schemeClr val="dk1"/>
                    </a:solidFill>
                    <a:latin typeface="Arial"/>
                    <a:ea typeface="Arial"/>
                    <a:cs typeface="Arial"/>
                    <a:sym typeface="Arial"/>
                  </a:rPr>
                  <a:t>EU ja muut kv-foorumit</a:t>
                </a:r>
                <a:r>
                  <a:rPr lang="fi-FI" sz="1000" b="1">
                    <a:solidFill>
                      <a:schemeClr val="dk1"/>
                    </a:solidFill>
                    <a:latin typeface="Arial"/>
                    <a:ea typeface="Arial"/>
                    <a:cs typeface="Arial"/>
                    <a:sym typeface="Arial"/>
                  </a:rPr>
                  <a:t> </a:t>
                </a:r>
                <a:endParaRPr sz="1000" b="1">
                  <a:solidFill>
                    <a:schemeClr val="dk1"/>
                  </a:solidFill>
                  <a:latin typeface="Arial"/>
                  <a:ea typeface="Arial"/>
                  <a:cs typeface="Arial"/>
                  <a:sym typeface="Arial"/>
                </a:endParaRPr>
              </a:p>
            </p:txBody>
          </p:sp>
          <p:sp>
            <p:nvSpPr>
              <p:cNvPr id="1905" name="Google Shape;1905;p91"/>
              <p:cNvSpPr/>
              <p:nvPr/>
            </p:nvSpPr>
            <p:spPr>
              <a:xfrm>
                <a:off x="9700987" y="1705552"/>
                <a:ext cx="755864" cy="508494"/>
              </a:xfrm>
              <a:prstGeom prst="rect">
                <a:avLst/>
              </a:prstGeom>
              <a:solidFill>
                <a:srgbClr val="C2A25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700"/>
                  <a:buFont typeface="Arial"/>
                  <a:buNone/>
                </a:pPr>
                <a:r>
                  <a:rPr lang="fi-FI" sz="900" b="1">
                    <a:solidFill>
                      <a:schemeClr val="dk1"/>
                    </a:solidFill>
                    <a:latin typeface="Arial"/>
                    <a:ea typeface="Arial"/>
                    <a:cs typeface="Arial"/>
                    <a:sym typeface="Arial"/>
                  </a:rPr>
                  <a:t>Muut </a:t>
                </a:r>
                <a:r>
                  <a:rPr lang="fi-FI" sz="1000" b="1">
                    <a:solidFill>
                      <a:schemeClr val="dk1"/>
                    </a:solidFill>
                    <a:latin typeface="Arial"/>
                    <a:ea typeface="Arial"/>
                    <a:cs typeface="Arial"/>
                    <a:sym typeface="Arial"/>
                  </a:rPr>
                  <a:t>sidosryhmät</a:t>
                </a:r>
                <a:endParaRPr sz="1000" b="1">
                  <a:solidFill>
                    <a:schemeClr val="dk1"/>
                  </a:solidFill>
                  <a:latin typeface="Arial"/>
                  <a:ea typeface="Arial"/>
                  <a:cs typeface="Arial"/>
                  <a:sym typeface="Arial"/>
                </a:endParaRPr>
              </a:p>
            </p:txBody>
          </p:sp>
        </p:grpSp>
        <p:sp>
          <p:nvSpPr>
            <p:cNvPr id="1906" name="Google Shape;1906;p91"/>
            <p:cNvSpPr/>
            <p:nvPr/>
          </p:nvSpPr>
          <p:spPr>
            <a:xfrm>
              <a:off x="8030746" y="2420027"/>
              <a:ext cx="1644357" cy="543882"/>
            </a:xfrm>
            <a:prstGeom prst="rect">
              <a:avLst/>
            </a:prstGeom>
            <a:solidFill>
              <a:schemeClr val="accent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chemeClr val="dk1"/>
                </a:buClr>
                <a:buSzPts val="700"/>
              </a:pPr>
              <a:r>
                <a:rPr lang="fi-FI" sz="1000" b="1">
                  <a:solidFill>
                    <a:schemeClr val="dk1"/>
                  </a:solidFill>
                </a:rPr>
                <a:t>Dataekosysteemin ohjausryhmä</a:t>
              </a:r>
              <a:endParaRPr lang="en-US" sz="1000" b="1">
                <a:solidFill>
                  <a:schemeClr val="dk1"/>
                </a:solidFill>
                <a:latin typeface="Arial"/>
                <a:ea typeface="Arial"/>
                <a:cs typeface="Arial"/>
              </a:endParaRPr>
            </a:p>
          </p:txBody>
        </p:sp>
        <p:sp>
          <p:nvSpPr>
            <p:cNvPr id="1908" name="Google Shape;1908;p91">
              <a:extLst>
                <a:ext uri="{C183D7F6-B498-43B3-948B-1728B52AA6E4}">
                  <adec:decorative xmlns:adec="http://schemas.microsoft.com/office/drawing/2017/decorative" val="1"/>
                </a:ext>
              </a:extLst>
            </p:cNvPr>
            <p:cNvSpPr/>
            <p:nvPr/>
          </p:nvSpPr>
          <p:spPr>
            <a:xfrm>
              <a:off x="7161861" y="3727959"/>
              <a:ext cx="4104270" cy="1505711"/>
            </a:xfrm>
            <a:prstGeom prst="rect">
              <a:avLst/>
            </a:prstGeom>
            <a:solidFill>
              <a:schemeClr val="accent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800"/>
                <a:buFont typeface="Arial"/>
                <a:buNone/>
              </a:pPr>
              <a:endParaRPr lang="en-US" sz="900">
                <a:solidFill>
                  <a:schemeClr val="dk1"/>
                </a:solidFill>
                <a:latin typeface="Arial"/>
                <a:ea typeface="Arial"/>
                <a:cs typeface="Arial"/>
                <a:sym typeface="Arial"/>
              </a:endParaRPr>
            </a:p>
          </p:txBody>
        </p:sp>
        <p:sp>
          <p:nvSpPr>
            <p:cNvPr id="1910" name="Google Shape;1910;p91"/>
            <p:cNvSpPr txBox="1"/>
            <p:nvPr/>
          </p:nvSpPr>
          <p:spPr>
            <a:xfrm>
              <a:off x="7293458" y="3746131"/>
              <a:ext cx="3843619" cy="338524"/>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700"/>
                <a:buFont typeface="Arial"/>
                <a:buNone/>
              </a:pPr>
              <a:r>
                <a:rPr lang="fi-FI" sz="1000" b="1">
                  <a:solidFill>
                    <a:schemeClr val="dk1"/>
                  </a:solidFill>
                  <a:latin typeface="Arial"/>
                  <a:ea typeface="Arial"/>
                  <a:cs typeface="Arial"/>
                  <a:sym typeface="Arial"/>
                </a:rPr>
                <a:t>Työryhmät</a:t>
              </a:r>
              <a:endParaRPr lang="en-US" sz="2800" b="1">
                <a:solidFill>
                  <a:schemeClr val="dk1"/>
                </a:solidFill>
                <a:latin typeface="Arial"/>
                <a:ea typeface="Arial"/>
                <a:cs typeface="Arial"/>
                <a:sym typeface="Arial"/>
              </a:endParaRPr>
            </a:p>
          </p:txBody>
        </p:sp>
        <p:sp>
          <p:nvSpPr>
            <p:cNvPr id="1917" name="Google Shape;1917;p91"/>
            <p:cNvSpPr/>
            <p:nvPr/>
          </p:nvSpPr>
          <p:spPr>
            <a:xfrm>
              <a:off x="5403298" y="5479467"/>
              <a:ext cx="5863681" cy="316886"/>
            </a:xfrm>
            <a:prstGeom prst="rect">
              <a:avLst/>
            </a:prstGeom>
            <a:solidFill>
              <a:schemeClr val="accent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800"/>
                <a:buFont typeface="Arial"/>
                <a:buNone/>
              </a:pPr>
              <a:r>
                <a:rPr lang="fi-FI" sz="1000" b="1">
                  <a:solidFill>
                    <a:schemeClr val="dk1"/>
                  </a:solidFill>
                  <a:latin typeface="Arial"/>
                  <a:ea typeface="Arial"/>
                  <a:cs typeface="Arial"/>
                  <a:sym typeface="Arial"/>
                </a:rPr>
                <a:t>Ekosysteemin toimijat</a:t>
              </a:r>
              <a:endParaRPr lang="en-US" sz="1050" b="1">
                <a:solidFill>
                  <a:schemeClr val="dk1"/>
                </a:solidFill>
                <a:latin typeface="Arial"/>
                <a:ea typeface="Arial"/>
                <a:cs typeface="Arial"/>
              </a:endParaRPr>
            </a:p>
          </p:txBody>
        </p:sp>
        <p:cxnSp>
          <p:nvCxnSpPr>
            <p:cNvPr id="1918" name="Google Shape;1918;p91">
              <a:extLst>
                <a:ext uri="{C183D7F6-B498-43B3-948B-1728B52AA6E4}">
                  <adec:decorative xmlns:adec="http://schemas.microsoft.com/office/drawing/2017/decorative" val="1"/>
                </a:ext>
              </a:extLst>
            </p:cNvPr>
            <p:cNvCxnSpPr/>
            <p:nvPr/>
          </p:nvCxnSpPr>
          <p:spPr>
            <a:xfrm rot="10800000">
              <a:off x="8920193" y="5233639"/>
              <a:ext cx="0" cy="244841"/>
            </a:xfrm>
            <a:prstGeom prst="straightConnector1">
              <a:avLst/>
            </a:prstGeom>
            <a:noFill/>
            <a:ln w="9525" cap="flat" cmpd="sng">
              <a:solidFill>
                <a:schemeClr val="dk1"/>
              </a:solidFill>
              <a:prstDash val="solid"/>
              <a:round/>
              <a:headEnd type="none" w="sm" len="sm"/>
              <a:tailEnd type="triangle" w="med" len="med"/>
            </a:ln>
          </p:spPr>
        </p:cxnSp>
        <p:grpSp>
          <p:nvGrpSpPr>
            <p:cNvPr id="19" name="Ryhmä 18">
              <a:extLst>
                <a:ext uri="{FF2B5EF4-FFF2-40B4-BE49-F238E27FC236}">
                  <a16:creationId xmlns:a16="http://schemas.microsoft.com/office/drawing/2014/main" id="{35A0E13C-79A7-13A7-9590-E3D3437070E9}"/>
                </a:ext>
              </a:extLst>
            </p:cNvPr>
            <p:cNvGrpSpPr/>
            <p:nvPr/>
          </p:nvGrpSpPr>
          <p:grpSpPr>
            <a:xfrm>
              <a:off x="7347718" y="4000457"/>
              <a:ext cx="3780745" cy="1136057"/>
              <a:chOff x="6860374" y="4078689"/>
              <a:chExt cx="3780745" cy="906191"/>
            </a:xfrm>
          </p:grpSpPr>
          <p:sp>
            <p:nvSpPr>
              <p:cNvPr id="1909" name="Google Shape;1909;p91"/>
              <p:cNvSpPr/>
              <p:nvPr/>
            </p:nvSpPr>
            <p:spPr>
              <a:xfrm>
                <a:off x="6860374" y="4128614"/>
                <a:ext cx="1183121" cy="407952"/>
              </a:xfrm>
              <a:prstGeom prst="rect">
                <a:avLst/>
              </a:prstGeom>
              <a:solidFill>
                <a:schemeClr val="l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700"/>
                  <a:buFont typeface="Arial"/>
                  <a:buNone/>
                </a:pPr>
                <a:r>
                  <a:rPr lang="fi-FI" sz="1000">
                    <a:solidFill>
                      <a:schemeClr val="dk1"/>
                    </a:solidFill>
                    <a:latin typeface="Arial"/>
                    <a:ea typeface="Arial"/>
                    <a:cs typeface="Arial"/>
                    <a:sym typeface="Arial"/>
                  </a:rPr>
                  <a:t>Hallinto ja sääntökirja</a:t>
                </a:r>
                <a:endParaRPr sz="1000">
                  <a:solidFill>
                    <a:schemeClr val="dk1"/>
                  </a:solidFill>
                  <a:latin typeface="Arial"/>
                  <a:ea typeface="Arial"/>
                  <a:cs typeface="Arial"/>
                  <a:sym typeface="Arial"/>
                </a:endParaRPr>
              </a:p>
            </p:txBody>
          </p:sp>
          <p:sp>
            <p:nvSpPr>
              <p:cNvPr id="1911" name="Google Shape;1911;p91"/>
              <p:cNvSpPr/>
              <p:nvPr/>
            </p:nvSpPr>
            <p:spPr>
              <a:xfrm>
                <a:off x="8159059" y="4128614"/>
                <a:ext cx="1183121" cy="407952"/>
              </a:xfrm>
              <a:prstGeom prst="rect">
                <a:avLst/>
              </a:prstGeom>
              <a:solidFill>
                <a:schemeClr val="l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700"/>
                  <a:buFont typeface="Arial"/>
                  <a:buNone/>
                </a:pPr>
                <a:endParaRPr sz="800">
                  <a:solidFill>
                    <a:schemeClr val="dk1"/>
                  </a:solidFill>
                  <a:latin typeface="Arial"/>
                  <a:ea typeface="Arial"/>
                  <a:cs typeface="Arial"/>
                  <a:sym typeface="Arial"/>
                </a:endParaRPr>
              </a:p>
            </p:txBody>
          </p:sp>
          <p:sp>
            <p:nvSpPr>
              <p:cNvPr id="1912" name="Google Shape;1912;p91"/>
              <p:cNvSpPr/>
              <p:nvPr/>
            </p:nvSpPr>
            <p:spPr>
              <a:xfrm>
                <a:off x="9457998" y="4128614"/>
                <a:ext cx="1183121" cy="407952"/>
              </a:xfrm>
              <a:prstGeom prst="rect">
                <a:avLst/>
              </a:prstGeom>
              <a:solidFill>
                <a:schemeClr val="l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r>
                  <a:rPr lang="fi-FI" sz="1000">
                    <a:solidFill>
                      <a:schemeClr val="dk1"/>
                    </a:solidFill>
                    <a:latin typeface="Arial"/>
                    <a:ea typeface="Arial"/>
                    <a:cs typeface="Arial"/>
                    <a:sym typeface="Arial"/>
                  </a:rPr>
                  <a:t>Liikenteen tilannekuva</a:t>
                </a:r>
                <a:endParaRPr sz="1000">
                  <a:solidFill>
                    <a:schemeClr val="dk1"/>
                  </a:solidFill>
                  <a:latin typeface="Arial"/>
                  <a:ea typeface="Arial"/>
                  <a:cs typeface="Arial"/>
                  <a:sym typeface="Arial"/>
                </a:endParaRPr>
              </a:p>
            </p:txBody>
          </p:sp>
          <p:sp>
            <p:nvSpPr>
              <p:cNvPr id="1913" name="Google Shape;1913;p91"/>
              <p:cNvSpPr/>
              <p:nvPr/>
            </p:nvSpPr>
            <p:spPr>
              <a:xfrm>
                <a:off x="6860374" y="4576928"/>
                <a:ext cx="1183121" cy="407952"/>
              </a:xfrm>
              <a:prstGeom prst="rect">
                <a:avLst/>
              </a:prstGeom>
              <a:solidFill>
                <a:schemeClr val="l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700"/>
                  <a:buFont typeface="Arial"/>
                  <a:buNone/>
                </a:pPr>
                <a:r>
                  <a:rPr lang="fi-FI" sz="1000">
                    <a:solidFill>
                      <a:schemeClr val="dk1"/>
                    </a:solidFill>
                    <a:latin typeface="Arial"/>
                    <a:ea typeface="Arial"/>
                    <a:cs typeface="Arial"/>
                    <a:sym typeface="Arial"/>
                  </a:rPr>
                  <a:t>Logistiikan tiedot ja rajapinnat</a:t>
                </a:r>
                <a:endParaRPr sz="1000">
                  <a:solidFill>
                    <a:schemeClr val="dk1"/>
                  </a:solidFill>
                  <a:latin typeface="Arial"/>
                  <a:ea typeface="Arial"/>
                  <a:cs typeface="Arial"/>
                  <a:sym typeface="Arial"/>
                </a:endParaRPr>
              </a:p>
            </p:txBody>
          </p:sp>
          <p:sp>
            <p:nvSpPr>
              <p:cNvPr id="1914" name="Google Shape;1914;p91"/>
              <p:cNvSpPr/>
              <p:nvPr/>
            </p:nvSpPr>
            <p:spPr>
              <a:xfrm>
                <a:off x="8159059" y="4576928"/>
                <a:ext cx="1183121" cy="407952"/>
              </a:xfrm>
              <a:prstGeom prst="rect">
                <a:avLst/>
              </a:prstGeom>
              <a:solidFill>
                <a:schemeClr val="l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700"/>
                  <a:buFont typeface="Arial"/>
                  <a:buNone/>
                </a:pPr>
                <a:r>
                  <a:rPr lang="fi-FI" sz="1000">
                    <a:solidFill>
                      <a:schemeClr val="dk1"/>
                    </a:solidFill>
                    <a:latin typeface="Arial"/>
                    <a:ea typeface="Arial"/>
                    <a:cs typeface="Arial"/>
                    <a:sym typeface="Arial"/>
                  </a:rPr>
                  <a:t>Matkatieto</a:t>
                </a:r>
                <a:endParaRPr sz="1000">
                  <a:solidFill>
                    <a:schemeClr val="dk1"/>
                  </a:solidFill>
                  <a:latin typeface="Arial"/>
                  <a:ea typeface="Arial"/>
                  <a:cs typeface="Arial"/>
                  <a:sym typeface="Arial"/>
                </a:endParaRPr>
              </a:p>
            </p:txBody>
          </p:sp>
          <p:sp>
            <p:nvSpPr>
              <p:cNvPr id="1915" name="Google Shape;1915;p91"/>
              <p:cNvSpPr/>
              <p:nvPr/>
            </p:nvSpPr>
            <p:spPr>
              <a:xfrm>
                <a:off x="9452144" y="4576928"/>
                <a:ext cx="1183121" cy="407952"/>
              </a:xfrm>
              <a:prstGeom prst="rect">
                <a:avLst/>
              </a:prstGeom>
              <a:solidFill>
                <a:schemeClr val="l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700"/>
                  <a:buFont typeface="Arial"/>
                  <a:buNone/>
                </a:pPr>
                <a:r>
                  <a:rPr lang="fi-FI" sz="1000">
                    <a:solidFill>
                      <a:schemeClr val="dk1"/>
                    </a:solidFill>
                    <a:latin typeface="Arial"/>
                    <a:ea typeface="Arial"/>
                    <a:cs typeface="Arial"/>
                    <a:sym typeface="Arial"/>
                  </a:rPr>
                  <a:t>EU-yhteistyö ja </a:t>
                </a:r>
                <a:r>
                  <a:rPr lang="fi-FI" sz="1000" err="1">
                    <a:solidFill>
                      <a:schemeClr val="dk1"/>
                    </a:solidFill>
                    <a:latin typeface="Arial"/>
                    <a:ea typeface="Arial"/>
                    <a:cs typeface="Arial"/>
                    <a:sym typeface="Arial"/>
                  </a:rPr>
                  <a:t>Gaia</a:t>
                </a:r>
                <a:r>
                  <a:rPr lang="fi-FI" sz="1000">
                    <a:solidFill>
                      <a:schemeClr val="dk1"/>
                    </a:solidFill>
                    <a:latin typeface="Arial"/>
                    <a:ea typeface="Arial"/>
                    <a:cs typeface="Arial"/>
                    <a:sym typeface="Arial"/>
                  </a:rPr>
                  <a:t>-X</a:t>
                </a:r>
                <a:endParaRPr sz="1000">
                  <a:solidFill>
                    <a:schemeClr val="dk1"/>
                  </a:solidFill>
                  <a:latin typeface="Arial"/>
                  <a:ea typeface="Arial"/>
                  <a:cs typeface="Arial"/>
                  <a:sym typeface="Arial"/>
                </a:endParaRPr>
              </a:p>
            </p:txBody>
          </p:sp>
          <p:sp>
            <p:nvSpPr>
              <p:cNvPr id="1919" name="Google Shape;1919;p91"/>
              <p:cNvSpPr txBox="1"/>
              <p:nvPr/>
            </p:nvSpPr>
            <p:spPr>
              <a:xfrm>
                <a:off x="8072218" y="4078689"/>
                <a:ext cx="1343656" cy="51553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700"/>
                  <a:buFont typeface="Arial"/>
                  <a:buNone/>
                </a:pPr>
                <a:r>
                  <a:rPr lang="fi-FI" sz="1000">
                    <a:solidFill>
                      <a:schemeClr val="dk1"/>
                    </a:solidFill>
                    <a:latin typeface="Arial"/>
                    <a:ea typeface="Arial"/>
                    <a:cs typeface="Arial"/>
                    <a:sym typeface="Arial"/>
                  </a:rPr>
                  <a:t>Liikenteen datan kokonais-</a:t>
                </a:r>
                <a:br>
                  <a:rPr lang="fi-FI" sz="1000">
                    <a:solidFill>
                      <a:schemeClr val="dk1"/>
                    </a:solidFill>
                    <a:latin typeface="Arial"/>
                    <a:ea typeface="Arial"/>
                    <a:cs typeface="Arial"/>
                    <a:sym typeface="Arial"/>
                  </a:rPr>
                </a:br>
                <a:r>
                  <a:rPr lang="fi-FI" sz="1000">
                    <a:solidFill>
                      <a:schemeClr val="dk1"/>
                    </a:solidFill>
                    <a:latin typeface="Arial"/>
                    <a:ea typeface="Arial"/>
                    <a:cs typeface="Arial"/>
                    <a:sym typeface="Arial"/>
                  </a:rPr>
                  <a:t>arkkitehtuuri</a:t>
                </a:r>
                <a:endParaRPr sz="1000">
                  <a:solidFill>
                    <a:schemeClr val="dk1"/>
                  </a:solidFill>
                  <a:latin typeface="Arial"/>
                  <a:ea typeface="Arial"/>
                  <a:cs typeface="Arial"/>
                  <a:sym typeface="Arial"/>
                </a:endParaRPr>
              </a:p>
            </p:txBody>
          </p:sp>
        </p:grpSp>
        <p:sp>
          <p:nvSpPr>
            <p:cNvPr id="1920" name="Google Shape;1920;p91"/>
            <p:cNvSpPr txBox="1"/>
            <p:nvPr/>
          </p:nvSpPr>
          <p:spPr>
            <a:xfrm>
              <a:off x="8986231" y="5196162"/>
              <a:ext cx="1709013" cy="3231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500"/>
                <a:buFont typeface="Arial"/>
                <a:buNone/>
              </a:pPr>
              <a:r>
                <a:rPr lang="fi-FI" sz="900" i="1">
                  <a:solidFill>
                    <a:schemeClr val="dk1"/>
                  </a:solidFill>
                  <a:latin typeface="Arial"/>
                  <a:ea typeface="Arial"/>
                  <a:cs typeface="Arial"/>
                  <a:sym typeface="Arial"/>
                </a:rPr>
                <a:t>Vapaa osallistuminen</a:t>
              </a:r>
              <a:r>
                <a:rPr lang="fi-FI" sz="800" i="1">
                  <a:solidFill>
                    <a:schemeClr val="dk1"/>
                  </a:solidFill>
                  <a:latin typeface="Arial"/>
                  <a:ea typeface="Arial"/>
                  <a:cs typeface="Arial"/>
                  <a:sym typeface="Arial"/>
                </a:rPr>
                <a:t> </a:t>
              </a:r>
              <a:endParaRPr lang="en-US" sz="800" i="1">
                <a:solidFill>
                  <a:schemeClr val="dk1"/>
                </a:solidFill>
                <a:latin typeface="Arial"/>
                <a:ea typeface="Arial"/>
                <a:cs typeface="Arial"/>
                <a:sym typeface="Arial"/>
              </a:endParaRPr>
            </a:p>
          </p:txBody>
        </p:sp>
        <p:sp>
          <p:nvSpPr>
            <p:cNvPr id="1921" name="Google Shape;1921;p91"/>
            <p:cNvSpPr txBox="1"/>
            <p:nvPr/>
          </p:nvSpPr>
          <p:spPr>
            <a:xfrm>
              <a:off x="5294556" y="2878014"/>
              <a:ext cx="1339351" cy="800189"/>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500"/>
                <a:buFont typeface="Arial"/>
                <a:buNone/>
              </a:pPr>
              <a:r>
                <a:rPr lang="fi-FI" sz="800" i="1">
                  <a:solidFill>
                    <a:schemeClr val="dk1"/>
                  </a:solidFill>
                  <a:latin typeface="Arial"/>
                  <a:ea typeface="Arial"/>
                  <a:cs typeface="Arial"/>
                  <a:sym typeface="Arial"/>
                </a:rPr>
                <a:t>Valitsee ohjausryhmän</a:t>
              </a:r>
              <a:br>
                <a:rPr lang="fi-FI" sz="800" i="1">
                  <a:solidFill>
                    <a:schemeClr val="dk1"/>
                  </a:solidFill>
                  <a:latin typeface="Arial"/>
                  <a:ea typeface="Arial"/>
                  <a:cs typeface="Arial"/>
                  <a:sym typeface="Arial"/>
                </a:rPr>
              </a:br>
              <a:br>
                <a:rPr lang="fi-FI" sz="800" i="1">
                  <a:solidFill>
                    <a:schemeClr val="dk1"/>
                  </a:solidFill>
                  <a:latin typeface="Arial"/>
                  <a:ea typeface="Arial"/>
                  <a:cs typeface="Arial"/>
                  <a:sym typeface="Arial"/>
                </a:rPr>
              </a:br>
              <a:r>
                <a:rPr lang="fi-FI" sz="800" i="1">
                  <a:solidFill>
                    <a:schemeClr val="dk1"/>
                  </a:solidFill>
                  <a:latin typeface="Arial"/>
                  <a:ea typeface="Arial"/>
                  <a:cs typeface="Arial"/>
                  <a:sym typeface="Arial"/>
                </a:rPr>
                <a:t>Eskaloi tarpeen vaatiessa asiat päätettäviksi  </a:t>
              </a:r>
              <a:endParaRPr lang="en-US" sz="800" i="1">
                <a:solidFill>
                  <a:schemeClr val="dk1"/>
                </a:solidFill>
                <a:latin typeface="Arial"/>
                <a:ea typeface="Arial"/>
                <a:cs typeface="Arial"/>
                <a:sym typeface="Arial"/>
              </a:endParaRPr>
            </a:p>
          </p:txBody>
        </p:sp>
        <p:cxnSp>
          <p:nvCxnSpPr>
            <p:cNvPr id="1922" name="Google Shape;1922;p91">
              <a:extLst>
                <a:ext uri="{C183D7F6-B498-43B3-948B-1728B52AA6E4}">
                  <adec:decorative xmlns:adec="http://schemas.microsoft.com/office/drawing/2017/decorative" val="1"/>
                </a:ext>
              </a:extLst>
            </p:cNvPr>
            <p:cNvCxnSpPr>
              <a:cxnSpLocks/>
              <a:endCxn id="1906" idx="1"/>
            </p:cNvCxnSpPr>
            <p:nvPr/>
          </p:nvCxnSpPr>
          <p:spPr>
            <a:xfrm flipV="1">
              <a:off x="6295654" y="2691968"/>
              <a:ext cx="1735092" cy="1055823"/>
            </a:xfrm>
            <a:prstGeom prst="bentConnector3">
              <a:avLst>
                <a:gd name="adj1" fmla="val 12009"/>
              </a:avLst>
            </a:prstGeom>
            <a:noFill/>
            <a:ln w="9525" cap="flat" cmpd="sng">
              <a:solidFill>
                <a:schemeClr val="dk1"/>
              </a:solidFill>
              <a:prstDash val="solid"/>
              <a:round/>
              <a:headEnd type="none" w="sm" len="sm"/>
              <a:tailEnd type="triangle" w="med" len="med"/>
            </a:ln>
          </p:spPr>
        </p:cxnSp>
        <p:cxnSp>
          <p:nvCxnSpPr>
            <p:cNvPr id="1923" name="Google Shape;1923;p91">
              <a:extLst>
                <a:ext uri="{C183D7F6-B498-43B3-948B-1728B52AA6E4}">
                  <adec:decorative xmlns:adec="http://schemas.microsoft.com/office/drawing/2017/decorative" val="1"/>
                </a:ext>
              </a:extLst>
            </p:cNvPr>
            <p:cNvCxnSpPr>
              <a:cxnSpLocks/>
            </p:cNvCxnSpPr>
            <p:nvPr/>
          </p:nvCxnSpPr>
          <p:spPr>
            <a:xfrm rot="5400000" flipH="1" flipV="1">
              <a:off x="8872098" y="3065842"/>
              <a:ext cx="440601" cy="236735"/>
            </a:xfrm>
            <a:prstGeom prst="bentConnector3">
              <a:avLst>
                <a:gd name="adj1" fmla="val 17569"/>
              </a:avLst>
            </a:prstGeom>
            <a:noFill/>
            <a:ln w="9525" cap="flat" cmpd="sng">
              <a:solidFill>
                <a:schemeClr val="dk1"/>
              </a:solidFill>
              <a:prstDash val="solid"/>
              <a:round/>
              <a:headEnd type="none" w="sm" len="sm"/>
              <a:tailEnd type="triangle" w="med" len="med"/>
            </a:ln>
          </p:spPr>
        </p:cxnSp>
        <p:sp>
          <p:nvSpPr>
            <p:cNvPr id="1924" name="Google Shape;1924;p91"/>
            <p:cNvSpPr txBox="1"/>
            <p:nvPr/>
          </p:nvSpPr>
          <p:spPr>
            <a:xfrm>
              <a:off x="9353373" y="3065716"/>
              <a:ext cx="1069781" cy="4616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500"/>
                <a:buFont typeface="Arial"/>
                <a:buNone/>
              </a:pPr>
              <a:r>
                <a:rPr lang="fi-FI" sz="900" i="1">
                  <a:solidFill>
                    <a:schemeClr val="dk1"/>
                  </a:solidFill>
                  <a:latin typeface="Arial"/>
                  <a:ea typeface="Arial"/>
                  <a:cs typeface="Arial"/>
                  <a:sym typeface="Arial"/>
                </a:rPr>
                <a:t>Säännöllinen raportointi, tuki</a:t>
              </a:r>
              <a:endParaRPr lang="en-US" sz="900" i="1">
                <a:solidFill>
                  <a:schemeClr val="dk1"/>
                </a:solidFill>
                <a:latin typeface="Arial"/>
                <a:ea typeface="Arial"/>
                <a:cs typeface="Arial"/>
                <a:sym typeface="Arial"/>
              </a:endParaRPr>
            </a:p>
          </p:txBody>
        </p:sp>
        <p:cxnSp>
          <p:nvCxnSpPr>
            <p:cNvPr id="1925" name="Google Shape;1925;p91">
              <a:extLst>
                <a:ext uri="{C183D7F6-B498-43B3-948B-1728B52AA6E4}">
                  <adec:decorative xmlns:adec="http://schemas.microsoft.com/office/drawing/2017/decorative" val="1"/>
                </a:ext>
              </a:extLst>
            </p:cNvPr>
            <p:cNvCxnSpPr>
              <a:cxnSpLocks/>
            </p:cNvCxnSpPr>
            <p:nvPr/>
          </p:nvCxnSpPr>
          <p:spPr>
            <a:xfrm rot="10800000">
              <a:off x="6061628" y="1962925"/>
              <a:ext cx="2791300" cy="291098"/>
            </a:xfrm>
            <a:prstGeom prst="bentConnector2">
              <a:avLst/>
            </a:prstGeom>
            <a:noFill/>
            <a:ln w="9525" cap="flat" cmpd="sng">
              <a:solidFill>
                <a:schemeClr val="dk1"/>
              </a:solidFill>
              <a:prstDash val="solid"/>
              <a:round/>
              <a:headEnd type="none" w="sm" len="sm"/>
              <a:tailEnd type="triangle" w="med" len="med"/>
            </a:ln>
          </p:spPr>
        </p:cxnSp>
        <p:cxnSp>
          <p:nvCxnSpPr>
            <p:cNvPr id="1926" name="Google Shape;1926;p91">
              <a:extLst>
                <a:ext uri="{C183D7F6-B498-43B3-948B-1728B52AA6E4}">
                  <adec:decorative xmlns:adec="http://schemas.microsoft.com/office/drawing/2017/decorative" val="1"/>
                </a:ext>
              </a:extLst>
            </p:cNvPr>
            <p:cNvCxnSpPr>
              <a:cxnSpLocks/>
              <a:endCxn id="1906" idx="0"/>
            </p:cNvCxnSpPr>
            <p:nvPr/>
          </p:nvCxnSpPr>
          <p:spPr>
            <a:xfrm rot="5400000">
              <a:off x="8744112" y="2071740"/>
              <a:ext cx="457101" cy="239473"/>
            </a:xfrm>
            <a:prstGeom prst="bentConnector3">
              <a:avLst>
                <a:gd name="adj1" fmla="val 63892"/>
              </a:avLst>
            </a:prstGeom>
            <a:noFill/>
            <a:ln w="9525" cap="flat" cmpd="sng">
              <a:solidFill>
                <a:schemeClr val="dk1"/>
              </a:solidFill>
              <a:prstDash val="solid"/>
              <a:round/>
              <a:headEnd type="triangle" w="med" len="med"/>
              <a:tailEnd type="triangle" w="med" len="med"/>
            </a:ln>
          </p:spPr>
        </p:cxnSp>
        <p:cxnSp>
          <p:nvCxnSpPr>
            <p:cNvPr id="1927" name="Google Shape;1927;p91">
              <a:extLst>
                <a:ext uri="{C183D7F6-B498-43B3-948B-1728B52AA6E4}">
                  <adec:decorative xmlns:adec="http://schemas.microsoft.com/office/drawing/2017/decorative" val="1"/>
                </a:ext>
              </a:extLst>
            </p:cNvPr>
            <p:cNvCxnSpPr>
              <a:cxnSpLocks/>
            </p:cNvCxnSpPr>
            <p:nvPr/>
          </p:nvCxnSpPr>
          <p:spPr>
            <a:xfrm rot="10800000">
              <a:off x="7577012" y="1962926"/>
              <a:ext cx="1275912" cy="291096"/>
            </a:xfrm>
            <a:prstGeom prst="bentConnector2">
              <a:avLst/>
            </a:prstGeom>
            <a:noFill/>
            <a:ln w="9525" cap="flat" cmpd="sng">
              <a:solidFill>
                <a:schemeClr val="dk1"/>
              </a:solidFill>
              <a:prstDash val="solid"/>
              <a:round/>
              <a:headEnd type="none" w="sm" len="sm"/>
              <a:tailEnd type="triangle" w="med" len="med"/>
            </a:ln>
          </p:spPr>
        </p:cxnSp>
        <p:cxnSp>
          <p:nvCxnSpPr>
            <p:cNvPr id="1928" name="Google Shape;1928;p91">
              <a:extLst>
                <a:ext uri="{C183D7F6-B498-43B3-948B-1728B52AA6E4}">
                  <adec:decorative xmlns:adec="http://schemas.microsoft.com/office/drawing/2017/decorative" val="1"/>
                </a:ext>
              </a:extLst>
            </p:cNvPr>
            <p:cNvCxnSpPr>
              <a:cxnSpLocks/>
            </p:cNvCxnSpPr>
            <p:nvPr/>
          </p:nvCxnSpPr>
          <p:spPr>
            <a:xfrm flipV="1">
              <a:off x="8852924" y="1962926"/>
              <a:ext cx="1754858" cy="291096"/>
            </a:xfrm>
            <a:prstGeom prst="bentConnector2">
              <a:avLst/>
            </a:prstGeom>
            <a:noFill/>
            <a:ln w="9525" cap="flat" cmpd="sng">
              <a:solidFill>
                <a:schemeClr val="dk1"/>
              </a:solidFill>
              <a:prstDash val="solid"/>
              <a:round/>
              <a:headEnd type="none" w="sm" len="sm"/>
              <a:tailEnd type="triangle" w="med" len="med"/>
            </a:ln>
          </p:spPr>
        </p:cxnSp>
        <p:cxnSp>
          <p:nvCxnSpPr>
            <p:cNvPr id="1929" name="Google Shape;1929;p91">
              <a:extLst>
                <a:ext uri="{C183D7F6-B498-43B3-948B-1728B52AA6E4}">
                  <adec:decorative xmlns:adec="http://schemas.microsoft.com/office/drawing/2017/decorative" val="1"/>
                </a:ext>
              </a:extLst>
            </p:cNvPr>
            <p:cNvCxnSpPr>
              <a:cxnSpLocks/>
              <a:stCxn id="1906" idx="3"/>
            </p:cNvCxnSpPr>
            <p:nvPr/>
          </p:nvCxnSpPr>
          <p:spPr>
            <a:xfrm>
              <a:off x="9675103" y="2691968"/>
              <a:ext cx="720476" cy="1035991"/>
            </a:xfrm>
            <a:prstGeom prst="bentConnector2">
              <a:avLst/>
            </a:prstGeom>
            <a:noFill/>
            <a:ln w="9525" cap="flat" cmpd="sng">
              <a:solidFill>
                <a:schemeClr val="dk1"/>
              </a:solidFill>
              <a:prstDash val="solid"/>
              <a:round/>
              <a:headEnd type="none" w="sm" len="sm"/>
              <a:tailEnd type="triangle" w="med" len="med"/>
            </a:ln>
          </p:spPr>
        </p:cxnSp>
        <p:sp>
          <p:nvSpPr>
            <p:cNvPr id="1930" name="Google Shape;1930;p91"/>
            <p:cNvSpPr txBox="1"/>
            <p:nvPr/>
          </p:nvSpPr>
          <p:spPr>
            <a:xfrm>
              <a:off x="10414322" y="3089078"/>
              <a:ext cx="1131703" cy="4616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500"/>
                <a:buFont typeface="Arial"/>
                <a:buNone/>
              </a:pPr>
              <a:r>
                <a:rPr lang="fi-FI" sz="900" i="1">
                  <a:solidFill>
                    <a:schemeClr val="dk1"/>
                  </a:solidFill>
                  <a:latin typeface="Arial"/>
                  <a:ea typeface="Arial"/>
                  <a:cs typeface="Arial"/>
                  <a:sym typeface="Arial"/>
                </a:rPr>
                <a:t>Nimeää työryhmät ja niiden johdon</a:t>
              </a:r>
              <a:endParaRPr lang="en-US" sz="900" i="1">
                <a:solidFill>
                  <a:schemeClr val="dk1"/>
                </a:solidFill>
                <a:latin typeface="Arial"/>
                <a:ea typeface="Arial"/>
                <a:cs typeface="Arial"/>
                <a:sym typeface="Arial"/>
              </a:endParaRPr>
            </a:p>
          </p:txBody>
        </p:sp>
        <p:cxnSp>
          <p:nvCxnSpPr>
            <p:cNvPr id="1931" name="Google Shape;1931;p91">
              <a:extLst>
                <a:ext uri="{C183D7F6-B498-43B3-948B-1728B52AA6E4}">
                  <adec:decorative xmlns:adec="http://schemas.microsoft.com/office/drawing/2017/decorative" val="1"/>
                </a:ext>
              </a:extLst>
            </p:cNvPr>
            <p:cNvCxnSpPr/>
            <p:nvPr/>
          </p:nvCxnSpPr>
          <p:spPr>
            <a:xfrm rot="10800000">
              <a:off x="6474608" y="5233639"/>
              <a:ext cx="0" cy="244841"/>
            </a:xfrm>
            <a:prstGeom prst="straightConnector1">
              <a:avLst/>
            </a:prstGeom>
            <a:noFill/>
            <a:ln w="9525" cap="flat" cmpd="sng">
              <a:solidFill>
                <a:schemeClr val="dk1"/>
              </a:solidFill>
              <a:prstDash val="solid"/>
              <a:round/>
              <a:headEnd type="none" w="sm" len="sm"/>
              <a:tailEnd type="triangle" w="med" len="med"/>
            </a:ln>
          </p:spPr>
        </p:cxnSp>
        <p:sp>
          <p:nvSpPr>
            <p:cNvPr id="1932" name="Google Shape;1932;p91"/>
            <p:cNvSpPr txBox="1"/>
            <p:nvPr/>
          </p:nvSpPr>
          <p:spPr>
            <a:xfrm>
              <a:off x="6579164" y="5196161"/>
              <a:ext cx="1612172" cy="3231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500"/>
                <a:buFont typeface="Arial"/>
                <a:buNone/>
              </a:pPr>
              <a:r>
                <a:rPr lang="fi-FI" sz="900" i="1">
                  <a:solidFill>
                    <a:schemeClr val="dk1"/>
                  </a:solidFill>
                  <a:latin typeface="Arial"/>
                  <a:ea typeface="Arial"/>
                  <a:cs typeface="Arial"/>
                  <a:sym typeface="Arial"/>
                </a:rPr>
                <a:t>Vapaa osallistuminen </a:t>
              </a:r>
              <a:endParaRPr lang="en-US" sz="900" i="1">
                <a:solidFill>
                  <a:schemeClr val="dk1"/>
                </a:solidFill>
                <a:latin typeface="Arial"/>
                <a:ea typeface="Arial"/>
                <a:cs typeface="Arial"/>
              </a:endParaRPr>
            </a:p>
          </p:txBody>
        </p:sp>
        <p:cxnSp>
          <p:nvCxnSpPr>
            <p:cNvPr id="1933" name="Google Shape;1933;p91">
              <a:extLst>
                <a:ext uri="{C183D7F6-B498-43B3-948B-1728B52AA6E4}">
                  <adec:decorative xmlns:adec="http://schemas.microsoft.com/office/drawing/2017/decorative" val="1"/>
                </a:ext>
              </a:extLst>
            </p:cNvPr>
            <p:cNvCxnSpPr/>
            <p:nvPr/>
          </p:nvCxnSpPr>
          <p:spPr>
            <a:xfrm>
              <a:off x="6742630" y="4448368"/>
              <a:ext cx="346690" cy="0"/>
            </a:xfrm>
            <a:prstGeom prst="straightConnector1">
              <a:avLst/>
            </a:prstGeom>
            <a:noFill/>
            <a:ln w="9525" cap="flat" cmpd="sng">
              <a:solidFill>
                <a:schemeClr val="dk1"/>
              </a:solidFill>
              <a:prstDash val="solid"/>
              <a:round/>
              <a:headEnd type="none" w="sm" len="sm"/>
              <a:tailEnd type="triangle" w="med" len="med"/>
            </a:ln>
          </p:spPr>
        </p:cxnSp>
        <p:sp>
          <p:nvSpPr>
            <p:cNvPr id="1934" name="Google Shape;1934;p91"/>
            <p:cNvSpPr txBox="1"/>
            <p:nvPr/>
          </p:nvSpPr>
          <p:spPr>
            <a:xfrm rot="16200000">
              <a:off x="6533948" y="3700033"/>
              <a:ext cx="837778" cy="4616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500"/>
                <a:buFont typeface="Arial"/>
                <a:buNone/>
              </a:pPr>
              <a:r>
                <a:rPr lang="fi-FI" sz="900" i="1">
                  <a:solidFill>
                    <a:schemeClr val="dk1"/>
                  </a:solidFill>
                  <a:latin typeface="Arial"/>
                  <a:ea typeface="Arial"/>
                  <a:cs typeface="Arial"/>
                  <a:sym typeface="Arial"/>
                </a:rPr>
                <a:t>Eskaloi tarvittaessa</a:t>
              </a:r>
              <a:endParaRPr lang="en-US" sz="900" i="1">
                <a:solidFill>
                  <a:schemeClr val="dk1"/>
                </a:solidFill>
                <a:latin typeface="Arial"/>
                <a:ea typeface="Arial"/>
                <a:cs typeface="Arial"/>
                <a:sym typeface="Arial"/>
              </a:endParaRPr>
            </a:p>
          </p:txBody>
        </p:sp>
        <p:cxnSp>
          <p:nvCxnSpPr>
            <p:cNvPr id="1935" name="Google Shape;1935;p91">
              <a:extLst>
                <a:ext uri="{C183D7F6-B498-43B3-948B-1728B52AA6E4}">
                  <adec:decorative xmlns:adec="http://schemas.microsoft.com/office/drawing/2017/decorative" val="1"/>
                </a:ext>
              </a:extLst>
            </p:cNvPr>
            <p:cNvCxnSpPr/>
            <p:nvPr/>
          </p:nvCxnSpPr>
          <p:spPr>
            <a:xfrm rot="10800000">
              <a:off x="6809890" y="4570742"/>
              <a:ext cx="346690" cy="0"/>
            </a:xfrm>
            <a:prstGeom prst="straightConnector1">
              <a:avLst/>
            </a:prstGeom>
            <a:noFill/>
            <a:ln w="9525" cap="flat" cmpd="sng">
              <a:solidFill>
                <a:schemeClr val="dk1"/>
              </a:solidFill>
              <a:prstDash val="solid"/>
              <a:round/>
              <a:headEnd type="none" w="sm" len="sm"/>
              <a:tailEnd type="triangle" w="med" len="med"/>
            </a:ln>
          </p:spPr>
        </p:cxnSp>
        <p:sp>
          <p:nvSpPr>
            <p:cNvPr id="1936" name="Google Shape;1936;p91"/>
            <p:cNvSpPr txBox="1"/>
            <p:nvPr/>
          </p:nvSpPr>
          <p:spPr>
            <a:xfrm rot="5400000">
              <a:off x="6546298" y="4745154"/>
              <a:ext cx="807697" cy="477023"/>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500"/>
                <a:buFont typeface="Arial"/>
                <a:buNone/>
              </a:pPr>
              <a:r>
                <a:rPr lang="fi-FI" sz="900" i="1">
                  <a:solidFill>
                    <a:schemeClr val="dk1"/>
                  </a:solidFill>
                  <a:latin typeface="Arial"/>
                  <a:ea typeface="Arial"/>
                  <a:cs typeface="Arial"/>
                  <a:sym typeface="Arial"/>
                </a:rPr>
                <a:t>Edistymis- katsaukset</a:t>
              </a:r>
              <a:endParaRPr lang="en-US" sz="900" i="1">
                <a:solidFill>
                  <a:schemeClr val="dk1"/>
                </a:solidFill>
                <a:latin typeface="Arial"/>
                <a:ea typeface="Arial"/>
                <a:cs typeface="Arial"/>
                <a:sym typeface="Arial"/>
              </a:endParaRPr>
            </a:p>
          </p:txBody>
        </p:sp>
        <p:cxnSp>
          <p:nvCxnSpPr>
            <p:cNvPr id="1937" name="Google Shape;1937;p91">
              <a:extLst>
                <a:ext uri="{C183D7F6-B498-43B3-948B-1728B52AA6E4}">
                  <adec:decorative xmlns:adec="http://schemas.microsoft.com/office/drawing/2017/decorative" val="1"/>
                </a:ext>
              </a:extLst>
            </p:cNvPr>
            <p:cNvCxnSpPr>
              <a:cxnSpLocks/>
            </p:cNvCxnSpPr>
            <p:nvPr/>
          </p:nvCxnSpPr>
          <p:spPr>
            <a:xfrm>
              <a:off x="9210766" y="3303047"/>
              <a:ext cx="0" cy="379017"/>
            </a:xfrm>
            <a:prstGeom prst="straightConnector1">
              <a:avLst/>
            </a:prstGeom>
            <a:noFill/>
            <a:ln w="9525" cap="flat" cmpd="sng">
              <a:solidFill>
                <a:schemeClr val="dk1"/>
              </a:solidFill>
              <a:prstDash val="solid"/>
              <a:round/>
              <a:headEnd type="none" w="sm" len="sm"/>
              <a:tailEnd type="triangle" w="med" len="med"/>
            </a:ln>
          </p:spPr>
        </p:cxnSp>
        <p:sp>
          <p:nvSpPr>
            <p:cNvPr id="1938" name="Google Shape;1938;p91"/>
            <p:cNvSpPr txBox="1"/>
            <p:nvPr/>
          </p:nvSpPr>
          <p:spPr>
            <a:xfrm>
              <a:off x="6583344" y="5741127"/>
              <a:ext cx="4165936" cy="34625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000"/>
                <a:buFont typeface="Arial"/>
                <a:buNone/>
              </a:pPr>
              <a:r>
                <a:rPr lang="fi-FI" sz="1050">
                  <a:solidFill>
                    <a:schemeClr val="dk1"/>
                  </a:solidFill>
                  <a:latin typeface="Arial"/>
                  <a:ea typeface="Arial"/>
                  <a:cs typeface="Arial"/>
                  <a:sym typeface="Arial"/>
                </a:rPr>
                <a:t>Liikenteen dataekosysteemin organisoituminen ja vastuut</a:t>
              </a:r>
              <a:endParaRPr lang="en-US" sz="2000">
                <a:solidFill>
                  <a:schemeClr val="dk1"/>
                </a:solidFill>
                <a:latin typeface="Arial"/>
                <a:ea typeface="Arial"/>
                <a:cs typeface="Arial"/>
                <a:sym typeface="Arial"/>
              </a:endParaRPr>
            </a:p>
          </p:txBody>
        </p:sp>
        <p:sp>
          <p:nvSpPr>
            <p:cNvPr id="1916" name="Google Shape;1916;p91"/>
            <p:cNvSpPr/>
            <p:nvPr/>
          </p:nvSpPr>
          <p:spPr>
            <a:xfrm>
              <a:off x="5403279" y="3727959"/>
              <a:ext cx="1339351" cy="1505711"/>
            </a:xfrm>
            <a:prstGeom prst="rect">
              <a:avLst/>
            </a:prstGeom>
            <a:solidFill>
              <a:schemeClr val="accent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800"/>
                <a:buFont typeface="Arial"/>
                <a:buNone/>
              </a:pPr>
              <a:r>
                <a:rPr lang="fi-FI" sz="1000" b="1">
                  <a:solidFill>
                    <a:schemeClr val="dk1"/>
                  </a:solidFill>
                  <a:latin typeface="Arial"/>
                  <a:ea typeface="Arial"/>
                  <a:cs typeface="Arial"/>
                  <a:sym typeface="Arial"/>
                </a:rPr>
                <a:t>Yleisistunto</a:t>
              </a:r>
              <a:endParaRPr lang="en-US" sz="1000" b="1">
                <a:solidFill>
                  <a:schemeClr val="dk1"/>
                </a:solidFill>
                <a:latin typeface="Arial"/>
                <a:ea typeface="Arial"/>
                <a:cs typeface="Arial"/>
              </a:endParaRPr>
            </a:p>
          </p:txBody>
        </p:sp>
        <p:sp>
          <p:nvSpPr>
            <p:cNvPr id="1907" name="Google Shape;1907;p91"/>
            <p:cNvSpPr/>
            <p:nvPr/>
          </p:nvSpPr>
          <p:spPr>
            <a:xfrm>
              <a:off x="7013021" y="3053474"/>
              <a:ext cx="2017887" cy="543883"/>
            </a:xfrm>
            <a:prstGeom prst="rect">
              <a:avLst/>
            </a:prstGeom>
            <a:solidFill>
              <a:schemeClr val="accent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buClr>
                  <a:schemeClr val="dk1"/>
                </a:buClr>
                <a:buSzPts val="700"/>
              </a:pPr>
              <a:r>
                <a:rPr lang="fi-FI" sz="1000" b="1">
                  <a:solidFill>
                    <a:schemeClr val="dk1"/>
                  </a:solidFill>
                  <a:latin typeface="Arial"/>
                  <a:ea typeface="Arial"/>
                  <a:cs typeface="Arial"/>
                  <a:sym typeface="Arial"/>
                </a:rPr>
                <a:t>Johtotoimisto </a:t>
              </a:r>
              <a:br>
                <a:rPr lang="fi-FI" sz="1000"/>
              </a:br>
              <a:r>
                <a:rPr lang="fi-FI" sz="1000">
                  <a:solidFill>
                    <a:schemeClr val="dk1"/>
                  </a:solidFill>
                  <a:latin typeface="Arial"/>
                  <a:ea typeface="Arial"/>
                  <a:cs typeface="Arial"/>
                  <a:sym typeface="Arial"/>
                </a:rPr>
                <a:t>(</a:t>
              </a:r>
              <a:r>
                <a:rPr lang="fi-FI" sz="1000" err="1">
                  <a:solidFill>
                    <a:schemeClr val="dk1"/>
                  </a:solidFill>
                  <a:latin typeface="Arial"/>
                  <a:ea typeface="Arial"/>
                  <a:cs typeface="Arial"/>
                  <a:sym typeface="Arial"/>
                </a:rPr>
                <a:t>Ecosystem</a:t>
              </a:r>
              <a:r>
                <a:rPr lang="fi-FI" sz="1000">
                  <a:solidFill>
                    <a:schemeClr val="dk1"/>
                  </a:solidFill>
                  <a:latin typeface="Arial"/>
                  <a:ea typeface="Arial"/>
                  <a:cs typeface="Arial"/>
                  <a:sym typeface="Arial"/>
                </a:rPr>
                <a:t> management </a:t>
              </a:r>
              <a:r>
                <a:rPr lang="fi-FI" sz="1000" err="1">
                  <a:solidFill>
                    <a:schemeClr val="dk1"/>
                  </a:solidFill>
                  <a:latin typeface="Arial"/>
                  <a:ea typeface="Arial"/>
                  <a:cs typeface="Arial"/>
                  <a:sym typeface="Arial"/>
                </a:rPr>
                <a:t>office</a:t>
              </a:r>
              <a:r>
                <a:rPr lang="fi-FI" sz="1000">
                  <a:solidFill>
                    <a:schemeClr val="dk1"/>
                  </a:solidFill>
                  <a:latin typeface="Arial"/>
                  <a:ea typeface="Arial"/>
                  <a:cs typeface="Arial"/>
                  <a:sym typeface="Arial"/>
                </a:rPr>
                <a:t>)</a:t>
              </a:r>
            </a:p>
          </p:txBody>
        </p:sp>
      </p:grpSp>
    </p:spTree>
    <p:extLst>
      <p:ext uri="{BB962C8B-B14F-4D97-AF65-F5344CB8AC3E}">
        <p14:creationId xmlns:p14="http://schemas.microsoft.com/office/powerpoint/2010/main" val="2377907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5">
          <a:extLst>
            <a:ext uri="{FF2B5EF4-FFF2-40B4-BE49-F238E27FC236}">
              <a16:creationId xmlns:a16="http://schemas.microsoft.com/office/drawing/2014/main" id="{EEDE4AF2-2198-791D-DB50-7827419ADDAC}"/>
            </a:ext>
          </a:extLst>
        </p:cNvPr>
        <p:cNvGrpSpPr/>
        <p:nvPr/>
      </p:nvGrpSpPr>
      <p:grpSpPr>
        <a:xfrm>
          <a:off x="0" y="0"/>
          <a:ext cx="0" cy="0"/>
          <a:chOff x="0" y="0"/>
          <a:chExt cx="0" cy="0"/>
        </a:xfrm>
      </p:grpSpPr>
      <p:sp>
        <p:nvSpPr>
          <p:cNvPr id="22" name="Google Shape;303;p30">
            <a:extLst>
              <a:ext uri="{FF2B5EF4-FFF2-40B4-BE49-F238E27FC236}">
                <a16:creationId xmlns:a16="http://schemas.microsoft.com/office/drawing/2014/main" id="{E2E90B86-EDED-10DA-78FC-713E70C8D59E}"/>
              </a:ext>
              <a:ext uri="{C183D7F6-B498-43B3-948B-1728B52AA6E4}">
                <adec:decorative xmlns:adec="http://schemas.microsoft.com/office/drawing/2017/decorative" val="1"/>
              </a:ext>
            </a:extLst>
          </p:cNvPr>
          <p:cNvSpPr/>
          <p:nvPr/>
        </p:nvSpPr>
        <p:spPr>
          <a:xfrm rot="-9942452" flipH="1">
            <a:off x="7459280" y="1259415"/>
            <a:ext cx="4514238" cy="4385201"/>
          </a:xfrm>
          <a:custGeom>
            <a:avLst/>
            <a:gdLst/>
            <a:ahLst/>
            <a:cxnLst/>
            <a:rect l="l" t="t" r="r" b="b"/>
            <a:pathLst>
              <a:path w="2181719" h="1547393" extrusionOk="0">
                <a:moveTo>
                  <a:pt x="232435" y="411049"/>
                </a:moveTo>
                <a:cubicBezTo>
                  <a:pt x="377981" y="223754"/>
                  <a:pt x="694690" y="82597"/>
                  <a:pt x="948366" y="27564"/>
                </a:cubicBezTo>
                <a:cubicBezTo>
                  <a:pt x="1202042" y="-27469"/>
                  <a:pt x="1550666" y="4834"/>
                  <a:pt x="1754490" y="80852"/>
                </a:cubicBezTo>
                <a:cubicBezTo>
                  <a:pt x="1958314" y="156870"/>
                  <a:pt x="2131333" y="286832"/>
                  <a:pt x="2171309" y="483675"/>
                </a:cubicBezTo>
                <a:cubicBezTo>
                  <a:pt x="2211285" y="680518"/>
                  <a:pt x="2132706" y="1084927"/>
                  <a:pt x="1994344" y="1261913"/>
                </a:cubicBezTo>
                <a:cubicBezTo>
                  <a:pt x="1855982" y="1438900"/>
                  <a:pt x="1661011" y="1564024"/>
                  <a:pt x="1341135" y="1545594"/>
                </a:cubicBezTo>
                <a:cubicBezTo>
                  <a:pt x="1021259" y="1527164"/>
                  <a:pt x="259872" y="1340423"/>
                  <a:pt x="75089" y="1151332"/>
                </a:cubicBezTo>
                <a:cubicBezTo>
                  <a:pt x="-109694" y="962241"/>
                  <a:pt x="86889" y="598344"/>
                  <a:pt x="232435" y="411049"/>
                </a:cubicBezTo>
                <a:close/>
              </a:path>
            </a:pathLst>
          </a:cu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 name="Google Shape;300;p30">
            <a:extLst>
              <a:ext uri="{FF2B5EF4-FFF2-40B4-BE49-F238E27FC236}">
                <a16:creationId xmlns:a16="http://schemas.microsoft.com/office/drawing/2014/main" id="{4FF19CE4-7863-AAD6-86DF-657C5D23DB68}"/>
              </a:ext>
              <a:ext uri="{C183D7F6-B498-43B3-948B-1728B52AA6E4}">
                <adec:decorative xmlns:adec="http://schemas.microsoft.com/office/drawing/2017/decorative" val="1"/>
              </a:ext>
            </a:extLst>
          </p:cNvPr>
          <p:cNvSpPr/>
          <p:nvPr/>
        </p:nvSpPr>
        <p:spPr>
          <a:xfrm rot="9942452">
            <a:off x="131489" y="1335650"/>
            <a:ext cx="4379634" cy="4323493"/>
          </a:xfrm>
          <a:custGeom>
            <a:avLst/>
            <a:gdLst/>
            <a:ahLst/>
            <a:cxnLst/>
            <a:rect l="l" t="t" r="r" b="b"/>
            <a:pathLst>
              <a:path w="2181719" h="1547393" extrusionOk="0">
                <a:moveTo>
                  <a:pt x="232435" y="411049"/>
                </a:moveTo>
                <a:cubicBezTo>
                  <a:pt x="377981" y="223754"/>
                  <a:pt x="694690" y="82597"/>
                  <a:pt x="948366" y="27564"/>
                </a:cubicBezTo>
                <a:cubicBezTo>
                  <a:pt x="1202042" y="-27469"/>
                  <a:pt x="1550666" y="4834"/>
                  <a:pt x="1754490" y="80852"/>
                </a:cubicBezTo>
                <a:cubicBezTo>
                  <a:pt x="1958314" y="156870"/>
                  <a:pt x="2131333" y="286832"/>
                  <a:pt x="2171309" y="483675"/>
                </a:cubicBezTo>
                <a:cubicBezTo>
                  <a:pt x="2211285" y="680518"/>
                  <a:pt x="2132706" y="1084927"/>
                  <a:pt x="1994344" y="1261913"/>
                </a:cubicBezTo>
                <a:cubicBezTo>
                  <a:pt x="1855982" y="1438900"/>
                  <a:pt x="1661011" y="1564024"/>
                  <a:pt x="1341135" y="1545594"/>
                </a:cubicBezTo>
                <a:cubicBezTo>
                  <a:pt x="1021259" y="1527164"/>
                  <a:pt x="259872" y="1340423"/>
                  <a:pt x="75089" y="1151332"/>
                </a:cubicBezTo>
                <a:cubicBezTo>
                  <a:pt x="-109694" y="962241"/>
                  <a:pt x="86889" y="598344"/>
                  <a:pt x="232435" y="411049"/>
                </a:cubicBezTo>
                <a:close/>
              </a:path>
            </a:pathLst>
          </a:cu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 name="Ryhmä 2" descr="Lue ainakin tämä">
            <a:extLst>
              <a:ext uri="{FF2B5EF4-FFF2-40B4-BE49-F238E27FC236}">
                <a16:creationId xmlns:a16="http://schemas.microsoft.com/office/drawing/2014/main" id="{C70DC19F-22D9-3130-C7AC-AD132AD7F40F}"/>
              </a:ext>
            </a:extLst>
          </p:cNvPr>
          <p:cNvGrpSpPr/>
          <p:nvPr/>
        </p:nvGrpSpPr>
        <p:grpSpPr>
          <a:xfrm>
            <a:off x="10648093" y="198023"/>
            <a:ext cx="1412485" cy="870540"/>
            <a:chOff x="10648093" y="198023"/>
            <a:chExt cx="1412485" cy="870540"/>
          </a:xfrm>
        </p:grpSpPr>
        <p:sp>
          <p:nvSpPr>
            <p:cNvPr id="24" name="Google Shape;699;p43">
              <a:extLst>
                <a:ext uri="{FF2B5EF4-FFF2-40B4-BE49-F238E27FC236}">
                  <a16:creationId xmlns:a16="http://schemas.microsoft.com/office/drawing/2014/main" id="{C39EFF92-B994-0FC2-07FC-FBF875066EE1}"/>
                </a:ext>
                <a:ext uri="{C183D7F6-B498-43B3-948B-1728B52AA6E4}">
                  <adec:decorative xmlns:adec="http://schemas.microsoft.com/office/drawing/2017/decorative" val="1"/>
                </a:ext>
              </a:extLst>
            </p:cNvPr>
            <p:cNvSpPr/>
            <p:nvPr/>
          </p:nvSpPr>
          <p:spPr>
            <a:xfrm rot="5597638">
              <a:off x="10919066" y="-72950"/>
              <a:ext cx="870540" cy="1412485"/>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 name="Google Shape;700;p43">
              <a:extLst>
                <a:ext uri="{FF2B5EF4-FFF2-40B4-BE49-F238E27FC236}">
                  <a16:creationId xmlns:a16="http://schemas.microsoft.com/office/drawing/2014/main" id="{BDFA5B85-0C32-AAD6-0A20-315B05CF7D6C}"/>
                </a:ext>
              </a:extLst>
            </p:cNvPr>
            <p:cNvSpPr txBox="1"/>
            <p:nvPr/>
          </p:nvSpPr>
          <p:spPr>
            <a:xfrm>
              <a:off x="10844174" y="361093"/>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Lue ainakin tämä</a:t>
              </a:r>
              <a:endParaRPr sz="1600" dirty="0"/>
            </a:p>
          </p:txBody>
        </p:sp>
      </p:grpSp>
      <p:sp>
        <p:nvSpPr>
          <p:cNvPr id="728" name="Google Shape;728;p45">
            <a:extLst>
              <a:ext uri="{FF2B5EF4-FFF2-40B4-BE49-F238E27FC236}">
                <a16:creationId xmlns:a16="http://schemas.microsoft.com/office/drawing/2014/main" id="{0A008B7F-2BE8-10C1-D6C9-09C77FD202D7}"/>
              </a:ext>
            </a:extLst>
          </p:cNvPr>
          <p:cNvSpPr txBox="1">
            <a:spLocks noGrp="1"/>
          </p:cNvSpPr>
          <p:nvPr>
            <p:ph type="title" idx="4294967295"/>
          </p:nvPr>
        </p:nvSpPr>
        <p:spPr>
          <a:xfrm>
            <a:off x="457199" y="435150"/>
            <a:ext cx="11013141"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panose="020B0604020202020204" pitchFamily="34" charset="0"/>
                <a:sym typeface="Arial Black"/>
              </a:rPr>
              <a:t>Data + ekosysteemi = dataekosysteemi</a:t>
            </a:r>
            <a:endParaRPr kumimoji="0" lang="fi-FI" sz="2800" b="0" i="0" u="none" strike="noStrike" kern="0" cap="none" spc="0" normalizeH="0" baseline="0" noProof="0" dirty="0">
              <a:ln>
                <a:noFill/>
              </a:ln>
              <a:solidFill>
                <a:schemeClr val="dk1"/>
              </a:solidFill>
              <a:effectLst/>
              <a:uLnTx/>
              <a:uFillTx/>
              <a:latin typeface="Arial Black"/>
              <a:ea typeface="Arial Black"/>
              <a:cs typeface="Arial" panose="020B0604020202020204" pitchFamily="34" charset="0"/>
              <a:sym typeface="Arial Black"/>
            </a:endParaRPr>
          </a:p>
        </p:txBody>
      </p:sp>
      <p:sp>
        <p:nvSpPr>
          <p:cNvPr id="19" name="Google Shape;304;p30" descr="Sivu on jäsennelty niin, että dataekosysteemin selite on kuvassa keskimmäisenä, vasemmalla puolella on selite Datasta ja Oikealla puolella selite Ekosysteemistä">
            <a:extLst>
              <a:ext uri="{FF2B5EF4-FFF2-40B4-BE49-F238E27FC236}">
                <a16:creationId xmlns:a16="http://schemas.microsoft.com/office/drawing/2014/main" id="{0E79002A-B840-70C7-B6FE-1AD8CA5EB42A}"/>
              </a:ext>
              <a:ext uri="{C183D7F6-B498-43B3-948B-1728B52AA6E4}">
                <adec:decorative xmlns:adec="http://schemas.microsoft.com/office/drawing/2017/decorative" val="0"/>
              </a:ext>
            </a:extLst>
          </p:cNvPr>
          <p:cNvSpPr/>
          <p:nvPr/>
        </p:nvSpPr>
        <p:spPr>
          <a:xfrm>
            <a:off x="3368083" y="1383417"/>
            <a:ext cx="5238353" cy="4926239"/>
          </a:xfrm>
          <a:custGeom>
            <a:avLst/>
            <a:gdLst>
              <a:gd name="connsiteX0" fmla="*/ 61091 w 2059547"/>
              <a:gd name="connsiteY0" fmla="*/ 344786 h 1328059"/>
              <a:gd name="connsiteX1" fmla="*/ 474072 w 2059547"/>
              <a:gd name="connsiteY1" fmla="*/ 15714 h 1328059"/>
              <a:gd name="connsiteX2" fmla="*/ 1490095 w 2059547"/>
              <a:gd name="connsiteY2" fmla="*/ 89040 h 1328059"/>
              <a:gd name="connsiteX3" fmla="*/ 1965047 w 2059547"/>
              <a:gd name="connsiteY3" fmla="*/ 407416 h 1328059"/>
              <a:gd name="connsiteX4" fmla="*/ 1990099 w 2059547"/>
              <a:gd name="connsiteY4" fmla="*/ 1004479 h 1328059"/>
              <a:gd name="connsiteX5" fmla="*/ 1383624 w 2059547"/>
              <a:gd name="connsiteY5" fmla="*/ 1310328 h 1328059"/>
              <a:gd name="connsiteX6" fmla="*/ 504727 w 2059547"/>
              <a:gd name="connsiteY6" fmla="*/ 1247698 h 1328059"/>
              <a:gd name="connsiteX7" fmla="*/ 48565 w 2059547"/>
              <a:gd name="connsiteY7" fmla="*/ 885481 h 1328059"/>
              <a:gd name="connsiteX8" fmla="*/ 61091 w 2059547"/>
              <a:gd name="connsiteY8" fmla="*/ 344786 h 1328059"/>
              <a:gd name="connsiteX0" fmla="*/ 61091 w 2059547"/>
              <a:gd name="connsiteY0" fmla="*/ 358728 h 1342001"/>
              <a:gd name="connsiteX1" fmla="*/ 474072 w 2059547"/>
              <a:gd name="connsiteY1" fmla="*/ 29656 h 1342001"/>
              <a:gd name="connsiteX2" fmla="*/ 1490095 w 2059547"/>
              <a:gd name="connsiteY2" fmla="*/ 102982 h 1342001"/>
              <a:gd name="connsiteX3" fmla="*/ 1965047 w 2059547"/>
              <a:gd name="connsiteY3" fmla="*/ 421358 h 1342001"/>
              <a:gd name="connsiteX4" fmla="*/ 1990099 w 2059547"/>
              <a:gd name="connsiteY4" fmla="*/ 1018421 h 1342001"/>
              <a:gd name="connsiteX5" fmla="*/ 1383624 w 2059547"/>
              <a:gd name="connsiteY5" fmla="*/ 1324270 h 1342001"/>
              <a:gd name="connsiteX6" fmla="*/ 504727 w 2059547"/>
              <a:gd name="connsiteY6" fmla="*/ 1261640 h 1342001"/>
              <a:gd name="connsiteX7" fmla="*/ 48565 w 2059547"/>
              <a:gd name="connsiteY7" fmla="*/ 899423 h 1342001"/>
              <a:gd name="connsiteX8" fmla="*/ 61091 w 2059547"/>
              <a:gd name="connsiteY8" fmla="*/ 358728 h 1342001"/>
              <a:gd name="connsiteX0" fmla="*/ 60942 w 2059398"/>
              <a:gd name="connsiteY0" fmla="*/ 352776 h 1336049"/>
              <a:gd name="connsiteX1" fmla="*/ 471251 w 2059398"/>
              <a:gd name="connsiteY1" fmla="*/ 30882 h 1336049"/>
              <a:gd name="connsiteX2" fmla="*/ 1489946 w 2059398"/>
              <a:gd name="connsiteY2" fmla="*/ 97030 h 1336049"/>
              <a:gd name="connsiteX3" fmla="*/ 1964898 w 2059398"/>
              <a:gd name="connsiteY3" fmla="*/ 415406 h 1336049"/>
              <a:gd name="connsiteX4" fmla="*/ 1989950 w 2059398"/>
              <a:gd name="connsiteY4" fmla="*/ 1012469 h 1336049"/>
              <a:gd name="connsiteX5" fmla="*/ 1383475 w 2059398"/>
              <a:gd name="connsiteY5" fmla="*/ 1318318 h 1336049"/>
              <a:gd name="connsiteX6" fmla="*/ 504578 w 2059398"/>
              <a:gd name="connsiteY6" fmla="*/ 1255688 h 1336049"/>
              <a:gd name="connsiteX7" fmla="*/ 48416 w 2059398"/>
              <a:gd name="connsiteY7" fmla="*/ 893471 h 1336049"/>
              <a:gd name="connsiteX8" fmla="*/ 60942 w 2059398"/>
              <a:gd name="connsiteY8" fmla="*/ 352776 h 1336049"/>
              <a:gd name="connsiteX0" fmla="*/ 60941 w 2059397"/>
              <a:gd name="connsiteY0" fmla="*/ 352776 h 1336049"/>
              <a:gd name="connsiteX1" fmla="*/ 471250 w 2059397"/>
              <a:gd name="connsiteY1" fmla="*/ 30882 h 1336049"/>
              <a:gd name="connsiteX2" fmla="*/ 1489945 w 2059397"/>
              <a:gd name="connsiteY2" fmla="*/ 97030 h 1336049"/>
              <a:gd name="connsiteX3" fmla="*/ 1964897 w 2059397"/>
              <a:gd name="connsiteY3" fmla="*/ 415406 h 1336049"/>
              <a:gd name="connsiteX4" fmla="*/ 1989949 w 2059397"/>
              <a:gd name="connsiteY4" fmla="*/ 1012469 h 1336049"/>
              <a:gd name="connsiteX5" fmla="*/ 1383474 w 2059397"/>
              <a:gd name="connsiteY5" fmla="*/ 1318318 h 1336049"/>
              <a:gd name="connsiteX6" fmla="*/ 504577 w 2059397"/>
              <a:gd name="connsiteY6" fmla="*/ 1255688 h 1336049"/>
              <a:gd name="connsiteX7" fmla="*/ 48415 w 2059397"/>
              <a:gd name="connsiteY7" fmla="*/ 918595 h 1336049"/>
              <a:gd name="connsiteX8" fmla="*/ 60941 w 2059397"/>
              <a:gd name="connsiteY8" fmla="*/ 352776 h 1336049"/>
              <a:gd name="connsiteX0" fmla="*/ 58944 w 2057400"/>
              <a:gd name="connsiteY0" fmla="*/ 352776 h 1336049"/>
              <a:gd name="connsiteX1" fmla="*/ 469253 w 2057400"/>
              <a:gd name="connsiteY1" fmla="*/ 30882 h 1336049"/>
              <a:gd name="connsiteX2" fmla="*/ 1487948 w 2057400"/>
              <a:gd name="connsiteY2" fmla="*/ 97030 h 1336049"/>
              <a:gd name="connsiteX3" fmla="*/ 1962900 w 2057400"/>
              <a:gd name="connsiteY3" fmla="*/ 415406 h 1336049"/>
              <a:gd name="connsiteX4" fmla="*/ 1987952 w 2057400"/>
              <a:gd name="connsiteY4" fmla="*/ 1012469 h 1336049"/>
              <a:gd name="connsiteX5" fmla="*/ 1381477 w 2057400"/>
              <a:gd name="connsiteY5" fmla="*/ 1318318 h 1336049"/>
              <a:gd name="connsiteX6" fmla="*/ 502580 w 2057400"/>
              <a:gd name="connsiteY6" fmla="*/ 1255688 h 1336049"/>
              <a:gd name="connsiteX7" fmla="*/ 46418 w 2057400"/>
              <a:gd name="connsiteY7" fmla="*/ 918595 h 1336049"/>
              <a:gd name="connsiteX8" fmla="*/ 58944 w 2057400"/>
              <a:gd name="connsiteY8" fmla="*/ 352776 h 1336049"/>
              <a:gd name="connsiteX0" fmla="*/ 57295 w 2055751"/>
              <a:gd name="connsiteY0" fmla="*/ 352776 h 1349023"/>
              <a:gd name="connsiteX1" fmla="*/ 467604 w 2055751"/>
              <a:gd name="connsiteY1" fmla="*/ 30882 h 1349023"/>
              <a:gd name="connsiteX2" fmla="*/ 1486299 w 2055751"/>
              <a:gd name="connsiteY2" fmla="*/ 97030 h 1349023"/>
              <a:gd name="connsiteX3" fmla="*/ 1961251 w 2055751"/>
              <a:gd name="connsiteY3" fmla="*/ 415406 h 1349023"/>
              <a:gd name="connsiteX4" fmla="*/ 1986303 w 2055751"/>
              <a:gd name="connsiteY4" fmla="*/ 1012469 h 1349023"/>
              <a:gd name="connsiteX5" fmla="*/ 1379828 w 2055751"/>
              <a:gd name="connsiteY5" fmla="*/ 1318318 h 1349023"/>
              <a:gd name="connsiteX6" fmla="*/ 446765 w 2055751"/>
              <a:gd name="connsiteY6" fmla="*/ 1290291 h 1349023"/>
              <a:gd name="connsiteX7" fmla="*/ 44769 w 2055751"/>
              <a:gd name="connsiteY7" fmla="*/ 918595 h 1349023"/>
              <a:gd name="connsiteX8" fmla="*/ 57295 w 2055751"/>
              <a:gd name="connsiteY8" fmla="*/ 352776 h 1349023"/>
              <a:gd name="connsiteX0" fmla="*/ 57295 w 2055751"/>
              <a:gd name="connsiteY0" fmla="*/ 352776 h 1344388"/>
              <a:gd name="connsiteX1" fmla="*/ 467604 w 2055751"/>
              <a:gd name="connsiteY1" fmla="*/ 30882 h 1344388"/>
              <a:gd name="connsiteX2" fmla="*/ 1486299 w 2055751"/>
              <a:gd name="connsiteY2" fmla="*/ 97030 h 1344388"/>
              <a:gd name="connsiteX3" fmla="*/ 1961251 w 2055751"/>
              <a:gd name="connsiteY3" fmla="*/ 415406 h 1344388"/>
              <a:gd name="connsiteX4" fmla="*/ 1986303 w 2055751"/>
              <a:gd name="connsiteY4" fmla="*/ 1012469 h 1344388"/>
              <a:gd name="connsiteX5" fmla="*/ 1379828 w 2055751"/>
              <a:gd name="connsiteY5" fmla="*/ 1318318 h 1344388"/>
              <a:gd name="connsiteX6" fmla="*/ 446765 w 2055751"/>
              <a:gd name="connsiteY6" fmla="*/ 1290291 h 1344388"/>
              <a:gd name="connsiteX7" fmla="*/ 44769 w 2055751"/>
              <a:gd name="connsiteY7" fmla="*/ 918595 h 1344388"/>
              <a:gd name="connsiteX8" fmla="*/ 57295 w 2055751"/>
              <a:gd name="connsiteY8" fmla="*/ 352776 h 1344388"/>
              <a:gd name="connsiteX0" fmla="*/ 57295 w 2033754"/>
              <a:gd name="connsiteY0" fmla="*/ 352776 h 1343383"/>
              <a:gd name="connsiteX1" fmla="*/ 467604 w 2033754"/>
              <a:gd name="connsiteY1" fmla="*/ 30882 h 1343383"/>
              <a:gd name="connsiteX2" fmla="*/ 1486299 w 2033754"/>
              <a:gd name="connsiteY2" fmla="*/ 97030 h 1343383"/>
              <a:gd name="connsiteX3" fmla="*/ 1961251 w 2033754"/>
              <a:gd name="connsiteY3" fmla="*/ 415406 h 1343383"/>
              <a:gd name="connsiteX4" fmla="*/ 1971531 w 2033754"/>
              <a:gd name="connsiteY4" fmla="*/ 1026310 h 1343383"/>
              <a:gd name="connsiteX5" fmla="*/ 1379828 w 2033754"/>
              <a:gd name="connsiteY5" fmla="*/ 1318318 h 1343383"/>
              <a:gd name="connsiteX6" fmla="*/ 446765 w 2033754"/>
              <a:gd name="connsiteY6" fmla="*/ 1290291 h 1343383"/>
              <a:gd name="connsiteX7" fmla="*/ 44769 w 2033754"/>
              <a:gd name="connsiteY7" fmla="*/ 918595 h 1343383"/>
              <a:gd name="connsiteX8" fmla="*/ 57295 w 2033754"/>
              <a:gd name="connsiteY8" fmla="*/ 352776 h 1343383"/>
              <a:gd name="connsiteX0" fmla="*/ 57295 w 2033344"/>
              <a:gd name="connsiteY0" fmla="*/ 344276 h 1334883"/>
              <a:gd name="connsiteX1" fmla="*/ 467604 w 2033344"/>
              <a:gd name="connsiteY1" fmla="*/ 22382 h 1334883"/>
              <a:gd name="connsiteX2" fmla="*/ 1493685 w 2033344"/>
              <a:gd name="connsiteY2" fmla="*/ 69499 h 1334883"/>
              <a:gd name="connsiteX3" fmla="*/ 1961251 w 2033344"/>
              <a:gd name="connsiteY3" fmla="*/ 406906 h 1334883"/>
              <a:gd name="connsiteX4" fmla="*/ 1971531 w 2033344"/>
              <a:gd name="connsiteY4" fmla="*/ 1017810 h 1334883"/>
              <a:gd name="connsiteX5" fmla="*/ 1379828 w 2033344"/>
              <a:gd name="connsiteY5" fmla="*/ 1309818 h 1334883"/>
              <a:gd name="connsiteX6" fmla="*/ 446765 w 2033344"/>
              <a:gd name="connsiteY6" fmla="*/ 1281791 h 1334883"/>
              <a:gd name="connsiteX7" fmla="*/ 44769 w 2033344"/>
              <a:gd name="connsiteY7" fmla="*/ 910095 h 1334883"/>
              <a:gd name="connsiteX8" fmla="*/ 57295 w 2033344"/>
              <a:gd name="connsiteY8" fmla="*/ 344276 h 1334883"/>
              <a:gd name="connsiteX0" fmla="*/ 57295 w 2033344"/>
              <a:gd name="connsiteY0" fmla="*/ 346096 h 1336703"/>
              <a:gd name="connsiteX1" fmla="*/ 467604 w 2033344"/>
              <a:gd name="connsiteY1" fmla="*/ 24202 h 1336703"/>
              <a:gd name="connsiteX2" fmla="*/ 1493685 w 2033344"/>
              <a:gd name="connsiteY2" fmla="*/ 66129 h 1336703"/>
              <a:gd name="connsiteX3" fmla="*/ 1961251 w 2033344"/>
              <a:gd name="connsiteY3" fmla="*/ 408726 h 1336703"/>
              <a:gd name="connsiteX4" fmla="*/ 1971531 w 2033344"/>
              <a:gd name="connsiteY4" fmla="*/ 1019630 h 1336703"/>
              <a:gd name="connsiteX5" fmla="*/ 1379828 w 2033344"/>
              <a:gd name="connsiteY5" fmla="*/ 1311638 h 1336703"/>
              <a:gd name="connsiteX6" fmla="*/ 446765 w 2033344"/>
              <a:gd name="connsiteY6" fmla="*/ 1283611 h 1336703"/>
              <a:gd name="connsiteX7" fmla="*/ 44769 w 2033344"/>
              <a:gd name="connsiteY7" fmla="*/ 911915 h 1336703"/>
              <a:gd name="connsiteX8" fmla="*/ 57295 w 2033344"/>
              <a:gd name="connsiteY8" fmla="*/ 346096 h 1336703"/>
              <a:gd name="connsiteX0" fmla="*/ 55015 w 2031064"/>
              <a:gd name="connsiteY0" fmla="*/ 346096 h 1337421"/>
              <a:gd name="connsiteX1" fmla="*/ 465324 w 2031064"/>
              <a:gd name="connsiteY1" fmla="*/ 24202 h 1337421"/>
              <a:gd name="connsiteX2" fmla="*/ 1491405 w 2031064"/>
              <a:gd name="connsiteY2" fmla="*/ 66129 h 1337421"/>
              <a:gd name="connsiteX3" fmla="*/ 1958971 w 2031064"/>
              <a:gd name="connsiteY3" fmla="*/ 408726 h 1337421"/>
              <a:gd name="connsiteX4" fmla="*/ 1969251 w 2031064"/>
              <a:gd name="connsiteY4" fmla="*/ 1019630 h 1337421"/>
              <a:gd name="connsiteX5" fmla="*/ 1377548 w 2031064"/>
              <a:gd name="connsiteY5" fmla="*/ 1311638 h 1337421"/>
              <a:gd name="connsiteX6" fmla="*/ 410016 w 2031064"/>
              <a:gd name="connsiteY6" fmla="*/ 1285341 h 1337421"/>
              <a:gd name="connsiteX7" fmla="*/ 42489 w 2031064"/>
              <a:gd name="connsiteY7" fmla="*/ 911915 h 1337421"/>
              <a:gd name="connsiteX8" fmla="*/ 55015 w 2031064"/>
              <a:gd name="connsiteY8" fmla="*/ 346096 h 1337421"/>
              <a:gd name="connsiteX0" fmla="*/ 55015 w 2031064"/>
              <a:gd name="connsiteY0" fmla="*/ 346096 h 1343939"/>
              <a:gd name="connsiteX1" fmla="*/ 465324 w 2031064"/>
              <a:gd name="connsiteY1" fmla="*/ 24202 h 1343939"/>
              <a:gd name="connsiteX2" fmla="*/ 1491405 w 2031064"/>
              <a:gd name="connsiteY2" fmla="*/ 66129 h 1343939"/>
              <a:gd name="connsiteX3" fmla="*/ 1958971 w 2031064"/>
              <a:gd name="connsiteY3" fmla="*/ 408726 h 1343939"/>
              <a:gd name="connsiteX4" fmla="*/ 1969251 w 2031064"/>
              <a:gd name="connsiteY4" fmla="*/ 1019630 h 1343939"/>
              <a:gd name="connsiteX5" fmla="*/ 1377548 w 2031064"/>
              <a:gd name="connsiteY5" fmla="*/ 1311638 h 1343939"/>
              <a:gd name="connsiteX6" fmla="*/ 410016 w 2031064"/>
              <a:gd name="connsiteY6" fmla="*/ 1285341 h 1343939"/>
              <a:gd name="connsiteX7" fmla="*/ 42489 w 2031064"/>
              <a:gd name="connsiteY7" fmla="*/ 911915 h 1343939"/>
              <a:gd name="connsiteX8" fmla="*/ 55015 w 2031064"/>
              <a:gd name="connsiteY8" fmla="*/ 346096 h 1343939"/>
              <a:gd name="connsiteX0" fmla="*/ 55015 w 2031064"/>
              <a:gd name="connsiteY0" fmla="*/ 346096 h 1342208"/>
              <a:gd name="connsiteX1" fmla="*/ 465324 w 2031064"/>
              <a:gd name="connsiteY1" fmla="*/ 24202 h 1342208"/>
              <a:gd name="connsiteX2" fmla="*/ 1491405 w 2031064"/>
              <a:gd name="connsiteY2" fmla="*/ 66129 h 1342208"/>
              <a:gd name="connsiteX3" fmla="*/ 1958971 w 2031064"/>
              <a:gd name="connsiteY3" fmla="*/ 408726 h 1342208"/>
              <a:gd name="connsiteX4" fmla="*/ 1969251 w 2031064"/>
              <a:gd name="connsiteY4" fmla="*/ 1019630 h 1342208"/>
              <a:gd name="connsiteX5" fmla="*/ 1377548 w 2031064"/>
              <a:gd name="connsiteY5" fmla="*/ 1311638 h 1342208"/>
              <a:gd name="connsiteX6" fmla="*/ 410016 w 2031064"/>
              <a:gd name="connsiteY6" fmla="*/ 1285341 h 1342208"/>
              <a:gd name="connsiteX7" fmla="*/ 42489 w 2031064"/>
              <a:gd name="connsiteY7" fmla="*/ 911915 h 1342208"/>
              <a:gd name="connsiteX8" fmla="*/ 55015 w 2031064"/>
              <a:gd name="connsiteY8" fmla="*/ 346096 h 13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1064" h="1342208" extrusionOk="0">
                <a:moveTo>
                  <a:pt x="55015" y="346096"/>
                </a:moveTo>
                <a:cubicBezTo>
                  <a:pt x="125487" y="198144"/>
                  <a:pt x="225926" y="70863"/>
                  <a:pt x="465324" y="24202"/>
                </a:cubicBezTo>
                <a:cubicBezTo>
                  <a:pt x="704722" y="-22459"/>
                  <a:pt x="1242464" y="2042"/>
                  <a:pt x="1491405" y="66129"/>
                </a:cubicBezTo>
                <a:cubicBezTo>
                  <a:pt x="1740346" y="130216"/>
                  <a:pt x="1879330" y="249809"/>
                  <a:pt x="1958971" y="408726"/>
                </a:cubicBezTo>
                <a:cubicBezTo>
                  <a:pt x="2038612" y="567643"/>
                  <a:pt x="2066155" y="869145"/>
                  <a:pt x="1969251" y="1019630"/>
                </a:cubicBezTo>
                <a:cubicBezTo>
                  <a:pt x="1872347" y="1170115"/>
                  <a:pt x="1637421" y="1267353"/>
                  <a:pt x="1377548" y="1311638"/>
                </a:cubicBezTo>
                <a:cubicBezTo>
                  <a:pt x="1117676" y="1355923"/>
                  <a:pt x="632526" y="1356149"/>
                  <a:pt x="410016" y="1285341"/>
                </a:cubicBezTo>
                <a:cubicBezTo>
                  <a:pt x="187506" y="1214533"/>
                  <a:pt x="101656" y="1068456"/>
                  <a:pt x="42489" y="911915"/>
                </a:cubicBezTo>
                <a:cubicBezTo>
                  <a:pt x="-16678" y="755374"/>
                  <a:pt x="-15457" y="494048"/>
                  <a:pt x="55015" y="346096"/>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 name="Google Shape;301;p30">
            <a:extLst>
              <a:ext uri="{FF2B5EF4-FFF2-40B4-BE49-F238E27FC236}">
                <a16:creationId xmlns:a16="http://schemas.microsoft.com/office/drawing/2014/main" id="{BF518FA5-78A3-36AC-A6AD-13A464A295E7}"/>
              </a:ext>
            </a:extLst>
          </p:cNvPr>
          <p:cNvSpPr txBox="1">
            <a:spLocks/>
          </p:cNvSpPr>
          <p:nvPr/>
        </p:nvSpPr>
        <p:spPr>
          <a:xfrm>
            <a:off x="815200" y="2012957"/>
            <a:ext cx="2316897" cy="4473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SzPts val="1600"/>
              <a:buFont typeface="Arial"/>
              <a:buNone/>
            </a:pPr>
            <a:r>
              <a:rPr lang="fi-FI" sz="1400" b="1">
                <a:latin typeface="Arial Black"/>
                <a:ea typeface="Arial Black"/>
                <a:cs typeface="Arial Black"/>
                <a:sym typeface="Arial Black"/>
              </a:rPr>
              <a:t>Data</a:t>
            </a:r>
          </a:p>
          <a:p>
            <a:pPr marL="0" indent="0">
              <a:buSzPts val="1600"/>
              <a:buFont typeface="Arial"/>
              <a:buNone/>
            </a:pPr>
            <a:endParaRPr lang="fi-FI" sz="1400" b="1"/>
          </a:p>
          <a:p>
            <a:pPr marL="0" indent="0">
              <a:buSzPts val="1100"/>
              <a:buFont typeface="Arial"/>
              <a:buNone/>
            </a:pPr>
            <a:r>
              <a:rPr lang="fi-FI" sz="1200"/>
              <a:t>Data on alimman jalostusasteen tietoa, joka ei välttämättä ole tulkittavissa. Dataa voidaan jalostaa, jolloin luodaan informaatiota, tietämystä, ymmärrystä ja lopulta viisautta. </a:t>
            </a:r>
          </a:p>
          <a:p>
            <a:pPr marL="0" indent="0">
              <a:buSzPts val="1100"/>
              <a:buFont typeface="Arial"/>
              <a:buNone/>
            </a:pPr>
            <a:endParaRPr lang="fi-FI" sz="1200"/>
          </a:p>
          <a:p>
            <a:pPr marL="0" indent="0">
              <a:buSzPts val="1100"/>
              <a:buNone/>
            </a:pPr>
            <a:r>
              <a:rPr lang="fi-FI" sz="1200"/>
              <a:t>Dataa ovat mm. merkkijonot, kirjaimet painetussa tekstissä, äänet puheessa, kuvat sekä bitit tietokoneessa. </a:t>
            </a:r>
          </a:p>
          <a:p>
            <a:pPr marL="0" indent="0">
              <a:buSzPts val="1100"/>
              <a:buFont typeface="Arial"/>
              <a:buNone/>
            </a:pPr>
            <a:endParaRPr lang="fi-FI" sz="1200"/>
          </a:p>
          <a:p>
            <a:pPr marL="0" indent="0">
              <a:buSzPts val="1100"/>
              <a:buFont typeface="Arial"/>
              <a:buNone/>
            </a:pPr>
            <a:r>
              <a:rPr lang="fi-FI" sz="1200"/>
              <a:t>Datan arvo riippuu siitä, mitä sen avulla voidaan tehdä.</a:t>
            </a:r>
          </a:p>
          <a:p>
            <a:pPr marL="0" indent="0">
              <a:buSzPts val="1100"/>
              <a:buFont typeface="Arial"/>
              <a:buNone/>
            </a:pPr>
            <a:endParaRPr lang="fi-FI" sz="1100"/>
          </a:p>
          <a:p>
            <a:pPr marL="127000" indent="0">
              <a:buSzPts val="1600"/>
              <a:buFont typeface="Arial"/>
              <a:buNone/>
            </a:pPr>
            <a:r>
              <a:rPr lang="fi-FI" sz="1100" i="1" err="1"/>
              <a:t>Finto</a:t>
            </a:r>
            <a:r>
              <a:rPr lang="fi-FI" sz="1100" i="1"/>
              <a:t> 2018</a:t>
            </a:r>
          </a:p>
        </p:txBody>
      </p:sp>
      <p:sp>
        <p:nvSpPr>
          <p:cNvPr id="21" name="Google Shape;306;p30">
            <a:extLst>
              <a:ext uri="{FF2B5EF4-FFF2-40B4-BE49-F238E27FC236}">
                <a16:creationId xmlns:a16="http://schemas.microsoft.com/office/drawing/2014/main" id="{0822C775-B765-B897-B160-C87F8C537E36}"/>
              </a:ext>
              <a:ext uri="{C183D7F6-B498-43B3-948B-1728B52AA6E4}">
                <adec:decorative xmlns:adec="http://schemas.microsoft.com/office/drawing/2017/decorative" val="0"/>
              </a:ext>
            </a:extLst>
          </p:cNvPr>
          <p:cNvSpPr txBox="1">
            <a:spLocks/>
          </p:cNvSpPr>
          <p:nvPr/>
        </p:nvSpPr>
        <p:spPr>
          <a:xfrm>
            <a:off x="8921957" y="2012957"/>
            <a:ext cx="2406650" cy="4473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SzPts val="1600"/>
              <a:buFont typeface="Arial"/>
              <a:buNone/>
            </a:pPr>
            <a:r>
              <a:rPr lang="fi-FI" sz="1400" b="1">
                <a:latin typeface="Arial Black"/>
                <a:ea typeface="Arial Black"/>
                <a:cs typeface="Arial Black"/>
                <a:sym typeface="Arial Black"/>
              </a:rPr>
              <a:t>Ekosysteemi</a:t>
            </a:r>
          </a:p>
          <a:p>
            <a:pPr marL="0" indent="0">
              <a:buSzPts val="1600"/>
              <a:buFont typeface="Arial"/>
              <a:buNone/>
            </a:pPr>
            <a:endParaRPr lang="fi-FI" sz="1400" b="1"/>
          </a:p>
          <a:p>
            <a:pPr marL="0" indent="0">
              <a:buSzPts val="1100"/>
              <a:buFont typeface="Arial"/>
              <a:buNone/>
            </a:pPr>
            <a:r>
              <a:rPr lang="fi-FI" sz="1200"/>
              <a:t>Liiketaloudessa sanalla ekosysteemi viitataan yleensä vertauskuvallisesti osasten muodostamaan kokonaisuuteen.</a:t>
            </a:r>
          </a:p>
          <a:p>
            <a:pPr marL="0" indent="0">
              <a:buSzPts val="1100"/>
              <a:buFont typeface="Arial"/>
              <a:buNone/>
            </a:pPr>
            <a:endParaRPr lang="fi-FI" sz="1200"/>
          </a:p>
          <a:p>
            <a:pPr marL="0" indent="0">
              <a:buSzPts val="1100"/>
              <a:buFont typeface="Arial"/>
              <a:buNone/>
            </a:pPr>
            <a:r>
              <a:rPr lang="fi-FI" sz="1200"/>
              <a:t>Ekosysteemin muodostaa joukko kumppaneita, joita kaikkia ja joiden välistä vuorovaikutusta tarvitaan jonkun yhteisen tavoitteen saavuttamiseksi. </a:t>
            </a:r>
          </a:p>
          <a:p>
            <a:pPr marL="0" indent="0">
              <a:buSzPts val="1100"/>
              <a:buFont typeface="Arial"/>
              <a:buNone/>
            </a:pPr>
            <a:endParaRPr lang="fi-FI" sz="1400" i="1"/>
          </a:p>
          <a:p>
            <a:pPr marL="127000" indent="0">
              <a:buSzPts val="1600"/>
              <a:buFont typeface="Arial"/>
              <a:buNone/>
            </a:pPr>
            <a:r>
              <a:rPr lang="fi-FI" sz="1100" i="1"/>
              <a:t>Mukaillen Moilanen </a:t>
            </a:r>
            <a:r>
              <a:rPr lang="fi-FI" sz="1100" i="1" err="1"/>
              <a:t>ym</a:t>
            </a:r>
            <a:r>
              <a:rPr lang="fi-FI" sz="1100" i="1"/>
              <a:t> 2018</a:t>
            </a:r>
            <a:endParaRPr lang="fi-FI" sz="1100"/>
          </a:p>
        </p:txBody>
      </p:sp>
      <p:sp>
        <p:nvSpPr>
          <p:cNvPr id="20" name="Google Shape;305;p30">
            <a:extLst>
              <a:ext uri="{FF2B5EF4-FFF2-40B4-BE49-F238E27FC236}">
                <a16:creationId xmlns:a16="http://schemas.microsoft.com/office/drawing/2014/main" id="{93B9E9C1-0D04-E01D-85E5-0CACD87EA36E}"/>
              </a:ext>
            </a:extLst>
          </p:cNvPr>
          <p:cNvSpPr txBox="1">
            <a:spLocks/>
          </p:cNvSpPr>
          <p:nvPr/>
        </p:nvSpPr>
        <p:spPr>
          <a:xfrm>
            <a:off x="4248437" y="2012957"/>
            <a:ext cx="3600083" cy="4473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SzPts val="1600"/>
              <a:buFont typeface="Arial"/>
              <a:buNone/>
            </a:pPr>
            <a:r>
              <a:rPr lang="fi-FI" sz="1600" b="1">
                <a:latin typeface="Arial Black"/>
                <a:ea typeface="Arial Black"/>
                <a:cs typeface="Arial Black"/>
                <a:sym typeface="Arial Black"/>
              </a:rPr>
              <a:t>Dataekosysteemi</a:t>
            </a:r>
          </a:p>
          <a:p>
            <a:pPr marL="0" indent="0">
              <a:buSzPts val="1600"/>
              <a:buFont typeface="Arial"/>
              <a:buNone/>
            </a:pPr>
            <a:endParaRPr lang="fi-FI" sz="1400" b="1"/>
          </a:p>
          <a:p>
            <a:pPr marL="0" indent="0">
              <a:buSzPts val="1100"/>
              <a:buNone/>
            </a:pPr>
            <a:r>
              <a:rPr lang="fi-FI" sz="1400"/>
              <a:t>Dataekosysteemi on yhteistyön muoto, jossa useat toimijat ratkaisevat yhteistä haastetta jakamalla keskenään dataa ja osaamista. Tarve yhteistyöhön syntyy, kun ongelmaa ei voida ratkaista yksin. </a:t>
            </a:r>
          </a:p>
          <a:p>
            <a:pPr marL="0" indent="0">
              <a:buSzPts val="1100"/>
              <a:buFont typeface="Arial"/>
              <a:buNone/>
            </a:pPr>
            <a:endParaRPr lang="fi-FI" sz="1400"/>
          </a:p>
          <a:p>
            <a:pPr marL="0" indent="0">
              <a:buSzPts val="1100"/>
              <a:buFont typeface="Arial"/>
              <a:buNone/>
            </a:pPr>
            <a:r>
              <a:rPr lang="fi-FI" sz="1400"/>
              <a:t>Dataekosysteemi on kokonaisuus, joka vaatii yhteisen tavoitteen, sopimukset, tekniset järjestelyt ja ennen kaikkea luottamusta toimijoiden välillä. </a:t>
            </a:r>
          </a:p>
          <a:p>
            <a:pPr marL="0" indent="0">
              <a:buSzPts val="1100"/>
              <a:buFont typeface="Arial"/>
              <a:buNone/>
            </a:pPr>
            <a:endParaRPr lang="fi-FI" sz="1400"/>
          </a:p>
          <a:p>
            <a:pPr marL="0" indent="0">
              <a:buSzPts val="1100"/>
              <a:buNone/>
            </a:pPr>
            <a:r>
              <a:rPr lang="fi-FI" sz="1400"/>
              <a:t>Ekosysteeminen toiminta rakentuu vaiheittain ja edellyttää jatkuvaa yhteiskehittämistä. Sen muodostuminen vaatii aikaa, sitoutumista ja kykyä oppia yhdessä.</a:t>
            </a:r>
          </a:p>
        </p:txBody>
      </p:sp>
    </p:spTree>
    <p:extLst>
      <p:ext uri="{BB962C8B-B14F-4D97-AF65-F5344CB8AC3E}">
        <p14:creationId xmlns:p14="http://schemas.microsoft.com/office/powerpoint/2010/main" val="2294061565"/>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4A72D767-2063-2766-7B9E-59D9C3707E95}"/>
              </a:ext>
              <a:ext uri="{C183D7F6-B498-43B3-948B-1728B52AA6E4}">
                <adec:decorative xmlns:adec="http://schemas.microsoft.com/office/drawing/2017/decorative" val="1"/>
              </a:ext>
            </a:extLst>
          </p:cNvPr>
          <p:cNvSpPr/>
          <p:nvPr/>
        </p:nvSpPr>
        <p:spPr>
          <a:xfrm rot="3156886">
            <a:off x="379614" y="-1830056"/>
            <a:ext cx="3351599" cy="4736951"/>
          </a:xfrm>
          <a:custGeom>
            <a:avLst/>
            <a:gdLst>
              <a:gd name="connsiteX0" fmla="*/ 0 w 3351599"/>
              <a:gd name="connsiteY0" fmla="*/ 3674737 h 4736951"/>
              <a:gd name="connsiteX1" fmla="*/ 2808047 w 3351599"/>
              <a:gd name="connsiteY1" fmla="*/ 0 h 4736951"/>
              <a:gd name="connsiteX2" fmla="*/ 2893343 w 3351599"/>
              <a:gd name="connsiteY2" fmla="*/ 37879 h 4736951"/>
              <a:gd name="connsiteX3" fmla="*/ 3300162 w 3351599"/>
              <a:gd name="connsiteY3" fmla="*/ 1226219 h 4736951"/>
              <a:gd name="connsiteX4" fmla="*/ 1415957 w 3351599"/>
              <a:gd name="connsiteY4" fmla="*/ 4714444 h 4736951"/>
              <a:gd name="connsiteX5" fmla="*/ 1390061 w 3351599"/>
              <a:gd name="connsiteY5" fmla="*/ 4736951 h 47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599" h="4736951">
                <a:moveTo>
                  <a:pt x="0" y="3674737"/>
                </a:moveTo>
                <a:lnTo>
                  <a:pt x="2808047" y="0"/>
                </a:lnTo>
                <a:lnTo>
                  <a:pt x="2893343" y="37879"/>
                </a:lnTo>
                <a:cubicBezTo>
                  <a:pt x="3239921" y="225741"/>
                  <a:pt x="3455952" y="601335"/>
                  <a:pt x="3300162" y="1226219"/>
                </a:cubicBezTo>
                <a:cubicBezTo>
                  <a:pt x="2847719" y="2883000"/>
                  <a:pt x="2043852" y="4132298"/>
                  <a:pt x="1415957" y="4714444"/>
                </a:cubicBezTo>
                <a:lnTo>
                  <a:pt x="1390061" y="4736951"/>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1041;p59">
            <a:extLst>
              <a:ext uri="{FF2B5EF4-FFF2-40B4-BE49-F238E27FC236}">
                <a16:creationId xmlns:a16="http://schemas.microsoft.com/office/drawing/2014/main" id="{5DED1AD7-DA51-634F-04B1-17A6E7EEE776}"/>
              </a:ext>
              <a:ext uri="{C183D7F6-B498-43B3-948B-1728B52AA6E4}">
                <adec:decorative xmlns:adec="http://schemas.microsoft.com/office/drawing/2017/decorative" val="1"/>
              </a:ext>
            </a:extLst>
          </p:cNvPr>
          <p:cNvSpPr/>
          <p:nvPr/>
        </p:nvSpPr>
        <p:spPr>
          <a:xfrm>
            <a:off x="375385" y="509272"/>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Google Shape;1051;p59">
            <a:extLst>
              <a:ext uri="{FF2B5EF4-FFF2-40B4-BE49-F238E27FC236}">
                <a16:creationId xmlns:a16="http://schemas.microsoft.com/office/drawing/2014/main" id="{FDEB4353-D02E-211A-7030-B05FA55E4186}"/>
              </a:ext>
            </a:extLst>
          </p:cNvPr>
          <p:cNvSpPr txBox="1"/>
          <p:nvPr/>
        </p:nvSpPr>
        <p:spPr>
          <a:xfrm>
            <a:off x="654768" y="260808"/>
            <a:ext cx="5889232" cy="378900"/>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dirty="0">
                <a:solidFill>
                  <a:schemeClr val="tx1"/>
                </a:solidFill>
                <a:latin typeface="Arial Black"/>
                <a:ea typeface="Arial Black"/>
                <a:cs typeface="Arial Black"/>
                <a:sym typeface="Arial Black"/>
              </a:rPr>
              <a:t>Lisätietoa vaiheeseen 4 Yhteistyö laajenee</a:t>
            </a:r>
            <a:endParaRPr dirty="0">
              <a:solidFill>
                <a:schemeClr val="tx1"/>
              </a:solidFill>
            </a:endParaRPr>
          </a:p>
        </p:txBody>
      </p:sp>
      <p:grpSp>
        <p:nvGrpSpPr>
          <p:cNvPr id="8" name="Group 7" descr="Sivun poikkileikkaava teema on Teknologia">
            <a:extLst>
              <a:ext uri="{FF2B5EF4-FFF2-40B4-BE49-F238E27FC236}">
                <a16:creationId xmlns:a16="http://schemas.microsoft.com/office/drawing/2014/main" id="{8B1CC129-F180-7823-B8A1-F202F67F6144}"/>
              </a:ext>
            </a:extLst>
          </p:cNvPr>
          <p:cNvGrpSpPr/>
          <p:nvPr/>
        </p:nvGrpSpPr>
        <p:grpSpPr>
          <a:xfrm>
            <a:off x="9919395" y="288675"/>
            <a:ext cx="2066475" cy="451173"/>
            <a:chOff x="565264" y="4755989"/>
            <a:chExt cx="2066475" cy="451173"/>
          </a:xfrm>
        </p:grpSpPr>
        <p:sp>
          <p:nvSpPr>
            <p:cNvPr id="9" name="Suorakulmio: Pyöristetyt kulmat 30">
              <a:extLst>
                <a:ext uri="{FF2B5EF4-FFF2-40B4-BE49-F238E27FC236}">
                  <a16:creationId xmlns:a16="http://schemas.microsoft.com/office/drawing/2014/main" id="{85059801-20A8-4DF0-5289-A77A551B2E0B}"/>
                </a:ext>
              </a:extLst>
            </p:cNvPr>
            <p:cNvSpPr/>
            <p:nvPr/>
          </p:nvSpPr>
          <p:spPr>
            <a:xfrm>
              <a:off x="565264" y="4755989"/>
              <a:ext cx="206647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0" name="Google Shape;734;p45">
              <a:extLst>
                <a:ext uri="{FF2B5EF4-FFF2-40B4-BE49-F238E27FC236}">
                  <a16:creationId xmlns:a16="http://schemas.microsoft.com/office/drawing/2014/main" id="{8D00DEF6-8D14-C1D8-56E9-BBF783515D19}"/>
                </a:ext>
              </a:extLst>
            </p:cNvPr>
            <p:cNvSpPr txBox="1"/>
            <p:nvPr/>
          </p:nvSpPr>
          <p:spPr>
            <a:xfrm>
              <a:off x="1148660" y="4902233"/>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Teknologia</a:t>
              </a:r>
              <a:endParaRPr sz="1600">
                <a:solidFill>
                  <a:schemeClr val="lt1"/>
                </a:solidFill>
              </a:endParaRPr>
            </a:p>
          </p:txBody>
        </p:sp>
        <p:sp>
          <p:nvSpPr>
            <p:cNvPr id="11" name="Vapaamuotoinen: Muoto 32">
              <a:extLst>
                <a:ext uri="{FF2B5EF4-FFF2-40B4-BE49-F238E27FC236}">
                  <a16:creationId xmlns:a16="http://schemas.microsoft.com/office/drawing/2014/main" id="{CB40F725-3F53-3016-03E6-34251A9A6F89}"/>
                </a:ext>
              </a:extLst>
            </p:cNvPr>
            <p:cNvSpPr/>
            <p:nvPr/>
          </p:nvSpPr>
          <p:spPr>
            <a:xfrm>
              <a:off x="799562" y="4873130"/>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grpSp>
      <p:sp>
        <p:nvSpPr>
          <p:cNvPr id="2156" name="Google Shape;2156;p98"/>
          <p:cNvSpPr txBox="1">
            <a:spLocks noGrp="1"/>
          </p:cNvSpPr>
          <p:nvPr>
            <p:ph type="title" idx="4294967295"/>
          </p:nvPr>
        </p:nvSpPr>
        <p:spPr>
          <a:xfrm>
            <a:off x="767262" y="875317"/>
            <a:ext cx="7997864" cy="40006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i="0" u="none" strike="noStrike" kern="0" cap="none" spc="0" normalizeH="0" baseline="0" noProof="0" dirty="0">
                <a:ln>
                  <a:noFill/>
                </a:ln>
                <a:solidFill>
                  <a:schemeClr val="dk1"/>
                </a:solidFill>
                <a:effectLst/>
                <a:uLnTx/>
                <a:uFillTx/>
                <a:latin typeface="Arial Black"/>
                <a:ea typeface="Arial"/>
                <a:cs typeface="Arial"/>
                <a:sym typeface="Arial"/>
              </a:rPr>
              <a:t>Elementtejä yhteistyön tekniseen toteutukseen</a:t>
            </a:r>
            <a:endParaRPr kumimoji="0" lang="en-US" sz="1400" i="0" u="none" strike="noStrike" kern="0" cap="none" spc="0" normalizeH="0" baseline="0" noProof="0" dirty="0">
              <a:ln>
                <a:noFill/>
              </a:ln>
              <a:solidFill>
                <a:schemeClr val="dk1"/>
              </a:solidFill>
              <a:effectLst/>
              <a:uLnTx/>
              <a:uFillTx/>
              <a:latin typeface="Arial Black"/>
              <a:ea typeface="Arial"/>
              <a:cs typeface="Arial"/>
              <a:sym typeface="Arial"/>
            </a:endParaRPr>
          </a:p>
        </p:txBody>
      </p:sp>
      <p:sp>
        <p:nvSpPr>
          <p:cNvPr id="4" name="Google Shape;1044;p59">
            <a:extLst>
              <a:ext uri="{FF2B5EF4-FFF2-40B4-BE49-F238E27FC236}">
                <a16:creationId xmlns:a16="http://schemas.microsoft.com/office/drawing/2014/main" id="{E36ADB93-A81A-B38A-F37E-C696856E0139}"/>
              </a:ext>
            </a:extLst>
          </p:cNvPr>
          <p:cNvSpPr txBox="1"/>
          <p:nvPr/>
        </p:nvSpPr>
        <p:spPr>
          <a:xfrm>
            <a:off x="862962" y="1642633"/>
            <a:ext cx="2495025" cy="2705956"/>
          </a:xfrm>
          <a:prstGeom prst="rect">
            <a:avLst/>
          </a:prstGeom>
          <a:noFill/>
          <a:ln>
            <a:noFill/>
          </a:ln>
        </p:spPr>
        <p:txBody>
          <a:bodyPr spcFirstLastPara="1" wrap="square" lIns="0" tIns="0" rIns="0" bIns="0" anchor="t" anchorCtr="0">
            <a:noAutofit/>
          </a:bodyPr>
          <a:lstStyle/>
          <a:p>
            <a:r>
              <a:rPr lang="fi-FI" sz="1200">
                <a:solidFill>
                  <a:schemeClr val="dk1"/>
                </a:solidFill>
              </a:rPr>
              <a:t>Teknisen toteutuksen vaihtoehdot jakautuvat </a:t>
            </a:r>
            <a:r>
              <a:rPr lang="fi-FI" sz="1200">
                <a:solidFill>
                  <a:schemeClr val="dk1"/>
                </a:solidFill>
                <a:latin typeface="Arial"/>
                <a:ea typeface="Arial"/>
                <a:cs typeface="Arial"/>
                <a:sym typeface="Arial"/>
              </a:rPr>
              <a:t>eri </a:t>
            </a:r>
            <a:r>
              <a:rPr lang="fi-FI" sz="1200">
                <a:solidFill>
                  <a:schemeClr val="dk1"/>
                </a:solidFill>
              </a:rPr>
              <a:t>toteutusperheisiin</a:t>
            </a:r>
            <a:r>
              <a:rPr lang="fi-FI" sz="1200">
                <a:solidFill>
                  <a:schemeClr val="dk1"/>
                </a:solidFill>
                <a:latin typeface="Arial"/>
                <a:ea typeface="Arial"/>
                <a:cs typeface="Arial"/>
                <a:sym typeface="Arial"/>
              </a:rPr>
              <a:t>, </a:t>
            </a:r>
            <a:r>
              <a:rPr lang="fi-FI" sz="1200">
                <a:solidFill>
                  <a:schemeClr val="dk1"/>
                </a:solidFill>
              </a:rPr>
              <a:t>joilla </a:t>
            </a:r>
            <a:r>
              <a:rPr lang="fi-FI" sz="1200">
                <a:solidFill>
                  <a:schemeClr val="dk1"/>
                </a:solidFill>
                <a:latin typeface="Arial"/>
                <a:ea typeface="Arial"/>
                <a:cs typeface="Arial"/>
                <a:sym typeface="Arial"/>
              </a:rPr>
              <a:t>on </a:t>
            </a:r>
            <a:r>
              <a:rPr lang="fi-FI" sz="1200">
                <a:solidFill>
                  <a:schemeClr val="dk1"/>
                </a:solidFill>
              </a:rPr>
              <a:t>omat vahvuutensa ja vaatimuksensa</a:t>
            </a:r>
            <a:r>
              <a:rPr lang="fi-FI" sz="1200">
                <a:solidFill>
                  <a:schemeClr val="dk1"/>
                </a:solidFill>
                <a:latin typeface="Arial"/>
                <a:ea typeface="Arial"/>
                <a:cs typeface="Arial"/>
                <a:sym typeface="Arial"/>
              </a:rPr>
              <a:t>. </a:t>
            </a:r>
            <a:endParaRPr lang="en-US">
              <a:solidFill>
                <a:schemeClr val="dk1"/>
              </a:solidFill>
            </a:endParaRPr>
          </a:p>
          <a:p>
            <a:endParaRPr lang="fi-FI" sz="1200">
              <a:solidFill>
                <a:schemeClr val="dk1"/>
              </a:solidFill>
            </a:endParaRPr>
          </a:p>
          <a:p>
            <a:r>
              <a:rPr lang="fi-FI" sz="1200">
                <a:solidFill>
                  <a:schemeClr val="dk1"/>
                </a:solidFill>
              </a:rPr>
              <a:t>Toteutusperhe määrittää esimerkiksi sen, missä data sijaitsee, miten se liikkuu ja miten </a:t>
            </a:r>
            <a:r>
              <a:rPr lang="fi-FI" sz="1200" err="1">
                <a:solidFill>
                  <a:schemeClr val="dk1"/>
                </a:solidFill>
              </a:rPr>
              <a:t>yhteentoimivuus</a:t>
            </a:r>
            <a:r>
              <a:rPr lang="fi-FI" sz="1200">
                <a:solidFill>
                  <a:schemeClr val="dk1"/>
                </a:solidFill>
              </a:rPr>
              <a:t> varmistetaan</a:t>
            </a:r>
            <a:r>
              <a:rPr lang="fi-FI" sz="1200">
                <a:solidFill>
                  <a:schemeClr val="dk1"/>
                </a:solidFill>
                <a:latin typeface="Arial"/>
                <a:ea typeface="Arial"/>
                <a:cs typeface="Arial"/>
                <a:sym typeface="Arial"/>
              </a:rPr>
              <a:t>. </a:t>
            </a:r>
            <a:endParaRPr lang="en-US">
              <a:solidFill>
                <a:schemeClr val="dk1"/>
              </a:solidFill>
            </a:endParaRPr>
          </a:p>
          <a:p>
            <a:endParaRPr lang="fi-FI" sz="1200">
              <a:solidFill>
                <a:schemeClr val="dk1"/>
              </a:solidFill>
            </a:endParaRPr>
          </a:p>
          <a:p>
            <a:r>
              <a:rPr lang="fi-FI" sz="1200">
                <a:solidFill>
                  <a:schemeClr val="dk1"/>
                </a:solidFill>
              </a:rPr>
              <a:t>Valinnat vaikuttavat arkkitehtuurin lisäksi myös hallintamalliin ja tarvittaviin kyvykkyyksiin ekosysteemissä.</a:t>
            </a:r>
            <a:endParaRPr lang="en-US">
              <a:solidFill>
                <a:schemeClr val="dk1"/>
              </a:solidFill>
            </a:endParaRPr>
          </a:p>
        </p:txBody>
      </p:sp>
      <p:grpSp>
        <p:nvGrpSpPr>
          <p:cNvPr id="2128" name="Google Shape;2128;p98" descr="Kuviossa esitetään kolme vaihtoehtoista toteutusmallia dataekosysteemin tekniselle yhteistyölle: keskitetty ratkaisu, hajautettu ratkaisu ja hybridimalli. Kukin malli on kuvattu omana laatikkonaan, ja niiden alla on eritelty kunkin vaihtoehdon erityispiirteet datan sijainnin, liikkumisen ja hallinnan näkökulmasta. Kuvio vertaa toteutusvaihtoehtojen teknisiä ja hallinnollisia ominaisuuksia."/>
          <p:cNvGrpSpPr/>
          <p:nvPr/>
        </p:nvGrpSpPr>
        <p:grpSpPr>
          <a:xfrm>
            <a:off x="3543284" y="1546289"/>
            <a:ext cx="7668275" cy="4287939"/>
            <a:chOff x="2525349" y="1387612"/>
            <a:chExt cx="7017923" cy="4688092"/>
          </a:xfrm>
        </p:grpSpPr>
        <p:sp>
          <p:nvSpPr>
            <p:cNvPr id="2129" name="Google Shape;2129;p98"/>
            <p:cNvSpPr/>
            <p:nvPr/>
          </p:nvSpPr>
          <p:spPr>
            <a:xfrm>
              <a:off x="2550304" y="4578922"/>
              <a:ext cx="6992968" cy="1496782"/>
            </a:xfrm>
            <a:prstGeom prst="roundRect">
              <a:avLst>
                <a:gd name="adj" fmla="val 11912"/>
              </a:avLst>
            </a:prstGeom>
            <a:solidFill>
              <a:schemeClr val="bg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grpSp>
          <p:nvGrpSpPr>
            <p:cNvPr id="2130" name="Google Shape;2130;p98"/>
            <p:cNvGrpSpPr/>
            <p:nvPr/>
          </p:nvGrpSpPr>
          <p:grpSpPr>
            <a:xfrm>
              <a:off x="2525349" y="1387612"/>
              <a:ext cx="7009256" cy="4666521"/>
              <a:chOff x="2525349" y="1387612"/>
              <a:chExt cx="7009256" cy="4666521"/>
            </a:xfrm>
          </p:grpSpPr>
          <p:sp>
            <p:nvSpPr>
              <p:cNvPr id="2131" name="Google Shape;2131;p98"/>
              <p:cNvSpPr/>
              <p:nvPr/>
            </p:nvSpPr>
            <p:spPr>
              <a:xfrm>
                <a:off x="2525349" y="1387612"/>
                <a:ext cx="6992969" cy="1471560"/>
              </a:xfrm>
              <a:prstGeom prst="roundRect">
                <a:avLst>
                  <a:gd name="adj" fmla="val 11912"/>
                </a:avLst>
              </a:prstGeom>
              <a:solidFill>
                <a:schemeClr val="bg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132" name="Google Shape;2132;p98"/>
              <p:cNvSpPr/>
              <p:nvPr/>
            </p:nvSpPr>
            <p:spPr>
              <a:xfrm>
                <a:off x="7218086" y="1909674"/>
                <a:ext cx="2187718" cy="834318"/>
              </a:xfrm>
              <a:prstGeom prst="roundRect">
                <a:avLst>
                  <a:gd name="adj" fmla="val 13738"/>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133" name="Google Shape;2133;p98"/>
              <p:cNvSpPr txBox="1"/>
              <p:nvPr/>
            </p:nvSpPr>
            <p:spPr>
              <a:xfrm>
                <a:off x="2943959" y="1403350"/>
                <a:ext cx="6223265" cy="471948"/>
              </a:xfrm>
              <a:prstGeom prst="rect">
                <a:avLst/>
              </a:prstGeom>
              <a:noFill/>
              <a:ln>
                <a:noFill/>
              </a:ln>
            </p:spPr>
            <p:txBody>
              <a:bodyPr spcFirstLastPara="1" wrap="square" lIns="121900" tIns="121900" rIns="121900" bIns="121900" anchor="t" anchorCtr="0">
                <a:spAutoFit/>
              </a:bodyPr>
              <a:lstStyle/>
              <a:p>
                <a:pPr marL="0" marR="0" lvl="0" indent="0" algn="ctr" rtl="0">
                  <a:spcBef>
                    <a:spcPts val="0"/>
                  </a:spcBef>
                  <a:spcAft>
                    <a:spcPts val="0"/>
                  </a:spcAft>
                  <a:buNone/>
                </a:pPr>
                <a:r>
                  <a:rPr lang="fi-FI" sz="1467">
                    <a:solidFill>
                      <a:schemeClr val="dk1"/>
                    </a:solidFill>
                    <a:latin typeface="Arial"/>
                    <a:ea typeface="Arial"/>
                    <a:cs typeface="Arial"/>
                    <a:sym typeface="Arial"/>
                  </a:rPr>
                  <a:t>Rajapinnat ja tiedonsiirtoratkaisut</a:t>
                </a:r>
                <a:endParaRPr sz="1333">
                  <a:solidFill>
                    <a:schemeClr val="dk1"/>
                  </a:solidFill>
                  <a:latin typeface="Arial"/>
                  <a:ea typeface="Arial"/>
                  <a:cs typeface="Arial"/>
                  <a:sym typeface="Arial"/>
                </a:endParaRPr>
              </a:p>
            </p:txBody>
          </p:sp>
          <p:sp>
            <p:nvSpPr>
              <p:cNvPr id="2134" name="Google Shape;2134;p98"/>
              <p:cNvSpPr/>
              <p:nvPr/>
            </p:nvSpPr>
            <p:spPr>
              <a:xfrm>
                <a:off x="4933839" y="1909674"/>
                <a:ext cx="2187718" cy="834317"/>
              </a:xfrm>
              <a:prstGeom prst="roundRect">
                <a:avLst>
                  <a:gd name="adj" fmla="val 13738"/>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135" name="Google Shape;2135;p98"/>
              <p:cNvSpPr/>
              <p:nvPr/>
            </p:nvSpPr>
            <p:spPr>
              <a:xfrm>
                <a:off x="2640925" y="1909674"/>
                <a:ext cx="2187718" cy="834318"/>
              </a:xfrm>
              <a:prstGeom prst="roundRect">
                <a:avLst>
                  <a:gd name="adj" fmla="val 13738"/>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136" name="Google Shape;2136;p98"/>
              <p:cNvSpPr txBox="1"/>
              <p:nvPr/>
            </p:nvSpPr>
            <p:spPr>
              <a:xfrm>
                <a:off x="2756177" y="1964848"/>
                <a:ext cx="1957532" cy="87882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1333"/>
                  </a:spcAft>
                  <a:buNone/>
                </a:pPr>
                <a:r>
                  <a:rPr lang="fi-FI" sz="1200" b="1">
                    <a:solidFill>
                      <a:schemeClr val="dk1"/>
                    </a:solidFill>
                    <a:latin typeface="Arial"/>
                    <a:ea typeface="Arial"/>
                    <a:cs typeface="Arial"/>
                    <a:sym typeface="Arial"/>
                  </a:rPr>
                  <a:t>API-rajapinnat </a:t>
                </a:r>
                <a:r>
                  <a:rPr lang="fi-FI" sz="1200">
                    <a:solidFill>
                      <a:schemeClr val="dk1"/>
                    </a:solidFill>
                    <a:latin typeface="Arial"/>
                    <a:ea typeface="Arial"/>
                    <a:cs typeface="Arial"/>
                    <a:sym typeface="Arial"/>
                  </a:rPr>
                  <a:t>mahdollistavat järjestelmien välisen automaattisen tiedonsiirron.</a:t>
                </a:r>
                <a:endParaRPr sz="1800"/>
              </a:p>
            </p:txBody>
          </p:sp>
          <p:sp>
            <p:nvSpPr>
              <p:cNvPr id="2137" name="Google Shape;2137;p98"/>
              <p:cNvSpPr txBox="1"/>
              <p:nvPr/>
            </p:nvSpPr>
            <p:spPr>
              <a:xfrm>
                <a:off x="5053529" y="1964848"/>
                <a:ext cx="1957532" cy="87882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1333"/>
                  </a:spcAft>
                  <a:buNone/>
                </a:pPr>
                <a:r>
                  <a:rPr lang="fi-FI" sz="1200" b="1">
                    <a:solidFill>
                      <a:schemeClr val="dk1"/>
                    </a:solidFill>
                    <a:latin typeface="Arial"/>
                    <a:ea typeface="Arial"/>
                    <a:cs typeface="Arial"/>
                    <a:sym typeface="Arial"/>
                  </a:rPr>
                  <a:t>Federeoitu tiedonhaku</a:t>
                </a:r>
                <a:br>
                  <a:rPr lang="fi-FI" sz="1200" b="1">
                    <a:solidFill>
                      <a:schemeClr val="dk1"/>
                    </a:solidFill>
                    <a:latin typeface="Arial"/>
                    <a:ea typeface="Arial"/>
                    <a:cs typeface="Arial"/>
                    <a:sym typeface="Arial"/>
                  </a:rPr>
                </a:br>
                <a:r>
                  <a:rPr lang="fi-FI" sz="1200">
                    <a:solidFill>
                      <a:schemeClr val="dk1"/>
                    </a:solidFill>
                    <a:latin typeface="Arial"/>
                    <a:ea typeface="Arial"/>
                    <a:cs typeface="Arial"/>
                    <a:sym typeface="Arial"/>
                  </a:rPr>
                  <a:t>sallii datan hyödyntämisen ilman siirtoja eri järjestelmiin.</a:t>
                </a:r>
                <a:endParaRPr sz="1800"/>
              </a:p>
            </p:txBody>
          </p:sp>
          <p:sp>
            <p:nvSpPr>
              <p:cNvPr id="2138" name="Google Shape;2138;p98"/>
              <p:cNvSpPr txBox="1"/>
              <p:nvPr/>
            </p:nvSpPr>
            <p:spPr>
              <a:xfrm>
                <a:off x="7333338" y="1964848"/>
                <a:ext cx="1957532" cy="87882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1333"/>
                  </a:spcAft>
                  <a:buNone/>
                </a:pPr>
                <a:r>
                  <a:rPr lang="fi-FI" sz="1200" b="1">
                    <a:solidFill>
                      <a:schemeClr val="dk1"/>
                    </a:solidFill>
                    <a:latin typeface="Arial"/>
                    <a:ea typeface="Arial"/>
                    <a:cs typeface="Arial"/>
                    <a:sym typeface="Arial"/>
                  </a:rPr>
                  <a:t>Tapahtumapohjainen tiedonsiirto </a:t>
                </a:r>
                <a:r>
                  <a:rPr lang="fi-FI" sz="1200">
                    <a:solidFill>
                      <a:schemeClr val="dk1"/>
                    </a:solidFill>
                    <a:latin typeface="Arial"/>
                    <a:ea typeface="Arial"/>
                    <a:cs typeface="Arial"/>
                    <a:sym typeface="Arial"/>
                  </a:rPr>
                  <a:t>lähettää dataa, kun jokin muutos tapahtuu.</a:t>
                </a:r>
                <a:endParaRPr sz="1800">
                  <a:solidFill>
                    <a:schemeClr val="dk1"/>
                  </a:solidFill>
                </a:endParaRPr>
              </a:p>
            </p:txBody>
          </p:sp>
          <p:sp>
            <p:nvSpPr>
              <p:cNvPr id="2139" name="Google Shape;2139;p98"/>
              <p:cNvSpPr/>
              <p:nvPr/>
            </p:nvSpPr>
            <p:spPr>
              <a:xfrm>
                <a:off x="2541636" y="2972308"/>
                <a:ext cx="6992969" cy="1496783"/>
              </a:xfrm>
              <a:prstGeom prst="roundRect">
                <a:avLst>
                  <a:gd name="adj" fmla="val 11912"/>
                </a:avLst>
              </a:prstGeom>
              <a:solidFill>
                <a:schemeClr val="bg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140" name="Google Shape;2140;p98"/>
              <p:cNvSpPr/>
              <p:nvPr/>
            </p:nvSpPr>
            <p:spPr>
              <a:xfrm>
                <a:off x="7234373" y="3494371"/>
                <a:ext cx="2187718" cy="834318"/>
              </a:xfrm>
              <a:prstGeom prst="roundRect">
                <a:avLst>
                  <a:gd name="adj" fmla="val 13738"/>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141" name="Google Shape;2141;p98"/>
              <p:cNvSpPr txBox="1"/>
              <p:nvPr/>
            </p:nvSpPr>
            <p:spPr>
              <a:xfrm>
                <a:off x="2960246" y="2988047"/>
                <a:ext cx="6223265" cy="471948"/>
              </a:xfrm>
              <a:prstGeom prst="rect">
                <a:avLst/>
              </a:prstGeom>
              <a:noFill/>
              <a:ln>
                <a:noFill/>
              </a:ln>
            </p:spPr>
            <p:txBody>
              <a:bodyPr spcFirstLastPara="1" wrap="square" lIns="121900" tIns="121900" rIns="121900" bIns="121900" anchor="t" anchorCtr="0">
                <a:spAutoFit/>
              </a:bodyPr>
              <a:lstStyle/>
              <a:p>
                <a:pPr marL="0" marR="0" lvl="0" indent="0" algn="ctr" rtl="0">
                  <a:spcBef>
                    <a:spcPts val="0"/>
                  </a:spcBef>
                  <a:spcAft>
                    <a:spcPts val="0"/>
                  </a:spcAft>
                  <a:buNone/>
                </a:pPr>
                <a:r>
                  <a:rPr lang="fi-FI" sz="1467">
                    <a:solidFill>
                      <a:schemeClr val="dk1"/>
                    </a:solidFill>
                    <a:latin typeface="Arial"/>
                    <a:ea typeface="Arial"/>
                    <a:cs typeface="Arial"/>
                    <a:sym typeface="Arial"/>
                  </a:rPr>
                  <a:t>Yhteiset tietovarannot</a:t>
                </a:r>
                <a:endParaRPr/>
              </a:p>
            </p:txBody>
          </p:sp>
          <p:sp>
            <p:nvSpPr>
              <p:cNvPr id="2142" name="Google Shape;2142;p98"/>
              <p:cNvSpPr/>
              <p:nvPr/>
            </p:nvSpPr>
            <p:spPr>
              <a:xfrm>
                <a:off x="4950126" y="3494371"/>
                <a:ext cx="2187718" cy="834317"/>
              </a:xfrm>
              <a:prstGeom prst="roundRect">
                <a:avLst>
                  <a:gd name="adj" fmla="val 13738"/>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143" name="Google Shape;2143;p98"/>
              <p:cNvSpPr/>
              <p:nvPr/>
            </p:nvSpPr>
            <p:spPr>
              <a:xfrm>
                <a:off x="2657211" y="3494371"/>
                <a:ext cx="2187718" cy="834318"/>
              </a:xfrm>
              <a:prstGeom prst="roundRect">
                <a:avLst>
                  <a:gd name="adj" fmla="val 13738"/>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144" name="Google Shape;2144;p98"/>
              <p:cNvSpPr txBox="1"/>
              <p:nvPr/>
            </p:nvSpPr>
            <p:spPr>
              <a:xfrm>
                <a:off x="2772464" y="3568697"/>
                <a:ext cx="1957532" cy="87882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1333"/>
                  </a:spcAft>
                  <a:buNone/>
                </a:pPr>
                <a:r>
                  <a:rPr lang="fi-FI" sz="1200" b="1">
                    <a:solidFill>
                      <a:schemeClr val="dk1"/>
                    </a:solidFill>
                    <a:latin typeface="Arial"/>
                    <a:ea typeface="Arial"/>
                    <a:cs typeface="Arial"/>
                    <a:sym typeface="Arial"/>
                  </a:rPr>
                  <a:t>Data-altaat </a:t>
                </a:r>
                <a:r>
                  <a:rPr lang="fi-FI" sz="1200">
                    <a:solidFill>
                      <a:schemeClr val="dk1"/>
                    </a:solidFill>
                    <a:latin typeface="Arial"/>
                    <a:ea typeface="Arial"/>
                    <a:cs typeface="Arial"/>
                    <a:sym typeface="Arial"/>
                  </a:rPr>
                  <a:t>tallentavat raakadataa suurina kokonaisuuksina eri lähteistä.</a:t>
                </a:r>
                <a:endParaRPr sz="1800"/>
              </a:p>
            </p:txBody>
          </p:sp>
          <p:sp>
            <p:nvSpPr>
              <p:cNvPr id="2145" name="Google Shape;2145;p98"/>
              <p:cNvSpPr txBox="1"/>
              <p:nvPr/>
            </p:nvSpPr>
            <p:spPr>
              <a:xfrm>
                <a:off x="5069816" y="3568697"/>
                <a:ext cx="1957532" cy="87882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1333"/>
                  </a:spcAft>
                  <a:buNone/>
                </a:pPr>
                <a:r>
                  <a:rPr lang="fi-FI" sz="1200" b="1">
                    <a:solidFill>
                      <a:schemeClr val="dk1"/>
                    </a:solidFill>
                    <a:latin typeface="Arial"/>
                    <a:ea typeface="Arial"/>
                    <a:cs typeface="Arial"/>
                    <a:sym typeface="Arial"/>
                  </a:rPr>
                  <a:t>Tietovarastot </a:t>
                </a:r>
                <a:r>
                  <a:rPr lang="fi-FI" sz="1200">
                    <a:solidFill>
                      <a:schemeClr val="dk1"/>
                    </a:solidFill>
                    <a:latin typeface="Arial"/>
                    <a:ea typeface="Arial"/>
                    <a:cs typeface="Arial"/>
                    <a:sym typeface="Arial"/>
                  </a:rPr>
                  <a:t>sisältävät valmiiksi jäsenneltyä ja analysoitua dataa.</a:t>
                </a:r>
                <a:endParaRPr sz="1800"/>
              </a:p>
            </p:txBody>
          </p:sp>
          <p:sp>
            <p:nvSpPr>
              <p:cNvPr id="2146" name="Google Shape;2146;p98"/>
              <p:cNvSpPr txBox="1"/>
              <p:nvPr/>
            </p:nvSpPr>
            <p:spPr>
              <a:xfrm>
                <a:off x="7349624" y="3568697"/>
                <a:ext cx="1957532" cy="87882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1333"/>
                  </a:spcAft>
                  <a:buNone/>
                </a:pPr>
                <a:r>
                  <a:rPr lang="fi-FI" sz="1200" b="1">
                    <a:solidFill>
                      <a:schemeClr val="dk1"/>
                    </a:solidFill>
                    <a:latin typeface="Arial"/>
                    <a:ea typeface="Arial"/>
                    <a:cs typeface="Arial"/>
                    <a:sym typeface="Arial"/>
                  </a:rPr>
                  <a:t>Data-avaruudet </a:t>
                </a:r>
                <a:r>
                  <a:rPr lang="fi-FI" sz="1200">
                    <a:solidFill>
                      <a:schemeClr val="dk1"/>
                    </a:solidFill>
                    <a:latin typeface="Arial"/>
                    <a:ea typeface="Arial"/>
                    <a:cs typeface="Arial"/>
                    <a:sym typeface="Arial"/>
                  </a:rPr>
                  <a:t>mahdollistavat hajautetun ja sääntöpohjaisen datan jakamisen</a:t>
                </a:r>
                <a:endParaRPr sz="1800"/>
              </a:p>
            </p:txBody>
          </p:sp>
          <p:sp>
            <p:nvSpPr>
              <p:cNvPr id="2147" name="Google Shape;2147;p98"/>
              <p:cNvSpPr/>
              <p:nvPr/>
            </p:nvSpPr>
            <p:spPr>
              <a:xfrm>
                <a:off x="7243041" y="5100985"/>
                <a:ext cx="2187718" cy="834318"/>
              </a:xfrm>
              <a:prstGeom prst="roundRect">
                <a:avLst>
                  <a:gd name="adj" fmla="val 13738"/>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148" name="Google Shape;2148;p98"/>
              <p:cNvSpPr txBox="1"/>
              <p:nvPr/>
            </p:nvSpPr>
            <p:spPr>
              <a:xfrm>
                <a:off x="2968914" y="4594661"/>
                <a:ext cx="6223265" cy="471948"/>
              </a:xfrm>
              <a:prstGeom prst="rect">
                <a:avLst/>
              </a:prstGeom>
              <a:noFill/>
              <a:ln>
                <a:noFill/>
              </a:ln>
            </p:spPr>
            <p:txBody>
              <a:bodyPr spcFirstLastPara="1" wrap="square" lIns="121900" tIns="121900" rIns="121900" bIns="121900" anchor="t" anchorCtr="0">
                <a:spAutoFit/>
              </a:bodyPr>
              <a:lstStyle/>
              <a:p>
                <a:pPr marL="0" marR="0" lvl="0" indent="0" algn="ctr" rtl="0">
                  <a:spcBef>
                    <a:spcPts val="0"/>
                  </a:spcBef>
                  <a:spcAft>
                    <a:spcPts val="0"/>
                  </a:spcAft>
                  <a:buNone/>
                </a:pPr>
                <a:r>
                  <a:rPr lang="fi-FI" sz="1467">
                    <a:solidFill>
                      <a:schemeClr val="dk1"/>
                    </a:solidFill>
                    <a:latin typeface="Arial"/>
                    <a:ea typeface="Arial"/>
                    <a:cs typeface="Arial"/>
                    <a:sym typeface="Arial"/>
                  </a:rPr>
                  <a:t>Integraatioalustat ja välityskerrokset</a:t>
                </a:r>
                <a:endParaRPr/>
              </a:p>
            </p:txBody>
          </p:sp>
          <p:sp>
            <p:nvSpPr>
              <p:cNvPr id="2149" name="Google Shape;2149;p98"/>
              <p:cNvSpPr/>
              <p:nvPr/>
            </p:nvSpPr>
            <p:spPr>
              <a:xfrm>
                <a:off x="4958794" y="5100985"/>
                <a:ext cx="2187718" cy="834317"/>
              </a:xfrm>
              <a:prstGeom prst="roundRect">
                <a:avLst>
                  <a:gd name="adj" fmla="val 13738"/>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150" name="Google Shape;2150;p98"/>
              <p:cNvSpPr/>
              <p:nvPr/>
            </p:nvSpPr>
            <p:spPr>
              <a:xfrm>
                <a:off x="2665880" y="5100985"/>
                <a:ext cx="2187718" cy="834318"/>
              </a:xfrm>
              <a:prstGeom prst="roundRect">
                <a:avLst>
                  <a:gd name="adj" fmla="val 13738"/>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151" name="Google Shape;2151;p98"/>
              <p:cNvSpPr txBox="1"/>
              <p:nvPr/>
            </p:nvSpPr>
            <p:spPr>
              <a:xfrm>
                <a:off x="2781132" y="5175311"/>
                <a:ext cx="1957532" cy="87882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1333"/>
                  </a:spcAft>
                  <a:buNone/>
                </a:pPr>
                <a:r>
                  <a:rPr lang="fi-FI" sz="1200" b="1">
                    <a:solidFill>
                      <a:schemeClr val="dk1"/>
                    </a:solidFill>
                    <a:latin typeface="Arial"/>
                    <a:ea typeface="Arial"/>
                    <a:cs typeface="Arial"/>
                    <a:sym typeface="Arial"/>
                  </a:rPr>
                  <a:t>API Gateway </a:t>
                </a:r>
                <a:r>
                  <a:rPr lang="fi-FI" sz="1200">
                    <a:solidFill>
                      <a:schemeClr val="dk1"/>
                    </a:solidFill>
                    <a:latin typeface="Arial"/>
                    <a:ea typeface="Arial"/>
                    <a:cs typeface="Arial"/>
                    <a:sym typeface="Arial"/>
                  </a:rPr>
                  <a:t>hallinnoi ja turvaa järjestelmien välistä rajapintaliikennettä.</a:t>
                </a:r>
                <a:endParaRPr sz="1800"/>
              </a:p>
            </p:txBody>
          </p:sp>
          <p:sp>
            <p:nvSpPr>
              <p:cNvPr id="2152" name="Google Shape;2152;p98"/>
              <p:cNvSpPr txBox="1"/>
              <p:nvPr/>
            </p:nvSpPr>
            <p:spPr>
              <a:xfrm>
                <a:off x="5078484" y="5175311"/>
                <a:ext cx="1957532" cy="87882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1333"/>
                  </a:spcAft>
                  <a:buNone/>
                </a:pPr>
                <a:r>
                  <a:rPr lang="fi-FI" sz="1200" b="1">
                    <a:solidFill>
                      <a:schemeClr val="dk1"/>
                    </a:solidFill>
                    <a:latin typeface="Arial"/>
                    <a:ea typeface="Arial"/>
                    <a:cs typeface="Arial"/>
                    <a:sym typeface="Arial"/>
                  </a:rPr>
                  <a:t>Integraatioalustat </a:t>
                </a:r>
                <a:r>
                  <a:rPr lang="fi-FI" sz="1200">
                    <a:solidFill>
                      <a:schemeClr val="dk1"/>
                    </a:solidFill>
                    <a:latin typeface="Arial"/>
                    <a:ea typeface="Arial"/>
                    <a:cs typeface="Arial"/>
                    <a:sym typeface="Arial"/>
                  </a:rPr>
                  <a:t>yhdistävät eri järjestelmät ja muuntavat tiedot yhteensopiviksi.</a:t>
                </a:r>
                <a:endParaRPr sz="1800"/>
              </a:p>
            </p:txBody>
          </p:sp>
          <p:sp>
            <p:nvSpPr>
              <p:cNvPr id="2153" name="Google Shape;2153;p98"/>
              <p:cNvSpPr txBox="1"/>
              <p:nvPr/>
            </p:nvSpPr>
            <p:spPr>
              <a:xfrm>
                <a:off x="7358293" y="5175311"/>
                <a:ext cx="1957532" cy="87882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1333"/>
                  </a:spcAft>
                  <a:buNone/>
                </a:pPr>
                <a:r>
                  <a:rPr lang="fi-FI" sz="1200" b="1">
                    <a:solidFill>
                      <a:schemeClr val="dk1"/>
                    </a:solidFill>
                    <a:latin typeface="Arial"/>
                    <a:ea typeface="Arial"/>
                    <a:cs typeface="Arial"/>
                    <a:sym typeface="Arial"/>
                  </a:rPr>
                  <a:t>Tietovälityskerrokset </a:t>
                </a:r>
                <a:r>
                  <a:rPr lang="fi-FI" sz="1200">
                    <a:solidFill>
                      <a:schemeClr val="dk1"/>
                    </a:solidFill>
                    <a:latin typeface="Arial"/>
                    <a:ea typeface="Arial"/>
                    <a:cs typeface="Arial"/>
                    <a:sym typeface="Arial"/>
                  </a:rPr>
                  <a:t>varmistavat datan eheyden ja oikean muodon siirron aikana.</a:t>
                </a:r>
                <a:endParaRPr sz="1800"/>
              </a:p>
            </p:txBody>
          </p:sp>
        </p:grpSp>
      </p:grpSp>
      <p:sp>
        <p:nvSpPr>
          <p:cNvPr id="2127" name="Google Shape;2127;p98"/>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60</a:t>
            </a:fld>
            <a:endParaRPr sz="18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1522651947"/>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19">
          <a:extLst>
            <a:ext uri="{FF2B5EF4-FFF2-40B4-BE49-F238E27FC236}">
              <a16:creationId xmlns:a16="http://schemas.microsoft.com/office/drawing/2014/main" id="{4548201E-EAF8-9771-FA33-F6F1E7933587}"/>
            </a:ext>
          </a:extLst>
        </p:cNvPr>
        <p:cNvGrpSpPr/>
        <p:nvPr/>
      </p:nvGrpSpPr>
      <p:grpSpPr>
        <a:xfrm>
          <a:off x="0" y="0"/>
          <a:ext cx="0" cy="0"/>
          <a:chOff x="0" y="0"/>
          <a:chExt cx="0" cy="0"/>
        </a:xfrm>
      </p:grpSpPr>
      <p:sp>
        <p:nvSpPr>
          <p:cNvPr id="23" name="Vapaamuotoinen: Muoto 22">
            <a:extLst>
              <a:ext uri="{FF2B5EF4-FFF2-40B4-BE49-F238E27FC236}">
                <a16:creationId xmlns:a16="http://schemas.microsoft.com/office/drawing/2014/main" id="{B13EFE20-B4E0-C4DE-2448-883EC4BF57B6}"/>
              </a:ext>
              <a:ext uri="{C183D7F6-B498-43B3-948B-1728B52AA6E4}">
                <adec:decorative xmlns:adec="http://schemas.microsoft.com/office/drawing/2017/decorative" val="1"/>
              </a:ext>
            </a:extLst>
          </p:cNvPr>
          <p:cNvSpPr/>
          <p:nvPr/>
        </p:nvSpPr>
        <p:spPr>
          <a:xfrm rot="3156886">
            <a:off x="379614" y="-1830056"/>
            <a:ext cx="3351599" cy="4736951"/>
          </a:xfrm>
          <a:custGeom>
            <a:avLst/>
            <a:gdLst>
              <a:gd name="connsiteX0" fmla="*/ 0 w 3351599"/>
              <a:gd name="connsiteY0" fmla="*/ 3674737 h 4736951"/>
              <a:gd name="connsiteX1" fmla="*/ 2808047 w 3351599"/>
              <a:gd name="connsiteY1" fmla="*/ 0 h 4736951"/>
              <a:gd name="connsiteX2" fmla="*/ 2893343 w 3351599"/>
              <a:gd name="connsiteY2" fmla="*/ 37879 h 4736951"/>
              <a:gd name="connsiteX3" fmla="*/ 3300162 w 3351599"/>
              <a:gd name="connsiteY3" fmla="*/ 1226219 h 4736951"/>
              <a:gd name="connsiteX4" fmla="*/ 1415957 w 3351599"/>
              <a:gd name="connsiteY4" fmla="*/ 4714444 h 4736951"/>
              <a:gd name="connsiteX5" fmla="*/ 1390061 w 3351599"/>
              <a:gd name="connsiteY5" fmla="*/ 4736951 h 47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599" h="4736951">
                <a:moveTo>
                  <a:pt x="0" y="3674737"/>
                </a:moveTo>
                <a:lnTo>
                  <a:pt x="2808047" y="0"/>
                </a:lnTo>
                <a:lnTo>
                  <a:pt x="2893343" y="37879"/>
                </a:lnTo>
                <a:cubicBezTo>
                  <a:pt x="3239921" y="225741"/>
                  <a:pt x="3455952" y="601335"/>
                  <a:pt x="3300162" y="1226219"/>
                </a:cubicBezTo>
                <a:cubicBezTo>
                  <a:pt x="2847719" y="2883000"/>
                  <a:pt x="2043852" y="4132298"/>
                  <a:pt x="1415957" y="4714444"/>
                </a:cubicBezTo>
                <a:lnTo>
                  <a:pt x="1390061" y="4736951"/>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 name="Google Shape;1041;p59">
            <a:extLst>
              <a:ext uri="{FF2B5EF4-FFF2-40B4-BE49-F238E27FC236}">
                <a16:creationId xmlns:a16="http://schemas.microsoft.com/office/drawing/2014/main" id="{C3D82C69-D9D0-F69F-F682-0380A3F4B3B1}"/>
              </a:ext>
              <a:ext uri="{C183D7F6-B498-43B3-948B-1728B52AA6E4}">
                <adec:decorative xmlns:adec="http://schemas.microsoft.com/office/drawing/2017/decorative" val="1"/>
              </a:ext>
            </a:extLst>
          </p:cNvPr>
          <p:cNvSpPr/>
          <p:nvPr/>
        </p:nvSpPr>
        <p:spPr>
          <a:xfrm>
            <a:off x="375385" y="500513"/>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2020;p94">
            <a:extLst>
              <a:ext uri="{FF2B5EF4-FFF2-40B4-BE49-F238E27FC236}">
                <a16:creationId xmlns:a16="http://schemas.microsoft.com/office/drawing/2014/main" id="{72183E0D-7CE1-D4AC-5FDA-C6F50FB4B501}"/>
              </a:ext>
              <a:ext uri="{C183D7F6-B498-43B3-948B-1728B52AA6E4}">
                <adec:decorative xmlns:adec="http://schemas.microsoft.com/office/drawing/2017/decorative" val="1"/>
              </a:ext>
            </a:extLst>
          </p:cNvPr>
          <p:cNvSpPr/>
          <p:nvPr/>
        </p:nvSpPr>
        <p:spPr>
          <a:xfrm>
            <a:off x="6591300" y="1492898"/>
            <a:ext cx="4832350" cy="432654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2021;p94">
            <a:extLst>
              <a:ext uri="{FF2B5EF4-FFF2-40B4-BE49-F238E27FC236}">
                <a16:creationId xmlns:a16="http://schemas.microsoft.com/office/drawing/2014/main" id="{80C390FD-BF9F-EE99-0DDE-A4FDD6CC3A17}"/>
              </a:ext>
              <a:ext uri="{C183D7F6-B498-43B3-948B-1728B52AA6E4}">
                <adec:decorative xmlns:adec="http://schemas.microsoft.com/office/drawing/2017/decorative" val="1"/>
              </a:ext>
            </a:extLst>
          </p:cNvPr>
          <p:cNvSpPr/>
          <p:nvPr/>
        </p:nvSpPr>
        <p:spPr>
          <a:xfrm>
            <a:off x="902978" y="1492898"/>
            <a:ext cx="5406254" cy="432654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 name="Google Shape;1052;p59">
            <a:extLst>
              <a:ext uri="{FF2B5EF4-FFF2-40B4-BE49-F238E27FC236}">
                <a16:creationId xmlns:a16="http://schemas.microsoft.com/office/drawing/2014/main" id="{CC0A1738-03A3-35A1-AE8B-72ABA6AE13FC}"/>
              </a:ext>
              <a:ext uri="{C183D7F6-B498-43B3-948B-1728B52AA6E4}">
                <adec:decorative xmlns:adec="http://schemas.microsoft.com/office/drawing/2017/decorative" val="1"/>
              </a:ext>
            </a:extLst>
          </p:cNvPr>
          <p:cNvSpPr/>
          <p:nvPr/>
        </p:nvSpPr>
        <p:spPr>
          <a:xfrm rot="10800000">
            <a:off x="5400750" y="4851953"/>
            <a:ext cx="2341848" cy="1083121"/>
          </a:xfrm>
          <a:custGeom>
            <a:avLst/>
            <a:gdLst>
              <a:gd name="connsiteX0" fmla="*/ 171222 w 2120506"/>
              <a:gd name="connsiteY0" fmla="*/ 411049 h 1547393"/>
              <a:gd name="connsiteX1" fmla="*/ 887153 w 2120506"/>
              <a:gd name="connsiteY1" fmla="*/ 27564 h 1547393"/>
              <a:gd name="connsiteX2" fmla="*/ 1693277 w 2120506"/>
              <a:gd name="connsiteY2" fmla="*/ 80852 h 1547393"/>
              <a:gd name="connsiteX3" fmla="*/ 2110096 w 2120506"/>
              <a:gd name="connsiteY3" fmla="*/ 483675 h 1547393"/>
              <a:gd name="connsiteX4" fmla="*/ 1933131 w 2120506"/>
              <a:gd name="connsiteY4" fmla="*/ 1261913 h 1547393"/>
              <a:gd name="connsiteX5" fmla="*/ 1279922 w 2120506"/>
              <a:gd name="connsiteY5" fmla="*/ 1545594 h 1547393"/>
              <a:gd name="connsiteX6" fmla="*/ 91105 w 2120506"/>
              <a:gd name="connsiteY6" fmla="*/ 1032230 h 1547393"/>
              <a:gd name="connsiteX7" fmla="*/ 171222 w 2120506"/>
              <a:gd name="connsiteY7" fmla="*/ 411049 h 1547393"/>
              <a:gd name="connsiteX0" fmla="*/ 171222 w 2120506"/>
              <a:gd name="connsiteY0" fmla="*/ 411049 h 1547393"/>
              <a:gd name="connsiteX1" fmla="*/ 887153 w 2120506"/>
              <a:gd name="connsiteY1" fmla="*/ 27564 h 1547393"/>
              <a:gd name="connsiteX2" fmla="*/ 1693277 w 2120506"/>
              <a:gd name="connsiteY2" fmla="*/ 80852 h 1547393"/>
              <a:gd name="connsiteX3" fmla="*/ 2110096 w 2120506"/>
              <a:gd name="connsiteY3" fmla="*/ 483675 h 1547393"/>
              <a:gd name="connsiteX4" fmla="*/ 1933131 w 2120506"/>
              <a:gd name="connsiteY4" fmla="*/ 1261913 h 1547393"/>
              <a:gd name="connsiteX5" fmla="*/ 1279922 w 2120506"/>
              <a:gd name="connsiteY5" fmla="*/ 1545594 h 1547393"/>
              <a:gd name="connsiteX6" fmla="*/ 91105 w 2120506"/>
              <a:gd name="connsiteY6" fmla="*/ 1032230 h 1547393"/>
              <a:gd name="connsiteX7" fmla="*/ 171222 w 2120506"/>
              <a:gd name="connsiteY7" fmla="*/ 411049 h 1547393"/>
              <a:gd name="connsiteX0" fmla="*/ 136881 w 2144086"/>
              <a:gd name="connsiteY0" fmla="*/ 310547 h 1540471"/>
              <a:gd name="connsiteX1" fmla="*/ 910733 w 2144086"/>
              <a:gd name="connsiteY1" fmla="*/ 20642 h 1540471"/>
              <a:gd name="connsiteX2" fmla="*/ 1716857 w 2144086"/>
              <a:gd name="connsiteY2" fmla="*/ 73930 h 1540471"/>
              <a:gd name="connsiteX3" fmla="*/ 2133676 w 2144086"/>
              <a:gd name="connsiteY3" fmla="*/ 476753 h 1540471"/>
              <a:gd name="connsiteX4" fmla="*/ 1956711 w 2144086"/>
              <a:gd name="connsiteY4" fmla="*/ 1254991 h 1540471"/>
              <a:gd name="connsiteX5" fmla="*/ 1303502 w 2144086"/>
              <a:gd name="connsiteY5" fmla="*/ 1538672 h 1540471"/>
              <a:gd name="connsiteX6" fmla="*/ 114685 w 2144086"/>
              <a:gd name="connsiteY6" fmla="*/ 1025308 h 1540471"/>
              <a:gd name="connsiteX7" fmla="*/ 136881 w 2144086"/>
              <a:gd name="connsiteY7" fmla="*/ 310547 h 1540471"/>
              <a:gd name="connsiteX0" fmla="*/ 134167 w 2141372"/>
              <a:gd name="connsiteY0" fmla="*/ 310546 h 1540470"/>
              <a:gd name="connsiteX1" fmla="*/ 908019 w 2141372"/>
              <a:gd name="connsiteY1" fmla="*/ 20641 h 1540470"/>
              <a:gd name="connsiteX2" fmla="*/ 1714143 w 2141372"/>
              <a:gd name="connsiteY2" fmla="*/ 73929 h 1540470"/>
              <a:gd name="connsiteX3" fmla="*/ 2130962 w 2141372"/>
              <a:gd name="connsiteY3" fmla="*/ 476752 h 1540470"/>
              <a:gd name="connsiteX4" fmla="*/ 1953997 w 2141372"/>
              <a:gd name="connsiteY4" fmla="*/ 1254990 h 1540470"/>
              <a:gd name="connsiteX5" fmla="*/ 1300788 w 2141372"/>
              <a:gd name="connsiteY5" fmla="*/ 1538671 h 1540470"/>
              <a:gd name="connsiteX6" fmla="*/ 111971 w 2141372"/>
              <a:gd name="connsiteY6" fmla="*/ 1025307 h 1540470"/>
              <a:gd name="connsiteX7" fmla="*/ 134167 w 2141372"/>
              <a:gd name="connsiteY7" fmla="*/ 310546 h 1540470"/>
              <a:gd name="connsiteX0" fmla="*/ 134618 w 2142249"/>
              <a:gd name="connsiteY0" fmla="*/ 310546 h 1448850"/>
              <a:gd name="connsiteX1" fmla="*/ 908470 w 2142249"/>
              <a:gd name="connsiteY1" fmla="*/ 20641 h 1448850"/>
              <a:gd name="connsiteX2" fmla="*/ 1714594 w 2142249"/>
              <a:gd name="connsiteY2" fmla="*/ 73929 h 1448850"/>
              <a:gd name="connsiteX3" fmla="*/ 2131413 w 2142249"/>
              <a:gd name="connsiteY3" fmla="*/ 476752 h 1448850"/>
              <a:gd name="connsiteX4" fmla="*/ 1954448 w 2142249"/>
              <a:gd name="connsiteY4" fmla="*/ 1254990 h 1448850"/>
              <a:gd name="connsiteX5" fmla="*/ 1269060 w 2142249"/>
              <a:gd name="connsiteY5" fmla="*/ 1445091 h 1448850"/>
              <a:gd name="connsiteX6" fmla="*/ 112422 w 2142249"/>
              <a:gd name="connsiteY6" fmla="*/ 1025307 h 1448850"/>
              <a:gd name="connsiteX7" fmla="*/ 134618 w 2142249"/>
              <a:gd name="connsiteY7" fmla="*/ 310546 h 1448850"/>
              <a:gd name="connsiteX0" fmla="*/ 134618 w 2151203"/>
              <a:gd name="connsiteY0" fmla="*/ 310546 h 1448155"/>
              <a:gd name="connsiteX1" fmla="*/ 908470 w 2151203"/>
              <a:gd name="connsiteY1" fmla="*/ 20641 h 1448155"/>
              <a:gd name="connsiteX2" fmla="*/ 1714594 w 2151203"/>
              <a:gd name="connsiteY2" fmla="*/ 73929 h 1448155"/>
              <a:gd name="connsiteX3" fmla="*/ 2131413 w 2151203"/>
              <a:gd name="connsiteY3" fmla="*/ 476752 h 1448155"/>
              <a:gd name="connsiteX4" fmla="*/ 1999498 w 2151203"/>
              <a:gd name="connsiteY4" fmla="*/ 1237975 h 1448155"/>
              <a:gd name="connsiteX5" fmla="*/ 1269060 w 2151203"/>
              <a:gd name="connsiteY5" fmla="*/ 1445091 h 1448155"/>
              <a:gd name="connsiteX6" fmla="*/ 112422 w 2151203"/>
              <a:gd name="connsiteY6" fmla="*/ 1025307 h 1448155"/>
              <a:gd name="connsiteX7" fmla="*/ 134618 w 2151203"/>
              <a:gd name="connsiteY7" fmla="*/ 310546 h 1448155"/>
              <a:gd name="connsiteX0" fmla="*/ 134618 w 2151203"/>
              <a:gd name="connsiteY0" fmla="*/ 310546 h 1448155"/>
              <a:gd name="connsiteX1" fmla="*/ 908470 w 2151203"/>
              <a:gd name="connsiteY1" fmla="*/ 20641 h 1448155"/>
              <a:gd name="connsiteX2" fmla="*/ 1714594 w 2151203"/>
              <a:gd name="connsiteY2" fmla="*/ 73929 h 1448155"/>
              <a:gd name="connsiteX3" fmla="*/ 2131413 w 2151203"/>
              <a:gd name="connsiteY3" fmla="*/ 476752 h 1448155"/>
              <a:gd name="connsiteX4" fmla="*/ 1999498 w 2151203"/>
              <a:gd name="connsiteY4" fmla="*/ 1237975 h 1448155"/>
              <a:gd name="connsiteX5" fmla="*/ 1269060 w 2151203"/>
              <a:gd name="connsiteY5" fmla="*/ 1445091 h 1448155"/>
              <a:gd name="connsiteX6" fmla="*/ 112422 w 2151203"/>
              <a:gd name="connsiteY6" fmla="*/ 1025307 h 1448155"/>
              <a:gd name="connsiteX7" fmla="*/ 134618 w 2151203"/>
              <a:gd name="connsiteY7" fmla="*/ 310546 h 1448155"/>
              <a:gd name="connsiteX0" fmla="*/ 134618 w 2151203"/>
              <a:gd name="connsiteY0" fmla="*/ 310546 h 1445796"/>
              <a:gd name="connsiteX1" fmla="*/ 908470 w 2151203"/>
              <a:gd name="connsiteY1" fmla="*/ 20641 h 1445796"/>
              <a:gd name="connsiteX2" fmla="*/ 1714594 w 2151203"/>
              <a:gd name="connsiteY2" fmla="*/ 73929 h 1445796"/>
              <a:gd name="connsiteX3" fmla="*/ 2131413 w 2151203"/>
              <a:gd name="connsiteY3" fmla="*/ 476752 h 1445796"/>
              <a:gd name="connsiteX4" fmla="*/ 1999498 w 2151203"/>
              <a:gd name="connsiteY4" fmla="*/ 1237975 h 1445796"/>
              <a:gd name="connsiteX5" fmla="*/ 1269060 w 2151203"/>
              <a:gd name="connsiteY5" fmla="*/ 1445091 h 1445796"/>
              <a:gd name="connsiteX6" fmla="*/ 112422 w 2151203"/>
              <a:gd name="connsiteY6" fmla="*/ 1025307 h 1445796"/>
              <a:gd name="connsiteX7" fmla="*/ 134618 w 2151203"/>
              <a:gd name="connsiteY7" fmla="*/ 310546 h 1445796"/>
              <a:gd name="connsiteX0" fmla="*/ 134618 w 2166999"/>
              <a:gd name="connsiteY0" fmla="*/ 308941 h 1444191"/>
              <a:gd name="connsiteX1" fmla="*/ 908470 w 2166999"/>
              <a:gd name="connsiteY1" fmla="*/ 19036 h 1444191"/>
              <a:gd name="connsiteX2" fmla="*/ 1714594 w 2166999"/>
              <a:gd name="connsiteY2" fmla="*/ 72324 h 1444191"/>
              <a:gd name="connsiteX3" fmla="*/ 2149789 w 2166999"/>
              <a:gd name="connsiteY3" fmla="*/ 432610 h 1444191"/>
              <a:gd name="connsiteX4" fmla="*/ 1999498 w 2166999"/>
              <a:gd name="connsiteY4" fmla="*/ 1236370 h 1444191"/>
              <a:gd name="connsiteX5" fmla="*/ 1269060 w 2166999"/>
              <a:gd name="connsiteY5" fmla="*/ 1443486 h 1444191"/>
              <a:gd name="connsiteX6" fmla="*/ 112422 w 2166999"/>
              <a:gd name="connsiteY6" fmla="*/ 1023702 h 1444191"/>
              <a:gd name="connsiteX7" fmla="*/ 134618 w 2166999"/>
              <a:gd name="connsiteY7" fmla="*/ 308941 h 1444191"/>
              <a:gd name="connsiteX0" fmla="*/ 134618 w 2166999"/>
              <a:gd name="connsiteY0" fmla="*/ 320282 h 1455532"/>
              <a:gd name="connsiteX1" fmla="*/ 908470 w 2166999"/>
              <a:gd name="connsiteY1" fmla="*/ 30377 h 1455532"/>
              <a:gd name="connsiteX2" fmla="*/ 1714594 w 2166999"/>
              <a:gd name="connsiteY2" fmla="*/ 83665 h 1455532"/>
              <a:gd name="connsiteX3" fmla="*/ 2149789 w 2166999"/>
              <a:gd name="connsiteY3" fmla="*/ 443951 h 1455532"/>
              <a:gd name="connsiteX4" fmla="*/ 1999498 w 2166999"/>
              <a:gd name="connsiteY4" fmla="*/ 1247711 h 1455532"/>
              <a:gd name="connsiteX5" fmla="*/ 1269060 w 2166999"/>
              <a:gd name="connsiteY5" fmla="*/ 1454827 h 1455532"/>
              <a:gd name="connsiteX6" fmla="*/ 112422 w 2166999"/>
              <a:gd name="connsiteY6" fmla="*/ 1035043 h 1455532"/>
              <a:gd name="connsiteX7" fmla="*/ 134618 w 2166999"/>
              <a:gd name="connsiteY7" fmla="*/ 320282 h 1455532"/>
              <a:gd name="connsiteX0" fmla="*/ 128422 w 2160803"/>
              <a:gd name="connsiteY0" fmla="*/ 295492 h 1430742"/>
              <a:gd name="connsiteX1" fmla="*/ 779768 w 2160803"/>
              <a:gd name="connsiteY1" fmla="*/ 39616 h 1430742"/>
              <a:gd name="connsiteX2" fmla="*/ 1708398 w 2160803"/>
              <a:gd name="connsiteY2" fmla="*/ 58875 h 1430742"/>
              <a:gd name="connsiteX3" fmla="*/ 2143593 w 2160803"/>
              <a:gd name="connsiteY3" fmla="*/ 419161 h 1430742"/>
              <a:gd name="connsiteX4" fmla="*/ 1993302 w 2160803"/>
              <a:gd name="connsiteY4" fmla="*/ 1222921 h 1430742"/>
              <a:gd name="connsiteX5" fmla="*/ 1262864 w 2160803"/>
              <a:gd name="connsiteY5" fmla="*/ 1430037 h 1430742"/>
              <a:gd name="connsiteX6" fmla="*/ 106226 w 2160803"/>
              <a:gd name="connsiteY6" fmla="*/ 1010253 h 1430742"/>
              <a:gd name="connsiteX7" fmla="*/ 128422 w 2160803"/>
              <a:gd name="connsiteY7" fmla="*/ 295492 h 1430742"/>
              <a:gd name="connsiteX0" fmla="*/ 77809 w 2220445"/>
              <a:gd name="connsiteY0" fmla="*/ 284955 h 1420206"/>
              <a:gd name="connsiteX1" fmla="*/ 839410 w 2220445"/>
              <a:gd name="connsiteY1" fmla="*/ 29080 h 1420206"/>
              <a:gd name="connsiteX2" fmla="*/ 1768040 w 2220445"/>
              <a:gd name="connsiteY2" fmla="*/ 48339 h 1420206"/>
              <a:gd name="connsiteX3" fmla="*/ 2203235 w 2220445"/>
              <a:gd name="connsiteY3" fmla="*/ 408625 h 1420206"/>
              <a:gd name="connsiteX4" fmla="*/ 2052944 w 2220445"/>
              <a:gd name="connsiteY4" fmla="*/ 1212385 h 1420206"/>
              <a:gd name="connsiteX5" fmla="*/ 1322506 w 2220445"/>
              <a:gd name="connsiteY5" fmla="*/ 1419501 h 1420206"/>
              <a:gd name="connsiteX6" fmla="*/ 165868 w 2220445"/>
              <a:gd name="connsiteY6" fmla="*/ 999717 h 1420206"/>
              <a:gd name="connsiteX7" fmla="*/ 77809 w 2220445"/>
              <a:gd name="connsiteY7" fmla="*/ 284955 h 1420206"/>
              <a:gd name="connsiteX0" fmla="*/ 75265 w 2217901"/>
              <a:gd name="connsiteY0" fmla="*/ 284955 h 1420206"/>
              <a:gd name="connsiteX1" fmla="*/ 800114 w 2217901"/>
              <a:gd name="connsiteY1" fmla="*/ 29080 h 1420206"/>
              <a:gd name="connsiteX2" fmla="*/ 1765496 w 2217901"/>
              <a:gd name="connsiteY2" fmla="*/ 48339 h 1420206"/>
              <a:gd name="connsiteX3" fmla="*/ 2200691 w 2217901"/>
              <a:gd name="connsiteY3" fmla="*/ 408625 h 1420206"/>
              <a:gd name="connsiteX4" fmla="*/ 2050400 w 2217901"/>
              <a:gd name="connsiteY4" fmla="*/ 1212385 h 1420206"/>
              <a:gd name="connsiteX5" fmla="*/ 1319962 w 2217901"/>
              <a:gd name="connsiteY5" fmla="*/ 1419501 h 1420206"/>
              <a:gd name="connsiteX6" fmla="*/ 163324 w 2217901"/>
              <a:gd name="connsiteY6" fmla="*/ 999717 h 1420206"/>
              <a:gd name="connsiteX7" fmla="*/ 75265 w 2217901"/>
              <a:gd name="connsiteY7" fmla="*/ 284955 h 1420206"/>
              <a:gd name="connsiteX0" fmla="*/ 75265 w 2217901"/>
              <a:gd name="connsiteY0" fmla="*/ 278381 h 1413632"/>
              <a:gd name="connsiteX1" fmla="*/ 800114 w 2217901"/>
              <a:gd name="connsiteY1" fmla="*/ 22506 h 1413632"/>
              <a:gd name="connsiteX2" fmla="*/ 1765496 w 2217901"/>
              <a:gd name="connsiteY2" fmla="*/ 41765 h 1413632"/>
              <a:gd name="connsiteX3" fmla="*/ 2200691 w 2217901"/>
              <a:gd name="connsiteY3" fmla="*/ 402051 h 1413632"/>
              <a:gd name="connsiteX4" fmla="*/ 2050400 w 2217901"/>
              <a:gd name="connsiteY4" fmla="*/ 1205811 h 1413632"/>
              <a:gd name="connsiteX5" fmla="*/ 1319962 w 2217901"/>
              <a:gd name="connsiteY5" fmla="*/ 1412927 h 1413632"/>
              <a:gd name="connsiteX6" fmla="*/ 163324 w 2217901"/>
              <a:gd name="connsiteY6" fmla="*/ 993143 h 1413632"/>
              <a:gd name="connsiteX7" fmla="*/ 75265 w 2217901"/>
              <a:gd name="connsiteY7" fmla="*/ 278381 h 1413632"/>
              <a:gd name="connsiteX0" fmla="*/ 75265 w 2287867"/>
              <a:gd name="connsiteY0" fmla="*/ 258272 h 1393523"/>
              <a:gd name="connsiteX1" fmla="*/ 800114 w 2287867"/>
              <a:gd name="connsiteY1" fmla="*/ 2397 h 1393523"/>
              <a:gd name="connsiteX2" fmla="*/ 2200691 w 2287867"/>
              <a:gd name="connsiteY2" fmla="*/ 381942 h 1393523"/>
              <a:gd name="connsiteX3" fmla="*/ 2050400 w 2287867"/>
              <a:gd name="connsiteY3" fmla="*/ 1185702 h 1393523"/>
              <a:gd name="connsiteX4" fmla="*/ 1319962 w 2287867"/>
              <a:gd name="connsiteY4" fmla="*/ 1392818 h 1393523"/>
              <a:gd name="connsiteX5" fmla="*/ 163324 w 2287867"/>
              <a:gd name="connsiteY5" fmla="*/ 973034 h 1393523"/>
              <a:gd name="connsiteX6" fmla="*/ 75265 w 2287867"/>
              <a:gd name="connsiteY6" fmla="*/ 258272 h 1393523"/>
              <a:gd name="connsiteX0" fmla="*/ 75265 w 2258414"/>
              <a:gd name="connsiteY0" fmla="*/ 255881 h 1391132"/>
              <a:gd name="connsiteX1" fmla="*/ 800114 w 2258414"/>
              <a:gd name="connsiteY1" fmla="*/ 6 h 1391132"/>
              <a:gd name="connsiteX2" fmla="*/ 2163940 w 2258414"/>
              <a:gd name="connsiteY2" fmla="*/ 251941 h 1391132"/>
              <a:gd name="connsiteX3" fmla="*/ 2050400 w 2258414"/>
              <a:gd name="connsiteY3" fmla="*/ 1183311 h 1391132"/>
              <a:gd name="connsiteX4" fmla="*/ 1319962 w 2258414"/>
              <a:gd name="connsiteY4" fmla="*/ 1390427 h 1391132"/>
              <a:gd name="connsiteX5" fmla="*/ 163324 w 2258414"/>
              <a:gd name="connsiteY5" fmla="*/ 970643 h 1391132"/>
              <a:gd name="connsiteX6" fmla="*/ 75265 w 2258414"/>
              <a:gd name="connsiteY6" fmla="*/ 255881 h 1391132"/>
              <a:gd name="connsiteX0" fmla="*/ 75265 w 2280186"/>
              <a:gd name="connsiteY0" fmla="*/ 268899 h 1404150"/>
              <a:gd name="connsiteX1" fmla="*/ 800114 w 2280186"/>
              <a:gd name="connsiteY1" fmla="*/ 13024 h 1404150"/>
              <a:gd name="connsiteX2" fmla="*/ 2163940 w 2280186"/>
              <a:gd name="connsiteY2" fmla="*/ 264959 h 1404150"/>
              <a:gd name="connsiteX3" fmla="*/ 2050400 w 2280186"/>
              <a:gd name="connsiteY3" fmla="*/ 1196329 h 1404150"/>
              <a:gd name="connsiteX4" fmla="*/ 1319962 w 2280186"/>
              <a:gd name="connsiteY4" fmla="*/ 1403445 h 1404150"/>
              <a:gd name="connsiteX5" fmla="*/ 163324 w 2280186"/>
              <a:gd name="connsiteY5" fmla="*/ 983661 h 1404150"/>
              <a:gd name="connsiteX6" fmla="*/ 75265 w 2280186"/>
              <a:gd name="connsiteY6" fmla="*/ 268899 h 1404150"/>
              <a:gd name="connsiteX0" fmla="*/ 75265 w 2289977"/>
              <a:gd name="connsiteY0" fmla="*/ 268899 h 1404150"/>
              <a:gd name="connsiteX1" fmla="*/ 800114 w 2289977"/>
              <a:gd name="connsiteY1" fmla="*/ 13024 h 1404150"/>
              <a:gd name="connsiteX2" fmla="*/ 2163940 w 2289977"/>
              <a:gd name="connsiteY2" fmla="*/ 264959 h 1404150"/>
              <a:gd name="connsiteX3" fmla="*/ 2050400 w 2289977"/>
              <a:gd name="connsiteY3" fmla="*/ 1196329 h 1404150"/>
              <a:gd name="connsiteX4" fmla="*/ 1319962 w 2289977"/>
              <a:gd name="connsiteY4" fmla="*/ 1403445 h 1404150"/>
              <a:gd name="connsiteX5" fmla="*/ 163324 w 2289977"/>
              <a:gd name="connsiteY5" fmla="*/ 983661 h 1404150"/>
              <a:gd name="connsiteX6" fmla="*/ 75265 w 2289977"/>
              <a:gd name="connsiteY6" fmla="*/ 268899 h 1404150"/>
              <a:gd name="connsiteX0" fmla="*/ 73153 w 2268406"/>
              <a:gd name="connsiteY0" fmla="*/ 281401 h 1416652"/>
              <a:gd name="connsiteX1" fmla="*/ 767376 w 2268406"/>
              <a:gd name="connsiteY1" fmla="*/ 4 h 1416652"/>
              <a:gd name="connsiteX2" fmla="*/ 2161828 w 2268406"/>
              <a:gd name="connsiteY2" fmla="*/ 277461 h 1416652"/>
              <a:gd name="connsiteX3" fmla="*/ 2048288 w 2268406"/>
              <a:gd name="connsiteY3" fmla="*/ 1208831 h 1416652"/>
              <a:gd name="connsiteX4" fmla="*/ 1317850 w 2268406"/>
              <a:gd name="connsiteY4" fmla="*/ 1415947 h 1416652"/>
              <a:gd name="connsiteX5" fmla="*/ 161212 w 2268406"/>
              <a:gd name="connsiteY5" fmla="*/ 996163 h 1416652"/>
              <a:gd name="connsiteX6" fmla="*/ 73153 w 2268406"/>
              <a:gd name="connsiteY6" fmla="*/ 281401 h 1416652"/>
              <a:gd name="connsiteX0" fmla="*/ 73153 w 2268406"/>
              <a:gd name="connsiteY0" fmla="*/ 282061 h 1417312"/>
              <a:gd name="connsiteX1" fmla="*/ 767376 w 2268406"/>
              <a:gd name="connsiteY1" fmla="*/ 664 h 1417312"/>
              <a:gd name="connsiteX2" fmla="*/ 2161828 w 2268406"/>
              <a:gd name="connsiteY2" fmla="*/ 278121 h 1417312"/>
              <a:gd name="connsiteX3" fmla="*/ 2048288 w 2268406"/>
              <a:gd name="connsiteY3" fmla="*/ 1209491 h 1417312"/>
              <a:gd name="connsiteX4" fmla="*/ 1317850 w 2268406"/>
              <a:gd name="connsiteY4" fmla="*/ 1416607 h 1417312"/>
              <a:gd name="connsiteX5" fmla="*/ 161212 w 2268406"/>
              <a:gd name="connsiteY5" fmla="*/ 996823 h 1417312"/>
              <a:gd name="connsiteX6" fmla="*/ 73153 w 2268406"/>
              <a:gd name="connsiteY6" fmla="*/ 282061 h 1417312"/>
              <a:gd name="connsiteX0" fmla="*/ 73153 w 2258570"/>
              <a:gd name="connsiteY0" fmla="*/ 281693 h 1416944"/>
              <a:gd name="connsiteX1" fmla="*/ 767376 w 2258570"/>
              <a:gd name="connsiteY1" fmla="*/ 296 h 1416944"/>
              <a:gd name="connsiteX2" fmla="*/ 2161828 w 2258570"/>
              <a:gd name="connsiteY2" fmla="*/ 252230 h 1416944"/>
              <a:gd name="connsiteX3" fmla="*/ 2048288 w 2258570"/>
              <a:gd name="connsiteY3" fmla="*/ 1209123 h 1416944"/>
              <a:gd name="connsiteX4" fmla="*/ 1317850 w 2258570"/>
              <a:gd name="connsiteY4" fmla="*/ 1416239 h 1416944"/>
              <a:gd name="connsiteX5" fmla="*/ 161212 w 2258570"/>
              <a:gd name="connsiteY5" fmla="*/ 996455 h 1416944"/>
              <a:gd name="connsiteX6" fmla="*/ 73153 w 2258570"/>
              <a:gd name="connsiteY6" fmla="*/ 281693 h 1416944"/>
              <a:gd name="connsiteX0" fmla="*/ 73153 w 2302117"/>
              <a:gd name="connsiteY0" fmla="*/ 299586 h 1434837"/>
              <a:gd name="connsiteX1" fmla="*/ 767376 w 2302117"/>
              <a:gd name="connsiteY1" fmla="*/ 18189 h 1434837"/>
              <a:gd name="connsiteX2" fmla="*/ 2161828 w 2302117"/>
              <a:gd name="connsiteY2" fmla="*/ 270123 h 1434837"/>
              <a:gd name="connsiteX3" fmla="*/ 2048288 w 2302117"/>
              <a:gd name="connsiteY3" fmla="*/ 1227016 h 1434837"/>
              <a:gd name="connsiteX4" fmla="*/ 1317850 w 2302117"/>
              <a:gd name="connsiteY4" fmla="*/ 1434132 h 1434837"/>
              <a:gd name="connsiteX5" fmla="*/ 161212 w 2302117"/>
              <a:gd name="connsiteY5" fmla="*/ 1014348 h 1434837"/>
              <a:gd name="connsiteX6" fmla="*/ 73153 w 2302117"/>
              <a:gd name="connsiteY6" fmla="*/ 299586 h 1434837"/>
              <a:gd name="connsiteX0" fmla="*/ 73153 w 2262626"/>
              <a:gd name="connsiteY0" fmla="*/ 281727 h 1436185"/>
              <a:gd name="connsiteX1" fmla="*/ 767376 w 2262626"/>
              <a:gd name="connsiteY1" fmla="*/ 330 h 1436185"/>
              <a:gd name="connsiteX2" fmla="*/ 2161828 w 2262626"/>
              <a:gd name="connsiteY2" fmla="*/ 252264 h 1436185"/>
              <a:gd name="connsiteX3" fmla="*/ 2060539 w 2262626"/>
              <a:gd name="connsiteY3" fmla="*/ 1251694 h 1436185"/>
              <a:gd name="connsiteX4" fmla="*/ 1317850 w 2262626"/>
              <a:gd name="connsiteY4" fmla="*/ 1416273 h 1436185"/>
              <a:gd name="connsiteX5" fmla="*/ 161212 w 2262626"/>
              <a:gd name="connsiteY5" fmla="*/ 996489 h 1436185"/>
              <a:gd name="connsiteX6" fmla="*/ 73153 w 2262626"/>
              <a:gd name="connsiteY6" fmla="*/ 281727 h 1436185"/>
              <a:gd name="connsiteX0" fmla="*/ 73153 w 2291650"/>
              <a:gd name="connsiteY0" fmla="*/ 281727 h 1452189"/>
              <a:gd name="connsiteX1" fmla="*/ 767376 w 2291650"/>
              <a:gd name="connsiteY1" fmla="*/ 330 h 1452189"/>
              <a:gd name="connsiteX2" fmla="*/ 2161828 w 2291650"/>
              <a:gd name="connsiteY2" fmla="*/ 252264 h 1452189"/>
              <a:gd name="connsiteX3" fmla="*/ 2060539 w 2291650"/>
              <a:gd name="connsiteY3" fmla="*/ 1251694 h 1452189"/>
              <a:gd name="connsiteX4" fmla="*/ 1317850 w 2291650"/>
              <a:gd name="connsiteY4" fmla="*/ 1416273 h 1452189"/>
              <a:gd name="connsiteX5" fmla="*/ 161212 w 2291650"/>
              <a:gd name="connsiteY5" fmla="*/ 996489 h 1452189"/>
              <a:gd name="connsiteX6" fmla="*/ 73153 w 2291650"/>
              <a:gd name="connsiteY6" fmla="*/ 281727 h 1452189"/>
              <a:gd name="connsiteX0" fmla="*/ 59430 w 2277927"/>
              <a:gd name="connsiteY0" fmla="*/ 281727 h 1449128"/>
              <a:gd name="connsiteX1" fmla="*/ 753653 w 2277927"/>
              <a:gd name="connsiteY1" fmla="*/ 330 h 1449128"/>
              <a:gd name="connsiteX2" fmla="*/ 2148105 w 2277927"/>
              <a:gd name="connsiteY2" fmla="*/ 252264 h 1449128"/>
              <a:gd name="connsiteX3" fmla="*/ 2046816 w 2277927"/>
              <a:gd name="connsiteY3" fmla="*/ 1251694 h 1449128"/>
              <a:gd name="connsiteX4" fmla="*/ 1304127 w 2277927"/>
              <a:gd name="connsiteY4" fmla="*/ 1416273 h 1449128"/>
              <a:gd name="connsiteX5" fmla="*/ 178116 w 2277927"/>
              <a:gd name="connsiteY5" fmla="*/ 1039025 h 1449128"/>
              <a:gd name="connsiteX6" fmla="*/ 59430 w 2277927"/>
              <a:gd name="connsiteY6" fmla="*/ 281727 h 1449128"/>
              <a:gd name="connsiteX0" fmla="*/ 80571 w 2299068"/>
              <a:gd name="connsiteY0" fmla="*/ 281727 h 1449128"/>
              <a:gd name="connsiteX1" fmla="*/ 774794 w 2299068"/>
              <a:gd name="connsiteY1" fmla="*/ 330 h 1449128"/>
              <a:gd name="connsiteX2" fmla="*/ 2169246 w 2299068"/>
              <a:gd name="connsiteY2" fmla="*/ 252264 h 1449128"/>
              <a:gd name="connsiteX3" fmla="*/ 2067957 w 2299068"/>
              <a:gd name="connsiteY3" fmla="*/ 1251694 h 1449128"/>
              <a:gd name="connsiteX4" fmla="*/ 1325268 w 2299068"/>
              <a:gd name="connsiteY4" fmla="*/ 1416273 h 1449128"/>
              <a:gd name="connsiteX5" fmla="*/ 199257 w 2299068"/>
              <a:gd name="connsiteY5" fmla="*/ 1039025 h 1449128"/>
              <a:gd name="connsiteX6" fmla="*/ 80571 w 2299068"/>
              <a:gd name="connsiteY6" fmla="*/ 281727 h 1449128"/>
              <a:gd name="connsiteX0" fmla="*/ 57731 w 2248601"/>
              <a:gd name="connsiteY0" fmla="*/ 281727 h 1454987"/>
              <a:gd name="connsiteX1" fmla="*/ 751954 w 2248601"/>
              <a:gd name="connsiteY1" fmla="*/ 330 h 1454987"/>
              <a:gd name="connsiteX2" fmla="*/ 2146406 w 2248601"/>
              <a:gd name="connsiteY2" fmla="*/ 252264 h 1454987"/>
              <a:gd name="connsiteX3" fmla="*/ 2045117 w 2248601"/>
              <a:gd name="connsiteY3" fmla="*/ 1251694 h 1454987"/>
              <a:gd name="connsiteX4" fmla="*/ 1265677 w 2248601"/>
              <a:gd name="connsiteY4" fmla="*/ 1441796 h 1454987"/>
              <a:gd name="connsiteX5" fmla="*/ 176417 w 2248601"/>
              <a:gd name="connsiteY5" fmla="*/ 1039025 h 1454987"/>
              <a:gd name="connsiteX6" fmla="*/ 57731 w 2248601"/>
              <a:gd name="connsiteY6" fmla="*/ 281727 h 1454987"/>
              <a:gd name="connsiteX0" fmla="*/ 57731 w 2255130"/>
              <a:gd name="connsiteY0" fmla="*/ 281673 h 1445763"/>
              <a:gd name="connsiteX1" fmla="*/ 751954 w 2255130"/>
              <a:gd name="connsiteY1" fmla="*/ 276 h 1445763"/>
              <a:gd name="connsiteX2" fmla="*/ 2146406 w 2255130"/>
              <a:gd name="connsiteY2" fmla="*/ 252210 h 1445763"/>
              <a:gd name="connsiteX3" fmla="*/ 2063493 w 2255130"/>
              <a:gd name="connsiteY3" fmla="*/ 1183582 h 1445763"/>
              <a:gd name="connsiteX4" fmla="*/ 1265677 w 2255130"/>
              <a:gd name="connsiteY4" fmla="*/ 1441742 h 1445763"/>
              <a:gd name="connsiteX5" fmla="*/ 176417 w 2255130"/>
              <a:gd name="connsiteY5" fmla="*/ 1038971 h 1445763"/>
              <a:gd name="connsiteX6" fmla="*/ 57731 w 2255130"/>
              <a:gd name="connsiteY6" fmla="*/ 281673 h 1445763"/>
              <a:gd name="connsiteX0" fmla="*/ 57731 w 2211477"/>
              <a:gd name="connsiteY0" fmla="*/ 283943 h 1448279"/>
              <a:gd name="connsiteX1" fmla="*/ 751954 w 2211477"/>
              <a:gd name="connsiteY1" fmla="*/ 2546 h 1448279"/>
              <a:gd name="connsiteX2" fmla="*/ 2085153 w 2211477"/>
              <a:gd name="connsiteY2" fmla="*/ 211944 h 1448279"/>
              <a:gd name="connsiteX3" fmla="*/ 2063493 w 2211477"/>
              <a:gd name="connsiteY3" fmla="*/ 1185852 h 1448279"/>
              <a:gd name="connsiteX4" fmla="*/ 1265677 w 2211477"/>
              <a:gd name="connsiteY4" fmla="*/ 1444012 h 1448279"/>
              <a:gd name="connsiteX5" fmla="*/ 176417 w 2211477"/>
              <a:gd name="connsiteY5" fmla="*/ 1041241 h 1448279"/>
              <a:gd name="connsiteX6" fmla="*/ 57731 w 2211477"/>
              <a:gd name="connsiteY6" fmla="*/ 283943 h 1448279"/>
              <a:gd name="connsiteX0" fmla="*/ 52949 w 2206695"/>
              <a:gd name="connsiteY0" fmla="*/ 283943 h 1446807"/>
              <a:gd name="connsiteX1" fmla="*/ 747172 w 2206695"/>
              <a:gd name="connsiteY1" fmla="*/ 2546 h 1446807"/>
              <a:gd name="connsiteX2" fmla="*/ 2080371 w 2206695"/>
              <a:gd name="connsiteY2" fmla="*/ 211944 h 1446807"/>
              <a:gd name="connsiteX3" fmla="*/ 2058711 w 2206695"/>
              <a:gd name="connsiteY3" fmla="*/ 1185852 h 1446807"/>
              <a:gd name="connsiteX4" fmla="*/ 1260895 w 2206695"/>
              <a:gd name="connsiteY4" fmla="*/ 1444012 h 1446807"/>
              <a:gd name="connsiteX5" fmla="*/ 183886 w 2206695"/>
              <a:gd name="connsiteY5" fmla="*/ 1075271 h 1446807"/>
              <a:gd name="connsiteX6" fmla="*/ 52949 w 2206695"/>
              <a:gd name="connsiteY6" fmla="*/ 283943 h 1446807"/>
              <a:gd name="connsiteX0" fmla="*/ 52949 w 2206695"/>
              <a:gd name="connsiteY0" fmla="*/ 286463 h 1449326"/>
              <a:gd name="connsiteX1" fmla="*/ 747172 w 2206695"/>
              <a:gd name="connsiteY1" fmla="*/ 5066 h 1449326"/>
              <a:gd name="connsiteX2" fmla="*/ 2080371 w 2206695"/>
              <a:gd name="connsiteY2" fmla="*/ 214464 h 1449326"/>
              <a:gd name="connsiteX3" fmla="*/ 2058711 w 2206695"/>
              <a:gd name="connsiteY3" fmla="*/ 1188372 h 1449326"/>
              <a:gd name="connsiteX4" fmla="*/ 1260895 w 2206695"/>
              <a:gd name="connsiteY4" fmla="*/ 1446532 h 1449326"/>
              <a:gd name="connsiteX5" fmla="*/ 183886 w 2206695"/>
              <a:gd name="connsiteY5" fmla="*/ 1077791 h 1449326"/>
              <a:gd name="connsiteX6" fmla="*/ 52949 w 2206695"/>
              <a:gd name="connsiteY6" fmla="*/ 286463 h 1449326"/>
              <a:gd name="connsiteX0" fmla="*/ 52949 w 2186755"/>
              <a:gd name="connsiteY0" fmla="*/ 288191 h 1451093"/>
              <a:gd name="connsiteX1" fmla="*/ 747172 w 2186755"/>
              <a:gd name="connsiteY1" fmla="*/ 6794 h 1451093"/>
              <a:gd name="connsiteX2" fmla="*/ 2049744 w 2186755"/>
              <a:gd name="connsiteY2" fmla="*/ 207685 h 1451093"/>
              <a:gd name="connsiteX3" fmla="*/ 2058711 w 2186755"/>
              <a:gd name="connsiteY3" fmla="*/ 1190100 h 1451093"/>
              <a:gd name="connsiteX4" fmla="*/ 1260895 w 2186755"/>
              <a:gd name="connsiteY4" fmla="*/ 1448260 h 1451093"/>
              <a:gd name="connsiteX5" fmla="*/ 183886 w 2186755"/>
              <a:gd name="connsiteY5" fmla="*/ 1079519 h 1451093"/>
              <a:gd name="connsiteX6" fmla="*/ 52949 w 2186755"/>
              <a:gd name="connsiteY6" fmla="*/ 288191 h 14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6755" h="1451093" extrusionOk="0">
                <a:moveTo>
                  <a:pt x="52949" y="288191"/>
                </a:moveTo>
                <a:cubicBezTo>
                  <a:pt x="146830" y="109403"/>
                  <a:pt x="414373" y="20212"/>
                  <a:pt x="747172" y="6794"/>
                </a:cubicBezTo>
                <a:cubicBezTo>
                  <a:pt x="1079971" y="-6624"/>
                  <a:pt x="1831154" y="-23562"/>
                  <a:pt x="2049744" y="207685"/>
                </a:cubicBezTo>
                <a:cubicBezTo>
                  <a:pt x="2268334" y="438932"/>
                  <a:pt x="2190186" y="983338"/>
                  <a:pt x="2058711" y="1190100"/>
                </a:cubicBezTo>
                <a:cubicBezTo>
                  <a:pt x="1927236" y="1396863"/>
                  <a:pt x="1573366" y="1466690"/>
                  <a:pt x="1260895" y="1448260"/>
                </a:cubicBezTo>
                <a:cubicBezTo>
                  <a:pt x="948424" y="1429830"/>
                  <a:pt x="385210" y="1272864"/>
                  <a:pt x="183886" y="1079519"/>
                </a:cubicBezTo>
                <a:cubicBezTo>
                  <a:pt x="-17438" y="886174"/>
                  <a:pt x="-40932" y="466979"/>
                  <a:pt x="52949" y="288191"/>
                </a:cubicBezTo>
                <a:close/>
              </a:path>
            </a:pathLst>
          </a:cu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 name="Google Shape;1051;p59">
            <a:extLst>
              <a:ext uri="{FF2B5EF4-FFF2-40B4-BE49-F238E27FC236}">
                <a16:creationId xmlns:a16="http://schemas.microsoft.com/office/drawing/2014/main" id="{16CAD9ED-A104-7B16-C38D-3E43B1DB003E}"/>
              </a:ext>
            </a:extLst>
          </p:cNvPr>
          <p:cNvSpPr txBox="1"/>
          <p:nvPr/>
        </p:nvSpPr>
        <p:spPr>
          <a:xfrm>
            <a:off x="654768" y="260808"/>
            <a:ext cx="5889232" cy="378900"/>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dirty="0">
                <a:solidFill>
                  <a:schemeClr val="tx1"/>
                </a:solidFill>
                <a:latin typeface="Arial Black"/>
                <a:ea typeface="Arial Black"/>
                <a:cs typeface="Arial Black"/>
                <a:sym typeface="Arial Black"/>
              </a:rPr>
              <a:t>Lisätietoa vaiheeseen 4 Yhteistyö laajenee</a:t>
            </a:r>
            <a:endParaRPr dirty="0">
              <a:solidFill>
                <a:schemeClr val="tx1"/>
              </a:solidFill>
            </a:endParaRPr>
          </a:p>
        </p:txBody>
      </p:sp>
      <p:grpSp>
        <p:nvGrpSpPr>
          <p:cNvPr id="2" name="Group 1" descr="Sivun poikkileikkaava teema on Teknologia">
            <a:extLst>
              <a:ext uri="{FF2B5EF4-FFF2-40B4-BE49-F238E27FC236}">
                <a16:creationId xmlns:a16="http://schemas.microsoft.com/office/drawing/2014/main" id="{EED06348-15DF-F594-C3A3-B4DD91FBA52F}"/>
              </a:ext>
            </a:extLst>
          </p:cNvPr>
          <p:cNvGrpSpPr/>
          <p:nvPr/>
        </p:nvGrpSpPr>
        <p:grpSpPr>
          <a:xfrm>
            <a:off x="9913955" y="290826"/>
            <a:ext cx="2066474" cy="451173"/>
            <a:chOff x="559546" y="5353406"/>
            <a:chExt cx="2066474" cy="451173"/>
          </a:xfrm>
        </p:grpSpPr>
        <p:sp>
          <p:nvSpPr>
            <p:cNvPr id="3" name="Suorakulmio: Pyöristetyt kulmat 30">
              <a:extLst>
                <a:ext uri="{FF2B5EF4-FFF2-40B4-BE49-F238E27FC236}">
                  <a16:creationId xmlns:a16="http://schemas.microsoft.com/office/drawing/2014/main" id="{14357242-726C-649E-DADF-AD16DA6D0591}"/>
                </a:ext>
              </a:extLst>
            </p:cNvPr>
            <p:cNvSpPr/>
            <p:nvPr/>
          </p:nvSpPr>
          <p:spPr>
            <a:xfrm>
              <a:off x="559546" y="5353406"/>
              <a:ext cx="206647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5" name="Google Shape;734;p45">
              <a:extLst>
                <a:ext uri="{FF2B5EF4-FFF2-40B4-BE49-F238E27FC236}">
                  <a16:creationId xmlns:a16="http://schemas.microsoft.com/office/drawing/2014/main" id="{0409B999-B41C-3CC8-5A79-94D66103308B}"/>
                </a:ext>
              </a:extLst>
            </p:cNvPr>
            <p:cNvSpPr txBox="1"/>
            <p:nvPr/>
          </p:nvSpPr>
          <p:spPr>
            <a:xfrm>
              <a:off x="1142941" y="5499650"/>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Sääntely</a:t>
              </a:r>
              <a:endParaRPr sz="1600" dirty="0">
                <a:solidFill>
                  <a:schemeClr val="lt1"/>
                </a:solidFill>
              </a:endParaRPr>
            </a:p>
          </p:txBody>
        </p:sp>
        <p:pic>
          <p:nvPicPr>
            <p:cNvPr id="18" name="Kuva 10">
              <a:extLst>
                <a:ext uri="{FF2B5EF4-FFF2-40B4-BE49-F238E27FC236}">
                  <a16:creationId xmlns:a16="http://schemas.microsoft.com/office/drawing/2014/main" id="{3F8916FE-09F6-9801-2F55-C3DB36DBA1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938" y="5454562"/>
              <a:ext cx="221385" cy="243524"/>
            </a:xfrm>
            <a:prstGeom prst="rect">
              <a:avLst/>
            </a:prstGeom>
          </p:spPr>
        </p:pic>
      </p:grpSp>
      <p:sp>
        <p:nvSpPr>
          <p:cNvPr id="15" name="Google Shape;2023;p94">
            <a:extLst>
              <a:ext uri="{FF2B5EF4-FFF2-40B4-BE49-F238E27FC236}">
                <a16:creationId xmlns:a16="http://schemas.microsoft.com/office/drawing/2014/main" id="{EEFA7338-2B77-121C-8FA1-C21B6267F0C6}"/>
              </a:ext>
            </a:extLst>
          </p:cNvPr>
          <p:cNvSpPr txBox="1">
            <a:spLocks noGrp="1"/>
          </p:cNvSpPr>
          <p:nvPr>
            <p:ph type="title" idx="4294967295"/>
          </p:nvPr>
        </p:nvSpPr>
        <p:spPr>
          <a:xfrm>
            <a:off x="819999" y="943395"/>
            <a:ext cx="9003451" cy="567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chemeClr val="dk1"/>
                </a:solidFill>
                <a:effectLst/>
                <a:uLnTx/>
                <a:uFillTx/>
                <a:latin typeface="Arial"/>
                <a:ea typeface="Arial"/>
                <a:cs typeface="Arial"/>
                <a:sym typeface="Arial"/>
              </a:rPr>
              <a:t> </a:t>
            </a:r>
            <a:r>
              <a:rPr kumimoji="0" lang="fi-FI" sz="20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rPr>
              <a:t>Mitä yhteistyösopimuksessa kannattaa määrittää?</a:t>
            </a:r>
            <a:endParaRPr kumimoji="0" lang="fi-FI" sz="1400" b="0" i="0" u="none" strike="noStrike" kern="0" cap="none" spc="0" normalizeH="0" baseline="0" noProof="0" dirty="0">
              <a:ln>
                <a:noFill/>
              </a:ln>
              <a:solidFill>
                <a:srgbClr val="000000"/>
              </a:solidFill>
              <a:effectLst/>
              <a:uLnTx/>
              <a:uFillTx/>
              <a:latin typeface="Arial Black" panose="020B0A04020102020204" pitchFamily="34" charset="0"/>
              <a:ea typeface="Arial"/>
              <a:cs typeface="Arial"/>
              <a:sym typeface="Arial"/>
            </a:endParaRPr>
          </a:p>
        </p:txBody>
      </p:sp>
      <p:sp>
        <p:nvSpPr>
          <p:cNvPr id="11" name="Google Shape;2039;p95">
            <a:extLst>
              <a:ext uri="{FF2B5EF4-FFF2-40B4-BE49-F238E27FC236}">
                <a16:creationId xmlns:a16="http://schemas.microsoft.com/office/drawing/2014/main" id="{4EA51BCF-411D-5728-A9B9-11E702585AA2}"/>
              </a:ext>
            </a:extLst>
          </p:cNvPr>
          <p:cNvSpPr txBox="1">
            <a:spLocks/>
          </p:cNvSpPr>
          <p:nvPr/>
        </p:nvSpPr>
        <p:spPr>
          <a:xfrm>
            <a:off x="1237876" y="1780415"/>
            <a:ext cx="4210626" cy="3025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fi-FI" sz="1800" dirty="0"/>
              <a:t>1. Yleiset asiat</a:t>
            </a:r>
            <a:endParaRPr lang="fi-FI" dirty="0"/>
          </a:p>
        </p:txBody>
      </p:sp>
      <p:sp>
        <p:nvSpPr>
          <p:cNvPr id="10" name="Google Shape;2037;p95">
            <a:extLst>
              <a:ext uri="{FF2B5EF4-FFF2-40B4-BE49-F238E27FC236}">
                <a16:creationId xmlns:a16="http://schemas.microsoft.com/office/drawing/2014/main" id="{85C00787-9513-085E-6651-7CF816D9C362}"/>
              </a:ext>
            </a:extLst>
          </p:cNvPr>
          <p:cNvSpPr txBox="1">
            <a:spLocks/>
          </p:cNvSpPr>
          <p:nvPr/>
        </p:nvSpPr>
        <p:spPr>
          <a:xfrm>
            <a:off x="1051549" y="2092693"/>
            <a:ext cx="4801656" cy="33820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41338" indent="-322263">
              <a:spcBef>
                <a:spcPts val="1000"/>
              </a:spcBef>
              <a:buClr>
                <a:schemeClr val="dk1"/>
              </a:buClr>
              <a:buSzPts val="1000"/>
              <a:buFont typeface="Arial"/>
              <a:buChar char="●"/>
            </a:pPr>
            <a:r>
              <a:rPr lang="fi-FI" sz="1200" b="1"/>
              <a:t>Yhteistyön tavoite ja tarkoitus</a:t>
            </a:r>
            <a:r>
              <a:rPr lang="fi-FI" sz="1200"/>
              <a:t>: Miksi yhteistyö käynnistetään ja mitä tavoitellaan?</a:t>
            </a:r>
          </a:p>
          <a:p>
            <a:pPr marL="541338" indent="-322263">
              <a:spcBef>
                <a:spcPts val="1000"/>
              </a:spcBef>
              <a:buClr>
                <a:schemeClr val="dk1"/>
              </a:buClr>
              <a:buSzPts val="1000"/>
              <a:buFont typeface="Arial"/>
              <a:buChar char="●"/>
            </a:pPr>
            <a:r>
              <a:rPr lang="fi-FI" sz="1200" b="1"/>
              <a:t>Osapuolet ja roolit (toiminnallinen näkökulma):</a:t>
            </a:r>
            <a:r>
              <a:rPr lang="fi-FI" sz="1200"/>
              <a:t> Kuka vastaa mistäkin työssä ja päätöksenteossa?</a:t>
            </a:r>
            <a:endParaRPr lang="fi-FI" sz="1200" b="1"/>
          </a:p>
          <a:p>
            <a:pPr marL="541338" indent="-322263">
              <a:spcBef>
                <a:spcPts val="1000"/>
              </a:spcBef>
              <a:buClr>
                <a:schemeClr val="dk1"/>
              </a:buClr>
              <a:buSzPts val="1000"/>
              <a:buFont typeface="Arial"/>
              <a:buChar char="●"/>
            </a:pPr>
            <a:r>
              <a:rPr lang="fi-FI" sz="1200" b="1"/>
              <a:t>Päätöksenteon ja johtamisen malli: </a:t>
            </a:r>
            <a:r>
              <a:rPr lang="fi-FI" sz="1200"/>
              <a:t>Miten päätökset tehdään, onko yhteinen ohjausryhmä tai koordinaatiotaho?</a:t>
            </a:r>
            <a:endParaRPr lang="fi-FI" sz="1200" b="1"/>
          </a:p>
          <a:p>
            <a:pPr marL="541338" indent="-322263">
              <a:spcBef>
                <a:spcPts val="1000"/>
              </a:spcBef>
              <a:buClr>
                <a:schemeClr val="dk1"/>
              </a:buClr>
              <a:buSzPts val="1000"/>
              <a:buFont typeface="Arial"/>
              <a:buChar char="●"/>
            </a:pPr>
            <a:r>
              <a:rPr lang="fi-FI" sz="1200" b="1"/>
              <a:t>Aikataulu ja vaiheistus: </a:t>
            </a:r>
            <a:r>
              <a:rPr lang="fi-FI" sz="1200"/>
              <a:t>Miten yhteistyö etenee ja miten työ on jaettu vaiheisiin?</a:t>
            </a:r>
          </a:p>
          <a:p>
            <a:pPr marL="541338" indent="-322263">
              <a:spcBef>
                <a:spcPts val="1000"/>
              </a:spcBef>
              <a:buClr>
                <a:schemeClr val="dk1"/>
              </a:buClr>
              <a:buSzPts val="1000"/>
              <a:buFont typeface="Arial"/>
              <a:buChar char="●"/>
            </a:pPr>
            <a:r>
              <a:rPr lang="fi-FI" sz="1200" b="1"/>
              <a:t>Resurssit ja kustannukset:</a:t>
            </a:r>
            <a:r>
              <a:rPr lang="fi-FI" sz="1200"/>
              <a:t> Miten työ ja kustannukset jaetaan, onko sovittu rahoitusmallista?</a:t>
            </a:r>
            <a:endParaRPr lang="fi-FI" sz="1200" b="1"/>
          </a:p>
          <a:p>
            <a:pPr marL="541338" indent="-322263">
              <a:spcBef>
                <a:spcPts val="1000"/>
              </a:spcBef>
              <a:buClr>
                <a:schemeClr val="dk1"/>
              </a:buClr>
              <a:buSzPts val="1000"/>
              <a:buFont typeface="Arial"/>
              <a:buChar char="●"/>
            </a:pPr>
            <a:r>
              <a:rPr lang="fi-FI" sz="1200" b="1"/>
              <a:t>Uusien toimijoiden liittyminen: </a:t>
            </a:r>
            <a:r>
              <a:rPr lang="fi-FI" sz="1200"/>
              <a:t>Millä ehdoilla uusia organisaatioita voidaan ottaa mukaan?</a:t>
            </a:r>
          </a:p>
          <a:p>
            <a:pPr marL="541338" indent="-322263">
              <a:spcBef>
                <a:spcPts val="1000"/>
              </a:spcBef>
              <a:buClr>
                <a:schemeClr val="dk1"/>
              </a:buClr>
              <a:buSzPts val="1000"/>
              <a:buFont typeface="Arial"/>
              <a:buChar char="●"/>
            </a:pPr>
            <a:r>
              <a:rPr lang="fi-FI" sz="1200" b="1"/>
              <a:t>Sopimuksen kesto ja irtisanominen:</a:t>
            </a:r>
            <a:r>
              <a:rPr lang="fi-FI" sz="1200"/>
              <a:t> Kuinka kauan </a:t>
            </a:r>
            <a:br>
              <a:rPr lang="fi-FI" sz="1200"/>
            </a:br>
            <a:r>
              <a:rPr lang="fi-FI" sz="1200"/>
              <a:t>sopimus on voimassa ja miten siitä voi irtautua?</a:t>
            </a:r>
          </a:p>
        </p:txBody>
      </p:sp>
      <p:sp>
        <p:nvSpPr>
          <p:cNvPr id="16" name="Google Shape;2039;p95">
            <a:extLst>
              <a:ext uri="{FF2B5EF4-FFF2-40B4-BE49-F238E27FC236}">
                <a16:creationId xmlns:a16="http://schemas.microsoft.com/office/drawing/2014/main" id="{C5814AC1-895F-3356-772D-70489698F3CF}"/>
              </a:ext>
            </a:extLst>
          </p:cNvPr>
          <p:cNvSpPr txBox="1">
            <a:spLocks/>
          </p:cNvSpPr>
          <p:nvPr/>
        </p:nvSpPr>
        <p:spPr>
          <a:xfrm>
            <a:off x="6962202" y="1802414"/>
            <a:ext cx="3806851" cy="3025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r>
              <a:rPr lang="fi-FI" sz="1800" b="0" dirty="0">
                <a:latin typeface="Arial"/>
                <a:ea typeface="Arial"/>
                <a:cs typeface="Arial"/>
                <a:sym typeface="Arial"/>
              </a:rPr>
              <a:t>2. Lakisääteisesti määriteltävät asiat</a:t>
            </a:r>
            <a:endParaRPr lang="fi-FI" b="0" dirty="0"/>
          </a:p>
        </p:txBody>
      </p:sp>
      <p:sp>
        <p:nvSpPr>
          <p:cNvPr id="17" name="Google Shape;2037;p95">
            <a:extLst>
              <a:ext uri="{FF2B5EF4-FFF2-40B4-BE49-F238E27FC236}">
                <a16:creationId xmlns:a16="http://schemas.microsoft.com/office/drawing/2014/main" id="{99B3A9CB-7CFA-C4B7-BCCA-F6EE4D2EBA6A}"/>
              </a:ext>
            </a:extLst>
          </p:cNvPr>
          <p:cNvSpPr txBox="1">
            <a:spLocks/>
          </p:cNvSpPr>
          <p:nvPr/>
        </p:nvSpPr>
        <p:spPr>
          <a:xfrm>
            <a:off x="6784028" y="2212783"/>
            <a:ext cx="4411021" cy="28549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rial"/>
              <a:buChar char="•"/>
              <a:defRPr sz="2500" b="0" i="0" u="none" strike="noStrike" cap="none">
                <a:solidFill>
                  <a:schemeClr val="dk1"/>
                </a:solidFill>
                <a:latin typeface="Arial"/>
                <a:ea typeface="Arial"/>
                <a:cs typeface="Arial"/>
                <a:sym typeface="Arial"/>
              </a:defRPr>
            </a:lvl1pPr>
            <a:lvl2pPr marL="914400" marR="0" lvl="1" indent="-342900" algn="l" rtl="0">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448945" indent="-271145">
              <a:buSzPts val="1000"/>
              <a:buFont typeface="Arial"/>
              <a:buChar char="●"/>
            </a:pPr>
            <a:r>
              <a:rPr lang="fi-FI" sz="1200" b="1"/>
              <a:t>Käytettävä data ja sen hallinta</a:t>
            </a:r>
            <a:br>
              <a:rPr lang="fi-FI" sz="1200" b="1"/>
            </a:br>
            <a:r>
              <a:rPr lang="fi-FI" sz="1200"/>
              <a:t>Mitä tietoa jaetaan, miten sitä käsitellään, kuka omistaa sen ja kuka toimii rekisterinpitäjänä (GDPR), miten tiedonsiirrot hoidetaan (tiedonhallintalaki), mikä on julkista ja mikä salassa pidettävää (julkisuuslaki)</a:t>
            </a:r>
          </a:p>
          <a:p>
            <a:pPr marL="448945" indent="-271145">
              <a:buSzPts val="1000"/>
              <a:buFont typeface="Arial"/>
              <a:buChar char="●"/>
            </a:pPr>
            <a:endParaRPr lang="fi-FI" sz="1200"/>
          </a:p>
          <a:p>
            <a:pPr marL="448945" indent="-271145">
              <a:buSzPts val="1000"/>
              <a:buFont typeface="Arial"/>
              <a:buChar char="●"/>
            </a:pPr>
            <a:r>
              <a:rPr lang="fi-FI" sz="1200" b="1"/>
              <a:t>Tietoturva ja tietosuoja</a:t>
            </a:r>
            <a:br>
              <a:rPr lang="fi-FI" sz="1200" b="1"/>
            </a:br>
            <a:r>
              <a:rPr lang="fi-FI" sz="1200"/>
              <a:t> Miten varmistetaan turvallinen ja lainmukainen tiedonvaihto, tietoturvatasot, vaikutustenarvioinnit ja rekisteröityjen oikeudet?</a:t>
            </a:r>
            <a:br>
              <a:rPr lang="fi-FI" sz="1200"/>
            </a:br>
            <a:endParaRPr lang="fi-FI" sz="1200"/>
          </a:p>
          <a:p>
            <a:pPr marL="448945" indent="-271145">
              <a:buSzPts val="1000"/>
              <a:buFont typeface="Arial"/>
              <a:buChar char="●"/>
            </a:pPr>
            <a:r>
              <a:rPr lang="fi-FI" sz="1200" b="1"/>
              <a:t>Osapuolet ja roolit (lain näkökulmasta): </a:t>
            </a:r>
            <a:r>
              <a:rPr lang="fi-FI" sz="1200"/>
              <a:t>Ketkä vastaavat lainsäädännön velvoitteista kuten tietosuojasta ja tiedonhallinnasta</a:t>
            </a:r>
          </a:p>
        </p:txBody>
      </p:sp>
      <p:sp>
        <p:nvSpPr>
          <p:cNvPr id="26" name="Google Shape;1053;p59">
            <a:extLst>
              <a:ext uri="{FF2B5EF4-FFF2-40B4-BE49-F238E27FC236}">
                <a16:creationId xmlns:a16="http://schemas.microsoft.com/office/drawing/2014/main" id="{A4E0B9EC-FC5D-FC65-2F18-2771D409683A}"/>
              </a:ext>
            </a:extLst>
          </p:cNvPr>
          <p:cNvSpPr txBox="1"/>
          <p:nvPr/>
        </p:nvSpPr>
        <p:spPr>
          <a:xfrm>
            <a:off x="5639448" y="5047771"/>
            <a:ext cx="1929448" cy="611485"/>
          </a:xfrm>
          <a:prstGeom prst="rect">
            <a:avLst/>
          </a:prstGeom>
          <a:noFill/>
          <a:ln>
            <a:noFill/>
          </a:ln>
        </p:spPr>
        <p:txBody>
          <a:bodyPr spcFirstLastPara="1" wrap="square" lIns="121900" tIns="121900" rIns="121900" bIns="121900" anchor="t" anchorCtr="0">
            <a:noAutofit/>
          </a:bodyPr>
          <a:lstStyle/>
          <a:p>
            <a:r>
              <a:rPr lang="fi-FI" sz="1050" dirty="0">
                <a:solidFill>
                  <a:schemeClr val="bg1"/>
                </a:solidFill>
              </a:rPr>
              <a:t>Hyödynnä Sitran </a:t>
            </a:r>
            <a:r>
              <a:rPr lang="fi-FI" sz="1050" dirty="0">
                <a:solidFill>
                  <a:schemeClr val="bg1"/>
                </a:solidFill>
                <a:hlinkClick r:id="rId5">
                  <a:extLst>
                    <a:ext uri="{A12FA001-AC4F-418D-AE19-62706E023703}">
                      <ahyp:hlinkClr xmlns:ahyp="http://schemas.microsoft.com/office/drawing/2018/hyperlinkcolor" val="tx"/>
                    </a:ext>
                  </a:extLst>
                </a:hlinkClick>
              </a:rPr>
              <a:t>Reilun datatalouden sääntökirjan</a:t>
            </a:r>
            <a:r>
              <a:rPr lang="fi-FI" sz="1050" dirty="0">
                <a:solidFill>
                  <a:schemeClr val="bg1"/>
                </a:solidFill>
              </a:rPr>
              <a:t> valmiita sopimuspohjia.</a:t>
            </a:r>
            <a:endParaRPr lang="en-US" dirty="0">
              <a:solidFill>
                <a:schemeClr val="bg1"/>
              </a:solidFill>
            </a:endParaRPr>
          </a:p>
        </p:txBody>
      </p:sp>
      <p:sp>
        <p:nvSpPr>
          <p:cNvPr id="824" name="Google Shape;824;p49">
            <a:extLst>
              <a:ext uri="{FF2B5EF4-FFF2-40B4-BE49-F238E27FC236}">
                <a16:creationId xmlns:a16="http://schemas.microsoft.com/office/drawing/2014/main" id="{3FE726A8-6B97-8B80-9BFD-C8EA055E2B06}"/>
              </a:ext>
            </a:extLst>
          </p:cNvPr>
          <p:cNvSpPr txBox="1"/>
          <p:nvPr/>
        </p:nvSpPr>
        <p:spPr>
          <a:xfrm>
            <a:off x="10658874" y="6542524"/>
            <a:ext cx="1236600" cy="258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61</a:t>
            </a:fld>
            <a:endParaRPr sz="18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2340762656"/>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1">
          <a:extLst>
            <a:ext uri="{FF2B5EF4-FFF2-40B4-BE49-F238E27FC236}">
              <a16:creationId xmlns:a16="http://schemas.microsoft.com/office/drawing/2014/main" id="{0D20EA86-4020-4E1E-3735-16F8EA30CC31}"/>
            </a:ext>
          </a:extLst>
        </p:cNvPr>
        <p:cNvGrpSpPr/>
        <p:nvPr/>
      </p:nvGrpSpPr>
      <p:grpSpPr>
        <a:xfrm>
          <a:off x="0" y="0"/>
          <a:ext cx="0" cy="0"/>
          <a:chOff x="0" y="0"/>
          <a:chExt cx="0" cy="0"/>
        </a:xfrm>
      </p:grpSpPr>
      <p:sp>
        <p:nvSpPr>
          <p:cNvPr id="650" name="Google Shape;650;p41">
            <a:extLst>
              <a:ext uri="{FF2B5EF4-FFF2-40B4-BE49-F238E27FC236}">
                <a16:creationId xmlns:a16="http://schemas.microsoft.com/office/drawing/2014/main" id="{D0465255-B110-38FE-834F-C77FF54A1EEB}"/>
              </a:ext>
              <a:ext uri="{C183D7F6-B498-43B3-948B-1728B52AA6E4}">
                <adec:decorative xmlns:adec="http://schemas.microsoft.com/office/drawing/2017/decorative" val="1"/>
              </a:ext>
            </a:extLst>
          </p:cNvPr>
          <p:cNvSpPr/>
          <p:nvPr/>
        </p:nvSpPr>
        <p:spPr>
          <a:xfrm>
            <a:off x="0" y="0"/>
            <a:ext cx="12192000" cy="1324200"/>
          </a:xfrm>
          <a:prstGeom prst="rect">
            <a:avLst/>
          </a:prstGeom>
          <a:solidFill>
            <a:schemeClr val="dk1">
              <a:alpha val="8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1" name="Google Shape;656;p41">
            <a:extLst>
              <a:ext uri="{FF2B5EF4-FFF2-40B4-BE49-F238E27FC236}">
                <a16:creationId xmlns:a16="http://schemas.microsoft.com/office/drawing/2014/main" id="{2BB149D5-819A-5F46-D0EC-D59FBB508152}"/>
              </a:ext>
            </a:extLst>
          </p:cNvPr>
          <p:cNvSpPr txBox="1">
            <a:spLocks noGrp="1"/>
          </p:cNvSpPr>
          <p:nvPr>
            <p:ph type="title" idx="4294967295"/>
          </p:nvPr>
        </p:nvSpPr>
        <p:spPr>
          <a:xfrm>
            <a:off x="609600" y="560388"/>
            <a:ext cx="83058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fi-FI" sz="4200" b="0" i="0" u="none" strike="noStrike" kern="0" cap="none" spc="0" normalizeH="0" baseline="0" noProof="0" dirty="0">
                <a:ln>
                  <a:noFill/>
                </a:ln>
                <a:solidFill>
                  <a:schemeClr val="lt1"/>
                </a:solidFill>
                <a:effectLst/>
                <a:uLnTx/>
                <a:uFillTx/>
                <a:latin typeface="Arial Black"/>
                <a:ea typeface="Arial Black"/>
                <a:cs typeface="Arial Black"/>
                <a:sym typeface="Arial Black"/>
              </a:rPr>
              <a:t>Liite 2: Työkalut</a:t>
            </a:r>
          </a:p>
        </p:txBody>
      </p:sp>
      <p:sp>
        <p:nvSpPr>
          <p:cNvPr id="23" name="Vapaamuotoinen: Muoto 673">
            <a:extLst>
              <a:ext uri="{FF2B5EF4-FFF2-40B4-BE49-F238E27FC236}">
                <a16:creationId xmlns:a16="http://schemas.microsoft.com/office/drawing/2014/main" id="{27A043B4-F2B6-D954-6476-5D3BCC806712}"/>
              </a:ext>
              <a:ext uri="{C183D7F6-B498-43B3-948B-1728B52AA6E4}">
                <adec:decorative xmlns:adec="http://schemas.microsoft.com/office/drawing/2017/decorative" val="1"/>
              </a:ext>
            </a:extLst>
          </p:cNvPr>
          <p:cNvSpPr/>
          <p:nvPr/>
        </p:nvSpPr>
        <p:spPr>
          <a:xfrm>
            <a:off x="-1295061" y="1472532"/>
            <a:ext cx="13985212" cy="5216134"/>
          </a:xfrm>
          <a:custGeom>
            <a:avLst/>
            <a:gdLst>
              <a:gd name="connsiteX0" fmla="*/ 176011 w 14640829"/>
              <a:gd name="connsiteY0" fmla="*/ 3185340 h 5894545"/>
              <a:gd name="connsiteX1" fmla="*/ 1619952 w 14640829"/>
              <a:gd name="connsiteY1" fmla="*/ 2984658 h 5894545"/>
              <a:gd name="connsiteX2" fmla="*/ 2377204 w 14640829"/>
              <a:gd name="connsiteY2" fmla="*/ 2702853 h 5894545"/>
              <a:gd name="connsiteX3" fmla="*/ 3143843 w 14640829"/>
              <a:gd name="connsiteY3" fmla="*/ 2425888 h 5894545"/>
              <a:gd name="connsiteX4" fmla="*/ 3693665 w 14640829"/>
              <a:gd name="connsiteY4" fmla="*/ 2637426 h 5894545"/>
              <a:gd name="connsiteX5" fmla="*/ 3891560 w 14640829"/>
              <a:gd name="connsiteY5" fmla="*/ 2983045 h 5894545"/>
              <a:gd name="connsiteX6" fmla="*/ 3457776 w 14640829"/>
              <a:gd name="connsiteY6" fmla="*/ 3005489 h 5894545"/>
              <a:gd name="connsiteX7" fmla="*/ 3404672 w 14640829"/>
              <a:gd name="connsiteY7" fmla="*/ 2641827 h 5894545"/>
              <a:gd name="connsiteX8" fmla="*/ 3543740 w 14640829"/>
              <a:gd name="connsiteY8" fmla="*/ 2482660 h 5894545"/>
              <a:gd name="connsiteX9" fmla="*/ 4273266 w 14640829"/>
              <a:gd name="connsiteY9" fmla="*/ 2384666 h 5894545"/>
              <a:gd name="connsiteX10" fmla="*/ 4421137 w 14640829"/>
              <a:gd name="connsiteY10" fmla="*/ 2126479 h 5894545"/>
              <a:gd name="connsiteX11" fmla="*/ 4187155 w 14640829"/>
              <a:gd name="connsiteY11" fmla="*/ 1802718 h 5894545"/>
              <a:gd name="connsiteX12" fmla="*/ 4096936 w 14640829"/>
              <a:gd name="connsiteY12" fmla="*/ 2110196 h 5894545"/>
              <a:gd name="connsiteX13" fmla="*/ 4771890 w 14640829"/>
              <a:gd name="connsiteY13" fmla="*/ 2786470 h 5894545"/>
              <a:gd name="connsiteX14" fmla="*/ 5531195 w 14640829"/>
              <a:gd name="connsiteY14" fmla="*/ 3414481 h 5894545"/>
              <a:gd name="connsiteX15" fmla="*/ 5390072 w 14640829"/>
              <a:gd name="connsiteY15" fmla="*/ 4801651 h 5894545"/>
              <a:gd name="connsiteX16" fmla="*/ 4466906 w 14640829"/>
              <a:gd name="connsiteY16" fmla="*/ 4109240 h 5894545"/>
              <a:gd name="connsiteX17" fmla="*/ 5378043 w 14640829"/>
              <a:gd name="connsiteY17" fmla="*/ 4448257 h 5894545"/>
              <a:gd name="connsiteX18" fmla="*/ 4796829 w 14640829"/>
              <a:gd name="connsiteY18" fmla="*/ 3983814 h 5894545"/>
              <a:gd name="connsiteX19" fmla="*/ 5348411 w 14640829"/>
              <a:gd name="connsiteY19" fmla="*/ 3624552 h 5894545"/>
              <a:gd name="connsiteX20" fmla="*/ 6076762 w 14640829"/>
              <a:gd name="connsiteY20" fmla="*/ 4391632 h 5894545"/>
              <a:gd name="connsiteX21" fmla="*/ 5173987 w 14640829"/>
              <a:gd name="connsiteY21" fmla="*/ 3429591 h 5894545"/>
              <a:gd name="connsiteX22" fmla="*/ 6141603 w 14640829"/>
              <a:gd name="connsiteY22" fmla="*/ 2153471 h 5894545"/>
              <a:gd name="connsiteX23" fmla="*/ 6803354 w 14640829"/>
              <a:gd name="connsiteY23" fmla="*/ 1477784 h 5894545"/>
              <a:gd name="connsiteX24" fmla="*/ 6230502 w 14640829"/>
              <a:gd name="connsiteY24" fmla="*/ 1178374 h 5894545"/>
              <a:gd name="connsiteX25" fmla="*/ 5914809 w 14640829"/>
              <a:gd name="connsiteY25" fmla="*/ 1662329 h 5894545"/>
              <a:gd name="connsiteX26" fmla="*/ 6743502 w 14640829"/>
              <a:gd name="connsiteY26" fmla="*/ 3111991 h 5894545"/>
              <a:gd name="connsiteX27" fmla="*/ 6135735 w 14640829"/>
              <a:gd name="connsiteY27" fmla="*/ 2968081 h 5894545"/>
              <a:gd name="connsiteX28" fmla="*/ 5852609 w 14640829"/>
              <a:gd name="connsiteY28" fmla="*/ 2774587 h 5894545"/>
              <a:gd name="connsiteX29" fmla="*/ 5778673 w 14640829"/>
              <a:gd name="connsiteY29" fmla="*/ 2363982 h 5894545"/>
              <a:gd name="connsiteX30" fmla="*/ 5521367 w 14640829"/>
              <a:gd name="connsiteY30" fmla="*/ 2026725 h 5894545"/>
              <a:gd name="connsiteX31" fmla="*/ 5091544 w 14640829"/>
              <a:gd name="connsiteY31" fmla="*/ 2389801 h 5894545"/>
              <a:gd name="connsiteX32" fmla="*/ 5550266 w 14640829"/>
              <a:gd name="connsiteY32" fmla="*/ 2817276 h 5894545"/>
              <a:gd name="connsiteX33" fmla="*/ 6892986 w 14640829"/>
              <a:gd name="connsiteY33" fmla="*/ 3490911 h 5894545"/>
              <a:gd name="connsiteX34" fmla="*/ 7814245 w 14640829"/>
              <a:gd name="connsiteY34" fmla="*/ 4462486 h 5894545"/>
              <a:gd name="connsiteX35" fmla="*/ 7583197 w 14640829"/>
              <a:gd name="connsiteY35" fmla="*/ 4792995 h 5894545"/>
              <a:gd name="connsiteX36" fmla="*/ 6879050 w 14640829"/>
              <a:gd name="connsiteY36" fmla="*/ 4618279 h 5894545"/>
              <a:gd name="connsiteX37" fmla="*/ 7971505 w 14640829"/>
              <a:gd name="connsiteY37" fmla="*/ 2359434 h 5894545"/>
              <a:gd name="connsiteX38" fmla="*/ 8012580 w 14640829"/>
              <a:gd name="connsiteY38" fmla="*/ 892168 h 5894545"/>
              <a:gd name="connsiteX39" fmla="*/ 8820295 w 14640829"/>
              <a:gd name="connsiteY39" fmla="*/ 2130587 h 5894545"/>
              <a:gd name="connsiteX40" fmla="*/ 8561228 w 14640829"/>
              <a:gd name="connsiteY40" fmla="*/ 3460104 h 5894545"/>
              <a:gd name="connsiteX41" fmla="*/ 9639893 w 14640829"/>
              <a:gd name="connsiteY41" fmla="*/ 4744732 h 5894545"/>
              <a:gd name="connsiteX42" fmla="*/ 9792018 w 14640829"/>
              <a:gd name="connsiteY42" fmla="*/ 3081478 h 5894545"/>
              <a:gd name="connsiteX43" fmla="*/ 11374882 w 14640829"/>
              <a:gd name="connsiteY43" fmla="*/ 2348579 h 5894545"/>
              <a:gd name="connsiteX44" fmla="*/ 9467670 w 14640829"/>
              <a:gd name="connsiteY44" fmla="*/ 2139095 h 5894545"/>
              <a:gd name="connsiteX45" fmla="*/ 11352144 w 14640829"/>
              <a:gd name="connsiteY45" fmla="*/ 41617 h 5894545"/>
              <a:gd name="connsiteX46" fmla="*/ 13505073 w 14640829"/>
              <a:gd name="connsiteY46" fmla="*/ 2338457 h 5894545"/>
              <a:gd name="connsiteX47" fmla="*/ 13290308 w 14640829"/>
              <a:gd name="connsiteY47" fmla="*/ 4212661 h 5894545"/>
              <a:gd name="connsiteX48" fmla="*/ 13574754 w 14640829"/>
              <a:gd name="connsiteY48" fmla="*/ 5597043 h 5894545"/>
              <a:gd name="connsiteX49" fmla="*/ 14065162 w 14640829"/>
              <a:gd name="connsiteY49" fmla="*/ 4822482 h 5894545"/>
              <a:gd name="connsiteX50" fmla="*/ 14363252 w 14640829"/>
              <a:gd name="connsiteY50" fmla="*/ 3765674 h 5894545"/>
              <a:gd name="connsiteX51" fmla="*/ 11590233 w 14640829"/>
              <a:gd name="connsiteY51" fmla="*/ 5894546 h 5894545"/>
              <a:gd name="connsiteX0" fmla="*/ 176011 w 14640829"/>
              <a:gd name="connsiteY0" fmla="*/ 3185340 h 6042847"/>
              <a:gd name="connsiteX1" fmla="*/ 1619952 w 14640829"/>
              <a:gd name="connsiteY1" fmla="*/ 2984658 h 6042847"/>
              <a:gd name="connsiteX2" fmla="*/ 2377204 w 14640829"/>
              <a:gd name="connsiteY2" fmla="*/ 2702853 h 6042847"/>
              <a:gd name="connsiteX3" fmla="*/ 3143843 w 14640829"/>
              <a:gd name="connsiteY3" fmla="*/ 2425888 h 6042847"/>
              <a:gd name="connsiteX4" fmla="*/ 3693665 w 14640829"/>
              <a:gd name="connsiteY4" fmla="*/ 2637426 h 6042847"/>
              <a:gd name="connsiteX5" fmla="*/ 3891560 w 14640829"/>
              <a:gd name="connsiteY5" fmla="*/ 2983045 h 6042847"/>
              <a:gd name="connsiteX6" fmla="*/ 3457776 w 14640829"/>
              <a:gd name="connsiteY6" fmla="*/ 3005489 h 6042847"/>
              <a:gd name="connsiteX7" fmla="*/ 3404672 w 14640829"/>
              <a:gd name="connsiteY7" fmla="*/ 2641827 h 6042847"/>
              <a:gd name="connsiteX8" fmla="*/ 3543740 w 14640829"/>
              <a:gd name="connsiteY8" fmla="*/ 2482660 h 6042847"/>
              <a:gd name="connsiteX9" fmla="*/ 4273266 w 14640829"/>
              <a:gd name="connsiteY9" fmla="*/ 2384666 h 6042847"/>
              <a:gd name="connsiteX10" fmla="*/ 4421137 w 14640829"/>
              <a:gd name="connsiteY10" fmla="*/ 2126479 h 6042847"/>
              <a:gd name="connsiteX11" fmla="*/ 4187155 w 14640829"/>
              <a:gd name="connsiteY11" fmla="*/ 1802718 h 6042847"/>
              <a:gd name="connsiteX12" fmla="*/ 4096936 w 14640829"/>
              <a:gd name="connsiteY12" fmla="*/ 2110196 h 6042847"/>
              <a:gd name="connsiteX13" fmla="*/ 4771890 w 14640829"/>
              <a:gd name="connsiteY13" fmla="*/ 2786470 h 6042847"/>
              <a:gd name="connsiteX14" fmla="*/ 5531195 w 14640829"/>
              <a:gd name="connsiteY14" fmla="*/ 3414481 h 6042847"/>
              <a:gd name="connsiteX15" fmla="*/ 5390072 w 14640829"/>
              <a:gd name="connsiteY15" fmla="*/ 4801651 h 6042847"/>
              <a:gd name="connsiteX16" fmla="*/ 4466906 w 14640829"/>
              <a:gd name="connsiteY16" fmla="*/ 4109240 h 6042847"/>
              <a:gd name="connsiteX17" fmla="*/ 5378043 w 14640829"/>
              <a:gd name="connsiteY17" fmla="*/ 4448257 h 6042847"/>
              <a:gd name="connsiteX18" fmla="*/ 4796829 w 14640829"/>
              <a:gd name="connsiteY18" fmla="*/ 3983814 h 6042847"/>
              <a:gd name="connsiteX19" fmla="*/ 5348411 w 14640829"/>
              <a:gd name="connsiteY19" fmla="*/ 3624552 h 6042847"/>
              <a:gd name="connsiteX20" fmla="*/ 6076762 w 14640829"/>
              <a:gd name="connsiteY20" fmla="*/ 4391632 h 6042847"/>
              <a:gd name="connsiteX21" fmla="*/ 5173987 w 14640829"/>
              <a:gd name="connsiteY21" fmla="*/ 3429591 h 6042847"/>
              <a:gd name="connsiteX22" fmla="*/ 6141603 w 14640829"/>
              <a:gd name="connsiteY22" fmla="*/ 2153471 h 6042847"/>
              <a:gd name="connsiteX23" fmla="*/ 6803354 w 14640829"/>
              <a:gd name="connsiteY23" fmla="*/ 1477784 h 6042847"/>
              <a:gd name="connsiteX24" fmla="*/ 6230502 w 14640829"/>
              <a:gd name="connsiteY24" fmla="*/ 1178374 h 6042847"/>
              <a:gd name="connsiteX25" fmla="*/ 5914809 w 14640829"/>
              <a:gd name="connsiteY25" fmla="*/ 1662329 h 6042847"/>
              <a:gd name="connsiteX26" fmla="*/ 6743502 w 14640829"/>
              <a:gd name="connsiteY26" fmla="*/ 3111991 h 6042847"/>
              <a:gd name="connsiteX27" fmla="*/ 6135735 w 14640829"/>
              <a:gd name="connsiteY27" fmla="*/ 2968081 h 6042847"/>
              <a:gd name="connsiteX28" fmla="*/ 5852609 w 14640829"/>
              <a:gd name="connsiteY28" fmla="*/ 2774587 h 6042847"/>
              <a:gd name="connsiteX29" fmla="*/ 5778673 w 14640829"/>
              <a:gd name="connsiteY29" fmla="*/ 2363982 h 6042847"/>
              <a:gd name="connsiteX30" fmla="*/ 5521367 w 14640829"/>
              <a:gd name="connsiteY30" fmla="*/ 2026725 h 6042847"/>
              <a:gd name="connsiteX31" fmla="*/ 5091544 w 14640829"/>
              <a:gd name="connsiteY31" fmla="*/ 2389801 h 6042847"/>
              <a:gd name="connsiteX32" fmla="*/ 5550266 w 14640829"/>
              <a:gd name="connsiteY32" fmla="*/ 2817276 h 6042847"/>
              <a:gd name="connsiteX33" fmla="*/ 6892986 w 14640829"/>
              <a:gd name="connsiteY33" fmla="*/ 3490911 h 6042847"/>
              <a:gd name="connsiteX34" fmla="*/ 7814245 w 14640829"/>
              <a:gd name="connsiteY34" fmla="*/ 4462486 h 6042847"/>
              <a:gd name="connsiteX35" fmla="*/ 7583197 w 14640829"/>
              <a:gd name="connsiteY35" fmla="*/ 4792995 h 6042847"/>
              <a:gd name="connsiteX36" fmla="*/ 6879050 w 14640829"/>
              <a:gd name="connsiteY36" fmla="*/ 4618279 h 6042847"/>
              <a:gd name="connsiteX37" fmla="*/ 7971505 w 14640829"/>
              <a:gd name="connsiteY37" fmla="*/ 2359434 h 6042847"/>
              <a:gd name="connsiteX38" fmla="*/ 8012580 w 14640829"/>
              <a:gd name="connsiteY38" fmla="*/ 892168 h 6042847"/>
              <a:gd name="connsiteX39" fmla="*/ 8820295 w 14640829"/>
              <a:gd name="connsiteY39" fmla="*/ 2130587 h 6042847"/>
              <a:gd name="connsiteX40" fmla="*/ 8561228 w 14640829"/>
              <a:gd name="connsiteY40" fmla="*/ 3460104 h 6042847"/>
              <a:gd name="connsiteX41" fmla="*/ 9639893 w 14640829"/>
              <a:gd name="connsiteY41" fmla="*/ 4744732 h 6042847"/>
              <a:gd name="connsiteX42" fmla="*/ 9792018 w 14640829"/>
              <a:gd name="connsiteY42" fmla="*/ 3081478 h 6042847"/>
              <a:gd name="connsiteX43" fmla="*/ 11374882 w 14640829"/>
              <a:gd name="connsiteY43" fmla="*/ 2348579 h 6042847"/>
              <a:gd name="connsiteX44" fmla="*/ 9467670 w 14640829"/>
              <a:gd name="connsiteY44" fmla="*/ 2139095 h 6042847"/>
              <a:gd name="connsiteX45" fmla="*/ 11352144 w 14640829"/>
              <a:gd name="connsiteY45" fmla="*/ 41617 h 6042847"/>
              <a:gd name="connsiteX46" fmla="*/ 13505073 w 14640829"/>
              <a:gd name="connsiteY46" fmla="*/ 2338457 h 6042847"/>
              <a:gd name="connsiteX47" fmla="*/ 13290308 w 14640829"/>
              <a:gd name="connsiteY47" fmla="*/ 4212661 h 6042847"/>
              <a:gd name="connsiteX48" fmla="*/ 13574754 w 14640829"/>
              <a:gd name="connsiteY48" fmla="*/ 5597043 h 6042847"/>
              <a:gd name="connsiteX49" fmla="*/ 14065162 w 14640829"/>
              <a:gd name="connsiteY49" fmla="*/ 4822482 h 6042847"/>
              <a:gd name="connsiteX50" fmla="*/ 14363252 w 14640829"/>
              <a:gd name="connsiteY50" fmla="*/ 3765674 h 6042847"/>
              <a:gd name="connsiteX51" fmla="*/ 11585802 w 14640829"/>
              <a:gd name="connsiteY51" fmla="*/ 6042847 h 604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640829" h="6042847">
                <a:moveTo>
                  <a:pt x="176011" y="3185340"/>
                </a:moveTo>
                <a:cubicBezTo>
                  <a:pt x="-455814" y="3195169"/>
                  <a:pt x="751064" y="2691850"/>
                  <a:pt x="1619952" y="2984658"/>
                </a:cubicBezTo>
                <a:cubicBezTo>
                  <a:pt x="1950608" y="3096148"/>
                  <a:pt x="2079702" y="3188127"/>
                  <a:pt x="2377204" y="2702853"/>
                </a:cubicBezTo>
                <a:cubicBezTo>
                  <a:pt x="2548106" y="2424275"/>
                  <a:pt x="2934653" y="2406231"/>
                  <a:pt x="3143843" y="2425888"/>
                </a:cubicBezTo>
                <a:cubicBezTo>
                  <a:pt x="3352887" y="2445546"/>
                  <a:pt x="3532445" y="2538552"/>
                  <a:pt x="3693665" y="2637426"/>
                </a:cubicBezTo>
                <a:cubicBezTo>
                  <a:pt x="3833174" y="2722950"/>
                  <a:pt x="3977378" y="2858498"/>
                  <a:pt x="3891560" y="2983045"/>
                </a:cubicBezTo>
                <a:cubicBezTo>
                  <a:pt x="3811903" y="3098789"/>
                  <a:pt x="3568385" y="3099669"/>
                  <a:pt x="3457776" y="3005489"/>
                </a:cubicBezTo>
                <a:cubicBezTo>
                  <a:pt x="3347019" y="2911163"/>
                  <a:pt x="3348633" y="2764612"/>
                  <a:pt x="3404672" y="2641827"/>
                </a:cubicBezTo>
                <a:cubicBezTo>
                  <a:pt x="3432397" y="2581094"/>
                  <a:pt x="3474353" y="2520801"/>
                  <a:pt x="3543740" y="2482660"/>
                </a:cubicBezTo>
                <a:cubicBezTo>
                  <a:pt x="3750584" y="2368823"/>
                  <a:pt x="4073464" y="2505545"/>
                  <a:pt x="4273266" y="2384666"/>
                </a:cubicBezTo>
                <a:cubicBezTo>
                  <a:pt x="4373314" y="2324080"/>
                  <a:pt x="4401626" y="2220659"/>
                  <a:pt x="4421137" y="2126479"/>
                </a:cubicBezTo>
                <a:cubicBezTo>
                  <a:pt x="4451797" y="1978021"/>
                  <a:pt x="4379035" y="1759296"/>
                  <a:pt x="4187155" y="1802718"/>
                </a:cubicBezTo>
                <a:cubicBezTo>
                  <a:pt x="4035176" y="1837192"/>
                  <a:pt x="4038404" y="2002079"/>
                  <a:pt x="4096936" y="2110196"/>
                </a:cubicBezTo>
                <a:cubicBezTo>
                  <a:pt x="4240113" y="2374397"/>
                  <a:pt x="4502407" y="2588282"/>
                  <a:pt x="4771890" y="2786470"/>
                </a:cubicBezTo>
                <a:cubicBezTo>
                  <a:pt x="5041373" y="2984805"/>
                  <a:pt x="5326112" y="3175951"/>
                  <a:pt x="5531195" y="3414481"/>
                </a:cubicBezTo>
                <a:cubicBezTo>
                  <a:pt x="5736278" y="3653011"/>
                  <a:pt x="6264828" y="4758962"/>
                  <a:pt x="5390072" y="4801651"/>
                </a:cubicBezTo>
                <a:cubicBezTo>
                  <a:pt x="4583531" y="4840966"/>
                  <a:pt x="4294537" y="4284543"/>
                  <a:pt x="4466906" y="4109240"/>
                </a:cubicBezTo>
                <a:cubicBezTo>
                  <a:pt x="4815606" y="3754526"/>
                  <a:pt x="5539704" y="4231145"/>
                  <a:pt x="5378043" y="4448257"/>
                </a:cubicBezTo>
                <a:cubicBezTo>
                  <a:pt x="5182202" y="4711285"/>
                  <a:pt x="4784800" y="4280582"/>
                  <a:pt x="4796829" y="3983814"/>
                </a:cubicBezTo>
                <a:cubicBezTo>
                  <a:pt x="4805484" y="3769635"/>
                  <a:pt x="5064258" y="3622938"/>
                  <a:pt x="5348411" y="3624552"/>
                </a:cubicBezTo>
                <a:cubicBezTo>
                  <a:pt x="5852462" y="3627339"/>
                  <a:pt x="6270403" y="4089435"/>
                  <a:pt x="6076762" y="4391632"/>
                </a:cubicBezTo>
                <a:cubicBezTo>
                  <a:pt x="5850262" y="4745319"/>
                  <a:pt x="4776291" y="4385617"/>
                  <a:pt x="5173987" y="3429591"/>
                </a:cubicBezTo>
                <a:cubicBezTo>
                  <a:pt x="5371588" y="2954438"/>
                  <a:pt x="5668504" y="2507452"/>
                  <a:pt x="6141603" y="2153471"/>
                </a:cubicBezTo>
                <a:cubicBezTo>
                  <a:pt x="6409179" y="1953229"/>
                  <a:pt x="6708295" y="1749614"/>
                  <a:pt x="6803354" y="1477784"/>
                </a:cubicBezTo>
                <a:cubicBezTo>
                  <a:pt x="6898267" y="1205954"/>
                  <a:pt x="6572893" y="1037839"/>
                  <a:pt x="6230502" y="1178374"/>
                </a:cubicBezTo>
                <a:cubicBezTo>
                  <a:pt x="5934173" y="1299987"/>
                  <a:pt x="5835152" y="1520619"/>
                  <a:pt x="5914809" y="1662329"/>
                </a:cubicBezTo>
                <a:cubicBezTo>
                  <a:pt x="6176663" y="2128386"/>
                  <a:pt x="7736496" y="3072970"/>
                  <a:pt x="6743502" y="3111991"/>
                </a:cubicBezTo>
                <a:cubicBezTo>
                  <a:pt x="6527270" y="3120500"/>
                  <a:pt x="6321894" y="3045391"/>
                  <a:pt x="6135735" y="2968081"/>
                </a:cubicBezTo>
                <a:cubicBezTo>
                  <a:pt x="6022338" y="2920992"/>
                  <a:pt x="5913635" y="2860699"/>
                  <a:pt x="5852609" y="2774587"/>
                </a:cubicBezTo>
                <a:cubicBezTo>
                  <a:pt x="5766204" y="2652976"/>
                  <a:pt x="5788942" y="2503638"/>
                  <a:pt x="5778673" y="2363982"/>
                </a:cubicBezTo>
                <a:cubicBezTo>
                  <a:pt x="5768258" y="2224326"/>
                  <a:pt x="5697697" y="2066627"/>
                  <a:pt x="5521367" y="2026725"/>
                </a:cubicBezTo>
                <a:cubicBezTo>
                  <a:pt x="5280490" y="1972154"/>
                  <a:pt x="5047975" y="2202322"/>
                  <a:pt x="5091544" y="2389801"/>
                </a:cubicBezTo>
                <a:cubicBezTo>
                  <a:pt x="5135113" y="2577133"/>
                  <a:pt x="5345330" y="2709748"/>
                  <a:pt x="5550266" y="2817276"/>
                </a:cubicBezTo>
                <a:cubicBezTo>
                  <a:pt x="5991531" y="3048912"/>
                  <a:pt x="6470938" y="3240205"/>
                  <a:pt x="6892986" y="3490911"/>
                </a:cubicBezTo>
                <a:cubicBezTo>
                  <a:pt x="7315035" y="3741616"/>
                  <a:pt x="7685885" y="4065377"/>
                  <a:pt x="7814245" y="4462486"/>
                </a:cubicBezTo>
                <a:cubicBezTo>
                  <a:pt x="7860895" y="4606983"/>
                  <a:pt x="7731215" y="4732410"/>
                  <a:pt x="7583197" y="4792995"/>
                </a:cubicBezTo>
                <a:cubicBezTo>
                  <a:pt x="7031029" y="5018469"/>
                  <a:pt x="6931714" y="4810599"/>
                  <a:pt x="6879050" y="4618279"/>
                </a:cubicBezTo>
                <a:cubicBezTo>
                  <a:pt x="6734700" y="4091489"/>
                  <a:pt x="8437708" y="3229056"/>
                  <a:pt x="7971505" y="2359434"/>
                </a:cubicBezTo>
                <a:cubicBezTo>
                  <a:pt x="7751018" y="1948095"/>
                  <a:pt x="6897534" y="1218276"/>
                  <a:pt x="8012580" y="892168"/>
                </a:cubicBezTo>
                <a:cubicBezTo>
                  <a:pt x="8558733" y="732415"/>
                  <a:pt x="8780100" y="1693135"/>
                  <a:pt x="8820295" y="2130587"/>
                </a:cubicBezTo>
                <a:cubicBezTo>
                  <a:pt x="8860490" y="2568038"/>
                  <a:pt x="8627828" y="3021332"/>
                  <a:pt x="8561228" y="3460104"/>
                </a:cubicBezTo>
                <a:cubicBezTo>
                  <a:pt x="8490373" y="3926895"/>
                  <a:pt x="8321378" y="5391520"/>
                  <a:pt x="9639893" y="4744732"/>
                </a:cubicBezTo>
                <a:cubicBezTo>
                  <a:pt x="10574501" y="4286303"/>
                  <a:pt x="9602925" y="3693646"/>
                  <a:pt x="9792018" y="3081478"/>
                </a:cubicBezTo>
                <a:cubicBezTo>
                  <a:pt x="10131182" y="1983742"/>
                  <a:pt x="11882307" y="969478"/>
                  <a:pt x="11374882" y="2348579"/>
                </a:cubicBezTo>
                <a:cubicBezTo>
                  <a:pt x="10987894" y="3400545"/>
                  <a:pt x="9690503" y="2947250"/>
                  <a:pt x="9467670" y="2139095"/>
                </a:cubicBezTo>
                <a:cubicBezTo>
                  <a:pt x="9239703" y="1312602"/>
                  <a:pt x="10347267" y="265037"/>
                  <a:pt x="11352144" y="41617"/>
                </a:cubicBezTo>
                <a:cubicBezTo>
                  <a:pt x="12790656" y="-278183"/>
                  <a:pt x="15883476" y="1317884"/>
                  <a:pt x="13505073" y="2338457"/>
                </a:cubicBezTo>
                <a:cubicBezTo>
                  <a:pt x="12261520" y="2872142"/>
                  <a:pt x="13801841" y="3869976"/>
                  <a:pt x="13290308" y="4212661"/>
                </a:cubicBezTo>
                <a:cubicBezTo>
                  <a:pt x="12794911" y="4544491"/>
                  <a:pt x="13219452" y="5462082"/>
                  <a:pt x="13574754" y="5597043"/>
                </a:cubicBezTo>
                <a:cubicBezTo>
                  <a:pt x="13994308" y="5756503"/>
                  <a:pt x="13543214" y="4929278"/>
                  <a:pt x="14065162" y="4822482"/>
                </a:cubicBezTo>
                <a:cubicBezTo>
                  <a:pt x="14693760" y="4693828"/>
                  <a:pt x="14829602" y="4087675"/>
                  <a:pt x="14363252" y="3765674"/>
                </a:cubicBezTo>
                <a:cubicBezTo>
                  <a:pt x="13753137" y="3344507"/>
                  <a:pt x="11656950" y="4472892"/>
                  <a:pt x="11585802" y="6042847"/>
                </a:cubicBezTo>
              </a:path>
            </a:pathLst>
          </a:custGeom>
          <a:noFill/>
          <a:ln w="14668" cap="flat">
            <a:solidFill>
              <a:srgbClr val="FFFFFF"/>
            </a:solidFill>
            <a:custDash>
              <a:ds d="1500000" sp="225000"/>
            </a:custDash>
            <a:miter/>
          </a:ln>
        </p:spPr>
        <p:txBody>
          <a:bodyPr rtlCol="0" anchor="ctr"/>
          <a:lstStyle/>
          <a:p>
            <a:endParaRPr lang="fi-FI"/>
          </a:p>
        </p:txBody>
      </p:sp>
    </p:spTree>
    <p:extLst>
      <p:ext uri="{BB962C8B-B14F-4D97-AF65-F5344CB8AC3E}">
        <p14:creationId xmlns:p14="http://schemas.microsoft.com/office/powerpoint/2010/main" val="2370146931"/>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25">
          <a:extLst>
            <a:ext uri="{FF2B5EF4-FFF2-40B4-BE49-F238E27FC236}">
              <a16:creationId xmlns:a16="http://schemas.microsoft.com/office/drawing/2014/main" id="{06C67CF8-843B-5698-492A-629208A7304C}"/>
            </a:ext>
          </a:extLst>
        </p:cNvPr>
        <p:cNvGrpSpPr/>
        <p:nvPr/>
      </p:nvGrpSpPr>
      <p:grpSpPr>
        <a:xfrm>
          <a:off x="0" y="0"/>
          <a:ext cx="0" cy="0"/>
          <a:chOff x="0" y="0"/>
          <a:chExt cx="0" cy="0"/>
        </a:xfrm>
      </p:grpSpPr>
      <p:sp>
        <p:nvSpPr>
          <p:cNvPr id="25" name="Vapaamuotoinen: Muoto 24">
            <a:extLst>
              <a:ext uri="{FF2B5EF4-FFF2-40B4-BE49-F238E27FC236}">
                <a16:creationId xmlns:a16="http://schemas.microsoft.com/office/drawing/2014/main" id="{2A3DC446-2929-8A9A-36C6-37807CD192A0}"/>
              </a:ext>
              <a:ext uri="{C183D7F6-B498-43B3-948B-1728B52AA6E4}">
                <adec:decorative xmlns:adec="http://schemas.microsoft.com/office/drawing/2017/decorative" val="1"/>
              </a:ext>
            </a:extLst>
          </p:cNvPr>
          <p:cNvSpPr/>
          <p:nvPr/>
        </p:nvSpPr>
        <p:spPr>
          <a:xfrm rot="3156886">
            <a:off x="379614" y="-1830056"/>
            <a:ext cx="3351599" cy="4736951"/>
          </a:xfrm>
          <a:custGeom>
            <a:avLst/>
            <a:gdLst>
              <a:gd name="connsiteX0" fmla="*/ 0 w 3351599"/>
              <a:gd name="connsiteY0" fmla="*/ 3674737 h 4736951"/>
              <a:gd name="connsiteX1" fmla="*/ 2808047 w 3351599"/>
              <a:gd name="connsiteY1" fmla="*/ 0 h 4736951"/>
              <a:gd name="connsiteX2" fmla="*/ 2893343 w 3351599"/>
              <a:gd name="connsiteY2" fmla="*/ 37879 h 4736951"/>
              <a:gd name="connsiteX3" fmla="*/ 3300162 w 3351599"/>
              <a:gd name="connsiteY3" fmla="*/ 1226219 h 4736951"/>
              <a:gd name="connsiteX4" fmla="*/ 1415957 w 3351599"/>
              <a:gd name="connsiteY4" fmla="*/ 4714444 h 4736951"/>
              <a:gd name="connsiteX5" fmla="*/ 1390061 w 3351599"/>
              <a:gd name="connsiteY5" fmla="*/ 4736951 h 47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599" h="4736951">
                <a:moveTo>
                  <a:pt x="0" y="3674737"/>
                </a:moveTo>
                <a:lnTo>
                  <a:pt x="2808047" y="0"/>
                </a:lnTo>
                <a:lnTo>
                  <a:pt x="2893343" y="37879"/>
                </a:lnTo>
                <a:cubicBezTo>
                  <a:pt x="3239921" y="225741"/>
                  <a:pt x="3455952" y="601335"/>
                  <a:pt x="3300162" y="1226219"/>
                </a:cubicBezTo>
                <a:cubicBezTo>
                  <a:pt x="2847719" y="2883000"/>
                  <a:pt x="2043852" y="4132298"/>
                  <a:pt x="1415957" y="4714444"/>
                </a:cubicBezTo>
                <a:lnTo>
                  <a:pt x="1390061" y="4736951"/>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1041;p59">
            <a:extLst>
              <a:ext uri="{FF2B5EF4-FFF2-40B4-BE49-F238E27FC236}">
                <a16:creationId xmlns:a16="http://schemas.microsoft.com/office/drawing/2014/main" id="{C1D9EF46-AB72-F5ED-100D-8B46BE856A62}"/>
              </a:ext>
              <a:ext uri="{C183D7F6-B498-43B3-948B-1728B52AA6E4}">
                <adec:decorative xmlns:adec="http://schemas.microsoft.com/office/drawing/2017/decorative" val="1"/>
              </a:ext>
            </a:extLst>
          </p:cNvPr>
          <p:cNvSpPr/>
          <p:nvPr/>
        </p:nvSpPr>
        <p:spPr>
          <a:xfrm>
            <a:off x="375385" y="500513"/>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1051;p59">
            <a:extLst>
              <a:ext uri="{FF2B5EF4-FFF2-40B4-BE49-F238E27FC236}">
                <a16:creationId xmlns:a16="http://schemas.microsoft.com/office/drawing/2014/main" id="{D7B58340-262F-20F2-41D5-6A12EDBD058A}"/>
              </a:ext>
            </a:extLst>
          </p:cNvPr>
          <p:cNvSpPr txBox="1"/>
          <p:nvPr/>
        </p:nvSpPr>
        <p:spPr>
          <a:xfrm>
            <a:off x="654768" y="260808"/>
            <a:ext cx="5889232" cy="378900"/>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dirty="0">
                <a:solidFill>
                  <a:schemeClr val="tx1"/>
                </a:solidFill>
                <a:latin typeface="Arial Black"/>
                <a:ea typeface="Arial Black"/>
                <a:cs typeface="Arial Black"/>
                <a:sym typeface="Arial Black"/>
              </a:rPr>
              <a:t>Työkaluja vaiheeseen 4 Yhteistyö laajenee</a:t>
            </a:r>
            <a:endParaRPr dirty="0">
              <a:solidFill>
                <a:schemeClr val="tx1"/>
              </a:solidFill>
            </a:endParaRPr>
          </a:p>
        </p:txBody>
      </p:sp>
      <p:sp>
        <p:nvSpPr>
          <p:cNvPr id="2156" name="Google Shape;2156;p98">
            <a:extLst>
              <a:ext uri="{FF2B5EF4-FFF2-40B4-BE49-F238E27FC236}">
                <a16:creationId xmlns:a16="http://schemas.microsoft.com/office/drawing/2014/main" id="{946D1DDD-415B-F3EF-CCED-3BAF0D08F46D}"/>
              </a:ext>
            </a:extLst>
          </p:cNvPr>
          <p:cNvSpPr txBox="1">
            <a:spLocks noGrp="1"/>
          </p:cNvSpPr>
          <p:nvPr>
            <p:ph type="title" idx="4294967295"/>
          </p:nvPr>
        </p:nvSpPr>
        <p:spPr>
          <a:xfrm>
            <a:off x="819999" y="876942"/>
            <a:ext cx="6783918" cy="40011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chemeClr val="dk1"/>
                </a:solidFill>
                <a:effectLst/>
                <a:uLnTx/>
                <a:uFillTx/>
                <a:latin typeface="Arial Black"/>
                <a:ea typeface="Arial"/>
                <a:cs typeface="Arial"/>
                <a:sym typeface="Arial"/>
              </a:rPr>
              <a:t>Kokeilijan ABC -työkalut</a:t>
            </a:r>
            <a:endParaRPr kumimoji="0" lang="en-US" sz="1400" b="0" i="0" u="none" strike="noStrike" kern="0" cap="none" spc="0" normalizeH="0" baseline="0" noProof="0" dirty="0">
              <a:ln>
                <a:noFill/>
              </a:ln>
              <a:solidFill>
                <a:schemeClr val="dk1"/>
              </a:solidFill>
              <a:effectLst/>
              <a:uLnTx/>
              <a:uFillTx/>
              <a:latin typeface="Arial Black"/>
              <a:ea typeface="Arial"/>
              <a:cs typeface="Arial"/>
              <a:sym typeface="Arial"/>
            </a:endParaRPr>
          </a:p>
        </p:txBody>
      </p:sp>
      <p:sp>
        <p:nvSpPr>
          <p:cNvPr id="14" name="TextBox 13">
            <a:extLst>
              <a:ext uri="{FF2B5EF4-FFF2-40B4-BE49-F238E27FC236}">
                <a16:creationId xmlns:a16="http://schemas.microsoft.com/office/drawing/2014/main" id="{20C19300-C8E8-D7BF-4DF8-45AF1F9A9DEB}"/>
              </a:ext>
            </a:extLst>
          </p:cNvPr>
          <p:cNvSpPr txBox="1"/>
          <p:nvPr/>
        </p:nvSpPr>
        <p:spPr>
          <a:xfrm>
            <a:off x="837893" y="1356552"/>
            <a:ext cx="420590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i="1" noProof="0">
                <a:latin typeface="+mn-lt"/>
              </a:rPr>
              <a:t>Kokeilijan ABC</a:t>
            </a:r>
            <a:r>
              <a:rPr lang="fi-FI" noProof="0">
                <a:latin typeface="+mn-lt"/>
              </a:rPr>
              <a:t> on Helsingin kaupungin kehittämä käytännönläheinen opas, joka auttaa viemään kehittämisideat kokeiluiksi. Oppaassa on </a:t>
            </a:r>
          </a:p>
          <a:p>
            <a:r>
              <a:rPr lang="fi-FI" noProof="0">
                <a:latin typeface="+mn-lt"/>
              </a:rPr>
              <a:t>valmiit työkalut kokeilun suunnitteluun, toteutukseen ja oppien analysointiin.</a:t>
            </a:r>
          </a:p>
        </p:txBody>
      </p:sp>
      <p:pic>
        <p:nvPicPr>
          <p:cNvPr id="9" name="Picture 8" descr="A screenshot of a computer screen&#10;&#10;AI-generated content may be incorrect.">
            <a:extLst>
              <a:ext uri="{FF2B5EF4-FFF2-40B4-BE49-F238E27FC236}">
                <a16:creationId xmlns:a16="http://schemas.microsoft.com/office/drawing/2014/main" id="{0FFC5744-8577-6372-6F87-7B4C3A88294A}"/>
              </a:ext>
            </a:extLst>
          </p:cNvPr>
          <p:cNvPicPr>
            <a:picLocks noChangeAspect="1"/>
          </p:cNvPicPr>
          <p:nvPr/>
        </p:nvPicPr>
        <p:blipFill>
          <a:blip r:embed="rId3"/>
          <a:stretch>
            <a:fillRect/>
          </a:stretch>
        </p:blipFill>
        <p:spPr>
          <a:xfrm>
            <a:off x="7207326" y="1179406"/>
            <a:ext cx="3282949" cy="1579708"/>
          </a:xfrm>
          <a:prstGeom prst="rect">
            <a:avLst/>
          </a:prstGeom>
          <a:ln w="19050">
            <a:solidFill>
              <a:schemeClr val="bg1"/>
            </a:solidFill>
          </a:ln>
          <a:effectLst>
            <a:outerShdw blurRad="63500" sx="102000" sy="102000" algn="ctr" rotWithShape="0">
              <a:prstClr val="black">
                <a:alpha val="20000"/>
              </a:prstClr>
            </a:outerShdw>
          </a:effectLst>
        </p:spPr>
      </p:pic>
      <p:grpSp>
        <p:nvGrpSpPr>
          <p:cNvPr id="2" name="Group 1" descr="Sivulla esitellään Helsingin kaupungin kehittämä Kokeilijan ABC -työkalupaketti, joka tukee kehittämisideoiden viemistä kokeiluiksi. Kuvitus listaa viisi konkreettista työkalua: kokeilukortti, visiolakana, kokeilusuunnitelma sekä kaksi skaalauspohjaa.">
            <a:extLst>
              <a:ext uri="{FF2B5EF4-FFF2-40B4-BE49-F238E27FC236}">
                <a16:creationId xmlns:a16="http://schemas.microsoft.com/office/drawing/2014/main" id="{0CE60752-3679-0A6F-D65C-95E2908D7E4B}"/>
              </a:ext>
            </a:extLst>
          </p:cNvPr>
          <p:cNvGrpSpPr/>
          <p:nvPr/>
        </p:nvGrpSpPr>
        <p:grpSpPr>
          <a:xfrm>
            <a:off x="890515" y="876942"/>
            <a:ext cx="10307314" cy="4757803"/>
            <a:chOff x="890515" y="876942"/>
            <a:chExt cx="10307314" cy="4757803"/>
          </a:xfrm>
        </p:grpSpPr>
        <p:pic>
          <p:nvPicPr>
            <p:cNvPr id="8" name="Picture 7" descr="A screenshot of a computer&#10;&#10;AI-generated content may be incorrect.">
              <a:extLst>
                <a:ext uri="{FF2B5EF4-FFF2-40B4-BE49-F238E27FC236}">
                  <a16:creationId xmlns:a16="http://schemas.microsoft.com/office/drawing/2014/main" id="{A38927D1-FCE8-876E-B659-E99EC1D9ABB4}"/>
                </a:ext>
              </a:extLst>
            </p:cNvPr>
            <p:cNvPicPr>
              <a:picLocks noChangeAspect="1"/>
            </p:cNvPicPr>
            <p:nvPr/>
          </p:nvPicPr>
          <p:blipFill>
            <a:blip r:embed="rId4"/>
            <a:stretch>
              <a:fillRect/>
            </a:stretch>
          </p:blipFill>
          <p:spPr>
            <a:xfrm>
              <a:off x="890515" y="3413984"/>
              <a:ext cx="3928949" cy="2036986"/>
            </a:xfrm>
            <a:prstGeom prst="rect">
              <a:avLst/>
            </a:prstGeom>
            <a:effectLst>
              <a:outerShdw blurRad="63500" sx="102000" sy="102000" algn="ctr" rotWithShape="0">
                <a:prstClr val="black">
                  <a:alpha val="20000"/>
                </a:prstClr>
              </a:outerShdw>
            </a:effectLst>
          </p:spPr>
        </p:pic>
        <p:sp>
          <p:nvSpPr>
            <p:cNvPr id="12" name="Google Shape;2039;p95">
              <a:extLst>
                <a:ext uri="{FF2B5EF4-FFF2-40B4-BE49-F238E27FC236}">
                  <a16:creationId xmlns:a16="http://schemas.microsoft.com/office/drawing/2014/main" id="{E97C8173-2940-693A-6768-40B789C610EB}"/>
                </a:ext>
              </a:extLst>
            </p:cNvPr>
            <p:cNvSpPr txBox="1">
              <a:spLocks/>
            </p:cNvSpPr>
            <p:nvPr/>
          </p:nvSpPr>
          <p:spPr>
            <a:xfrm>
              <a:off x="5073790" y="3106192"/>
              <a:ext cx="1125841" cy="2710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fi-FI" sz="1200" b="1"/>
                <a:t>Kokeilukortti</a:t>
              </a:r>
              <a:endParaRPr lang="en-US" sz="1200" b="1"/>
            </a:p>
          </p:txBody>
        </p:sp>
        <p:sp>
          <p:nvSpPr>
            <p:cNvPr id="13" name="Google Shape;2039;p95">
              <a:extLst>
                <a:ext uri="{FF2B5EF4-FFF2-40B4-BE49-F238E27FC236}">
                  <a16:creationId xmlns:a16="http://schemas.microsoft.com/office/drawing/2014/main" id="{2E5EC35F-CA4A-BD1E-702A-24E7CF3EB777}"/>
                </a:ext>
              </a:extLst>
            </p:cNvPr>
            <p:cNvSpPr txBox="1">
              <a:spLocks/>
            </p:cNvSpPr>
            <p:nvPr/>
          </p:nvSpPr>
          <p:spPr>
            <a:xfrm>
              <a:off x="890515" y="3142765"/>
              <a:ext cx="1125841" cy="2710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fi-FI" sz="1200" b="1"/>
                <a:t>Visiolakana</a:t>
              </a:r>
              <a:endParaRPr lang="en-US" sz="1200" b="1"/>
            </a:p>
          </p:txBody>
        </p:sp>
        <p:sp>
          <p:nvSpPr>
            <p:cNvPr id="15" name="Google Shape;2039;p95">
              <a:extLst>
                <a:ext uri="{FF2B5EF4-FFF2-40B4-BE49-F238E27FC236}">
                  <a16:creationId xmlns:a16="http://schemas.microsoft.com/office/drawing/2014/main" id="{A80E890C-358B-64FD-C701-F36FB42C8CDA}"/>
                </a:ext>
              </a:extLst>
            </p:cNvPr>
            <p:cNvSpPr txBox="1">
              <a:spLocks/>
            </p:cNvSpPr>
            <p:nvPr/>
          </p:nvSpPr>
          <p:spPr>
            <a:xfrm>
              <a:off x="7207326" y="876942"/>
              <a:ext cx="1782737" cy="2447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fi-FI" sz="1200" b="1"/>
                <a:t>Kokeilusuunnitelma</a:t>
              </a:r>
              <a:endParaRPr lang="en-US" sz="1200" b="1"/>
            </a:p>
          </p:txBody>
        </p:sp>
        <p:sp>
          <p:nvSpPr>
            <p:cNvPr id="18" name="Google Shape;2039;p95">
              <a:extLst>
                <a:ext uri="{FF2B5EF4-FFF2-40B4-BE49-F238E27FC236}">
                  <a16:creationId xmlns:a16="http://schemas.microsoft.com/office/drawing/2014/main" id="{0C555366-BEAA-03E6-57A6-72AB60BB86E1}"/>
                </a:ext>
              </a:extLst>
            </p:cNvPr>
            <p:cNvSpPr txBox="1">
              <a:spLocks/>
            </p:cNvSpPr>
            <p:nvPr/>
          </p:nvSpPr>
          <p:spPr>
            <a:xfrm>
              <a:off x="7207326" y="3084863"/>
              <a:ext cx="1782737" cy="24472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fi-FI" sz="1200" b="1"/>
                <a:t>Skaalauspohjat 1 ja 2</a:t>
              </a:r>
              <a:endParaRPr lang="en-US" sz="1200" b="1"/>
            </a:p>
          </p:txBody>
        </p:sp>
        <p:pic>
          <p:nvPicPr>
            <p:cNvPr id="4" name="Picture 3" descr="A screenshot of a cell phone&#10;&#10;AI-generated content may be incorrect.">
              <a:extLst>
                <a:ext uri="{FF2B5EF4-FFF2-40B4-BE49-F238E27FC236}">
                  <a16:creationId xmlns:a16="http://schemas.microsoft.com/office/drawing/2014/main" id="{77074A63-873C-22B8-08E3-0B19F1D6399F}"/>
                </a:ext>
              </a:extLst>
            </p:cNvPr>
            <p:cNvPicPr>
              <a:picLocks noChangeAspect="1"/>
            </p:cNvPicPr>
            <p:nvPr/>
          </p:nvPicPr>
          <p:blipFill>
            <a:blip r:embed="rId5"/>
            <a:stretch>
              <a:fillRect/>
            </a:stretch>
          </p:blipFill>
          <p:spPr>
            <a:xfrm>
              <a:off x="5069148" y="3405384"/>
              <a:ext cx="1384614" cy="2047239"/>
            </a:xfrm>
            <a:prstGeom prst="rect">
              <a:avLst/>
            </a:prstGeom>
            <a:ln w="19050">
              <a:solidFill>
                <a:schemeClr val="bg1"/>
              </a:solidFill>
            </a:ln>
            <a:effectLst>
              <a:outerShdw blurRad="63500" sx="102000" sy="102000" algn="ctr" rotWithShape="0">
                <a:prstClr val="black">
                  <a:alpha val="20000"/>
                </a:prstClr>
              </a:outerShdw>
            </a:effectLst>
          </p:spPr>
        </p:pic>
        <p:pic>
          <p:nvPicPr>
            <p:cNvPr id="16" name="Picture 15" descr="A screenshot of a computer&#10;&#10;AI-generated content may be incorrect.">
              <a:extLst>
                <a:ext uri="{FF2B5EF4-FFF2-40B4-BE49-F238E27FC236}">
                  <a16:creationId xmlns:a16="http://schemas.microsoft.com/office/drawing/2014/main" id="{7038FE4B-8F92-9021-52EB-6BD5817DB0EF}"/>
                </a:ext>
              </a:extLst>
            </p:cNvPr>
            <p:cNvPicPr>
              <a:picLocks noChangeAspect="1"/>
            </p:cNvPicPr>
            <p:nvPr/>
          </p:nvPicPr>
          <p:blipFill>
            <a:blip r:embed="rId6"/>
            <a:stretch>
              <a:fillRect/>
            </a:stretch>
          </p:blipFill>
          <p:spPr>
            <a:xfrm>
              <a:off x="7207326" y="3398307"/>
              <a:ext cx="3164591" cy="1711446"/>
            </a:xfrm>
            <a:prstGeom prst="rect">
              <a:avLst/>
            </a:prstGeom>
            <a:ln w="19050">
              <a:solidFill>
                <a:schemeClr val="bg1"/>
              </a:solidFill>
            </a:ln>
            <a:effectLst>
              <a:outerShdw blurRad="63500" sx="102000" sy="102000" algn="ctr" rotWithShape="0">
                <a:prstClr val="black">
                  <a:alpha val="20000"/>
                </a:prstClr>
              </a:outerShdw>
            </a:effectLst>
          </p:spPr>
        </p:pic>
        <p:pic>
          <p:nvPicPr>
            <p:cNvPr id="17" name="Picture 16" descr="A screenshot of a computer&#10;&#10;AI-generated content may be incorrect.">
              <a:extLst>
                <a:ext uri="{FF2B5EF4-FFF2-40B4-BE49-F238E27FC236}">
                  <a16:creationId xmlns:a16="http://schemas.microsoft.com/office/drawing/2014/main" id="{65129A52-8F86-DD35-E937-0FE0E7F632D1}"/>
                </a:ext>
              </a:extLst>
            </p:cNvPr>
            <p:cNvPicPr>
              <a:picLocks noChangeAspect="1"/>
            </p:cNvPicPr>
            <p:nvPr/>
          </p:nvPicPr>
          <p:blipFill>
            <a:blip r:embed="rId7"/>
            <a:stretch>
              <a:fillRect/>
            </a:stretch>
          </p:blipFill>
          <p:spPr>
            <a:xfrm>
              <a:off x="8008241" y="3879722"/>
              <a:ext cx="3189588" cy="1755023"/>
            </a:xfrm>
            <a:prstGeom prst="rect">
              <a:avLst/>
            </a:prstGeom>
            <a:ln w="19050">
              <a:solidFill>
                <a:schemeClr val="bg1"/>
              </a:solidFill>
            </a:ln>
            <a:effectLst>
              <a:outerShdw blurRad="63500" sx="102000" sy="102000" algn="ctr" rotWithShape="0">
                <a:prstClr val="black">
                  <a:alpha val="20000"/>
                </a:prstClr>
              </a:outerShdw>
            </a:effectLst>
          </p:spPr>
        </p:pic>
      </p:grpSp>
      <p:sp>
        <p:nvSpPr>
          <p:cNvPr id="21" name="Google Shape;1052;p59">
            <a:extLst>
              <a:ext uri="{FF2B5EF4-FFF2-40B4-BE49-F238E27FC236}">
                <a16:creationId xmlns:a16="http://schemas.microsoft.com/office/drawing/2014/main" id="{A61F9DA5-31A1-5F9A-0F12-2A14D88CD3DD}"/>
              </a:ext>
              <a:ext uri="{C183D7F6-B498-43B3-948B-1728B52AA6E4}">
                <adec:decorative xmlns:adec="http://schemas.microsoft.com/office/drawing/2017/decorative" val="1"/>
              </a:ext>
            </a:extLst>
          </p:cNvPr>
          <p:cNvSpPr/>
          <p:nvPr/>
        </p:nvSpPr>
        <p:spPr>
          <a:xfrm flipV="1">
            <a:off x="8922254" y="4991030"/>
            <a:ext cx="2973282" cy="1427394"/>
          </a:xfrm>
          <a:custGeom>
            <a:avLst/>
            <a:gdLst>
              <a:gd name="connsiteX0" fmla="*/ 171222 w 2120506"/>
              <a:gd name="connsiteY0" fmla="*/ 411049 h 1547393"/>
              <a:gd name="connsiteX1" fmla="*/ 887153 w 2120506"/>
              <a:gd name="connsiteY1" fmla="*/ 27564 h 1547393"/>
              <a:gd name="connsiteX2" fmla="*/ 1693277 w 2120506"/>
              <a:gd name="connsiteY2" fmla="*/ 80852 h 1547393"/>
              <a:gd name="connsiteX3" fmla="*/ 2110096 w 2120506"/>
              <a:gd name="connsiteY3" fmla="*/ 483675 h 1547393"/>
              <a:gd name="connsiteX4" fmla="*/ 1933131 w 2120506"/>
              <a:gd name="connsiteY4" fmla="*/ 1261913 h 1547393"/>
              <a:gd name="connsiteX5" fmla="*/ 1279922 w 2120506"/>
              <a:gd name="connsiteY5" fmla="*/ 1545594 h 1547393"/>
              <a:gd name="connsiteX6" fmla="*/ 91105 w 2120506"/>
              <a:gd name="connsiteY6" fmla="*/ 1032230 h 1547393"/>
              <a:gd name="connsiteX7" fmla="*/ 171222 w 2120506"/>
              <a:gd name="connsiteY7" fmla="*/ 411049 h 1547393"/>
              <a:gd name="connsiteX0" fmla="*/ 171222 w 2120506"/>
              <a:gd name="connsiteY0" fmla="*/ 411049 h 1547393"/>
              <a:gd name="connsiteX1" fmla="*/ 887153 w 2120506"/>
              <a:gd name="connsiteY1" fmla="*/ 27564 h 1547393"/>
              <a:gd name="connsiteX2" fmla="*/ 1693277 w 2120506"/>
              <a:gd name="connsiteY2" fmla="*/ 80852 h 1547393"/>
              <a:gd name="connsiteX3" fmla="*/ 2110096 w 2120506"/>
              <a:gd name="connsiteY3" fmla="*/ 483675 h 1547393"/>
              <a:gd name="connsiteX4" fmla="*/ 1933131 w 2120506"/>
              <a:gd name="connsiteY4" fmla="*/ 1261913 h 1547393"/>
              <a:gd name="connsiteX5" fmla="*/ 1279922 w 2120506"/>
              <a:gd name="connsiteY5" fmla="*/ 1545594 h 1547393"/>
              <a:gd name="connsiteX6" fmla="*/ 91105 w 2120506"/>
              <a:gd name="connsiteY6" fmla="*/ 1032230 h 1547393"/>
              <a:gd name="connsiteX7" fmla="*/ 171222 w 2120506"/>
              <a:gd name="connsiteY7" fmla="*/ 411049 h 1547393"/>
              <a:gd name="connsiteX0" fmla="*/ 136881 w 2144086"/>
              <a:gd name="connsiteY0" fmla="*/ 310547 h 1540471"/>
              <a:gd name="connsiteX1" fmla="*/ 910733 w 2144086"/>
              <a:gd name="connsiteY1" fmla="*/ 20642 h 1540471"/>
              <a:gd name="connsiteX2" fmla="*/ 1716857 w 2144086"/>
              <a:gd name="connsiteY2" fmla="*/ 73930 h 1540471"/>
              <a:gd name="connsiteX3" fmla="*/ 2133676 w 2144086"/>
              <a:gd name="connsiteY3" fmla="*/ 476753 h 1540471"/>
              <a:gd name="connsiteX4" fmla="*/ 1956711 w 2144086"/>
              <a:gd name="connsiteY4" fmla="*/ 1254991 h 1540471"/>
              <a:gd name="connsiteX5" fmla="*/ 1303502 w 2144086"/>
              <a:gd name="connsiteY5" fmla="*/ 1538672 h 1540471"/>
              <a:gd name="connsiteX6" fmla="*/ 114685 w 2144086"/>
              <a:gd name="connsiteY6" fmla="*/ 1025308 h 1540471"/>
              <a:gd name="connsiteX7" fmla="*/ 136881 w 2144086"/>
              <a:gd name="connsiteY7" fmla="*/ 310547 h 1540471"/>
              <a:gd name="connsiteX0" fmla="*/ 134167 w 2141372"/>
              <a:gd name="connsiteY0" fmla="*/ 310546 h 1540470"/>
              <a:gd name="connsiteX1" fmla="*/ 908019 w 2141372"/>
              <a:gd name="connsiteY1" fmla="*/ 20641 h 1540470"/>
              <a:gd name="connsiteX2" fmla="*/ 1714143 w 2141372"/>
              <a:gd name="connsiteY2" fmla="*/ 73929 h 1540470"/>
              <a:gd name="connsiteX3" fmla="*/ 2130962 w 2141372"/>
              <a:gd name="connsiteY3" fmla="*/ 476752 h 1540470"/>
              <a:gd name="connsiteX4" fmla="*/ 1953997 w 2141372"/>
              <a:gd name="connsiteY4" fmla="*/ 1254990 h 1540470"/>
              <a:gd name="connsiteX5" fmla="*/ 1300788 w 2141372"/>
              <a:gd name="connsiteY5" fmla="*/ 1538671 h 1540470"/>
              <a:gd name="connsiteX6" fmla="*/ 111971 w 2141372"/>
              <a:gd name="connsiteY6" fmla="*/ 1025307 h 1540470"/>
              <a:gd name="connsiteX7" fmla="*/ 134167 w 2141372"/>
              <a:gd name="connsiteY7" fmla="*/ 310546 h 1540470"/>
              <a:gd name="connsiteX0" fmla="*/ 134618 w 2142249"/>
              <a:gd name="connsiteY0" fmla="*/ 310546 h 1448850"/>
              <a:gd name="connsiteX1" fmla="*/ 908470 w 2142249"/>
              <a:gd name="connsiteY1" fmla="*/ 20641 h 1448850"/>
              <a:gd name="connsiteX2" fmla="*/ 1714594 w 2142249"/>
              <a:gd name="connsiteY2" fmla="*/ 73929 h 1448850"/>
              <a:gd name="connsiteX3" fmla="*/ 2131413 w 2142249"/>
              <a:gd name="connsiteY3" fmla="*/ 476752 h 1448850"/>
              <a:gd name="connsiteX4" fmla="*/ 1954448 w 2142249"/>
              <a:gd name="connsiteY4" fmla="*/ 1254990 h 1448850"/>
              <a:gd name="connsiteX5" fmla="*/ 1269060 w 2142249"/>
              <a:gd name="connsiteY5" fmla="*/ 1445091 h 1448850"/>
              <a:gd name="connsiteX6" fmla="*/ 112422 w 2142249"/>
              <a:gd name="connsiteY6" fmla="*/ 1025307 h 1448850"/>
              <a:gd name="connsiteX7" fmla="*/ 134618 w 2142249"/>
              <a:gd name="connsiteY7" fmla="*/ 310546 h 1448850"/>
              <a:gd name="connsiteX0" fmla="*/ 134618 w 2151203"/>
              <a:gd name="connsiteY0" fmla="*/ 310546 h 1448155"/>
              <a:gd name="connsiteX1" fmla="*/ 908470 w 2151203"/>
              <a:gd name="connsiteY1" fmla="*/ 20641 h 1448155"/>
              <a:gd name="connsiteX2" fmla="*/ 1714594 w 2151203"/>
              <a:gd name="connsiteY2" fmla="*/ 73929 h 1448155"/>
              <a:gd name="connsiteX3" fmla="*/ 2131413 w 2151203"/>
              <a:gd name="connsiteY3" fmla="*/ 476752 h 1448155"/>
              <a:gd name="connsiteX4" fmla="*/ 1999498 w 2151203"/>
              <a:gd name="connsiteY4" fmla="*/ 1237975 h 1448155"/>
              <a:gd name="connsiteX5" fmla="*/ 1269060 w 2151203"/>
              <a:gd name="connsiteY5" fmla="*/ 1445091 h 1448155"/>
              <a:gd name="connsiteX6" fmla="*/ 112422 w 2151203"/>
              <a:gd name="connsiteY6" fmla="*/ 1025307 h 1448155"/>
              <a:gd name="connsiteX7" fmla="*/ 134618 w 2151203"/>
              <a:gd name="connsiteY7" fmla="*/ 310546 h 1448155"/>
              <a:gd name="connsiteX0" fmla="*/ 134618 w 2151203"/>
              <a:gd name="connsiteY0" fmla="*/ 310546 h 1448155"/>
              <a:gd name="connsiteX1" fmla="*/ 908470 w 2151203"/>
              <a:gd name="connsiteY1" fmla="*/ 20641 h 1448155"/>
              <a:gd name="connsiteX2" fmla="*/ 1714594 w 2151203"/>
              <a:gd name="connsiteY2" fmla="*/ 73929 h 1448155"/>
              <a:gd name="connsiteX3" fmla="*/ 2131413 w 2151203"/>
              <a:gd name="connsiteY3" fmla="*/ 476752 h 1448155"/>
              <a:gd name="connsiteX4" fmla="*/ 1999498 w 2151203"/>
              <a:gd name="connsiteY4" fmla="*/ 1237975 h 1448155"/>
              <a:gd name="connsiteX5" fmla="*/ 1269060 w 2151203"/>
              <a:gd name="connsiteY5" fmla="*/ 1445091 h 1448155"/>
              <a:gd name="connsiteX6" fmla="*/ 112422 w 2151203"/>
              <a:gd name="connsiteY6" fmla="*/ 1025307 h 1448155"/>
              <a:gd name="connsiteX7" fmla="*/ 134618 w 2151203"/>
              <a:gd name="connsiteY7" fmla="*/ 310546 h 1448155"/>
              <a:gd name="connsiteX0" fmla="*/ 134618 w 2151203"/>
              <a:gd name="connsiteY0" fmla="*/ 310546 h 1445796"/>
              <a:gd name="connsiteX1" fmla="*/ 908470 w 2151203"/>
              <a:gd name="connsiteY1" fmla="*/ 20641 h 1445796"/>
              <a:gd name="connsiteX2" fmla="*/ 1714594 w 2151203"/>
              <a:gd name="connsiteY2" fmla="*/ 73929 h 1445796"/>
              <a:gd name="connsiteX3" fmla="*/ 2131413 w 2151203"/>
              <a:gd name="connsiteY3" fmla="*/ 476752 h 1445796"/>
              <a:gd name="connsiteX4" fmla="*/ 1999498 w 2151203"/>
              <a:gd name="connsiteY4" fmla="*/ 1237975 h 1445796"/>
              <a:gd name="connsiteX5" fmla="*/ 1269060 w 2151203"/>
              <a:gd name="connsiteY5" fmla="*/ 1445091 h 1445796"/>
              <a:gd name="connsiteX6" fmla="*/ 112422 w 2151203"/>
              <a:gd name="connsiteY6" fmla="*/ 1025307 h 1445796"/>
              <a:gd name="connsiteX7" fmla="*/ 134618 w 2151203"/>
              <a:gd name="connsiteY7" fmla="*/ 310546 h 1445796"/>
              <a:gd name="connsiteX0" fmla="*/ 134618 w 2166999"/>
              <a:gd name="connsiteY0" fmla="*/ 308941 h 1444191"/>
              <a:gd name="connsiteX1" fmla="*/ 908470 w 2166999"/>
              <a:gd name="connsiteY1" fmla="*/ 19036 h 1444191"/>
              <a:gd name="connsiteX2" fmla="*/ 1714594 w 2166999"/>
              <a:gd name="connsiteY2" fmla="*/ 72324 h 1444191"/>
              <a:gd name="connsiteX3" fmla="*/ 2149789 w 2166999"/>
              <a:gd name="connsiteY3" fmla="*/ 432610 h 1444191"/>
              <a:gd name="connsiteX4" fmla="*/ 1999498 w 2166999"/>
              <a:gd name="connsiteY4" fmla="*/ 1236370 h 1444191"/>
              <a:gd name="connsiteX5" fmla="*/ 1269060 w 2166999"/>
              <a:gd name="connsiteY5" fmla="*/ 1443486 h 1444191"/>
              <a:gd name="connsiteX6" fmla="*/ 112422 w 2166999"/>
              <a:gd name="connsiteY6" fmla="*/ 1023702 h 1444191"/>
              <a:gd name="connsiteX7" fmla="*/ 134618 w 2166999"/>
              <a:gd name="connsiteY7" fmla="*/ 308941 h 1444191"/>
              <a:gd name="connsiteX0" fmla="*/ 134618 w 2166999"/>
              <a:gd name="connsiteY0" fmla="*/ 320282 h 1455532"/>
              <a:gd name="connsiteX1" fmla="*/ 908470 w 2166999"/>
              <a:gd name="connsiteY1" fmla="*/ 30377 h 1455532"/>
              <a:gd name="connsiteX2" fmla="*/ 1714594 w 2166999"/>
              <a:gd name="connsiteY2" fmla="*/ 83665 h 1455532"/>
              <a:gd name="connsiteX3" fmla="*/ 2149789 w 2166999"/>
              <a:gd name="connsiteY3" fmla="*/ 443951 h 1455532"/>
              <a:gd name="connsiteX4" fmla="*/ 1999498 w 2166999"/>
              <a:gd name="connsiteY4" fmla="*/ 1247711 h 1455532"/>
              <a:gd name="connsiteX5" fmla="*/ 1269060 w 2166999"/>
              <a:gd name="connsiteY5" fmla="*/ 1454827 h 1455532"/>
              <a:gd name="connsiteX6" fmla="*/ 112422 w 2166999"/>
              <a:gd name="connsiteY6" fmla="*/ 1035043 h 1455532"/>
              <a:gd name="connsiteX7" fmla="*/ 134618 w 2166999"/>
              <a:gd name="connsiteY7" fmla="*/ 320282 h 1455532"/>
              <a:gd name="connsiteX0" fmla="*/ 128422 w 2160803"/>
              <a:gd name="connsiteY0" fmla="*/ 295492 h 1430742"/>
              <a:gd name="connsiteX1" fmla="*/ 779768 w 2160803"/>
              <a:gd name="connsiteY1" fmla="*/ 39616 h 1430742"/>
              <a:gd name="connsiteX2" fmla="*/ 1708398 w 2160803"/>
              <a:gd name="connsiteY2" fmla="*/ 58875 h 1430742"/>
              <a:gd name="connsiteX3" fmla="*/ 2143593 w 2160803"/>
              <a:gd name="connsiteY3" fmla="*/ 419161 h 1430742"/>
              <a:gd name="connsiteX4" fmla="*/ 1993302 w 2160803"/>
              <a:gd name="connsiteY4" fmla="*/ 1222921 h 1430742"/>
              <a:gd name="connsiteX5" fmla="*/ 1262864 w 2160803"/>
              <a:gd name="connsiteY5" fmla="*/ 1430037 h 1430742"/>
              <a:gd name="connsiteX6" fmla="*/ 106226 w 2160803"/>
              <a:gd name="connsiteY6" fmla="*/ 1010253 h 1430742"/>
              <a:gd name="connsiteX7" fmla="*/ 128422 w 2160803"/>
              <a:gd name="connsiteY7" fmla="*/ 295492 h 1430742"/>
              <a:gd name="connsiteX0" fmla="*/ 77809 w 2220445"/>
              <a:gd name="connsiteY0" fmla="*/ 284955 h 1420206"/>
              <a:gd name="connsiteX1" fmla="*/ 839410 w 2220445"/>
              <a:gd name="connsiteY1" fmla="*/ 29080 h 1420206"/>
              <a:gd name="connsiteX2" fmla="*/ 1768040 w 2220445"/>
              <a:gd name="connsiteY2" fmla="*/ 48339 h 1420206"/>
              <a:gd name="connsiteX3" fmla="*/ 2203235 w 2220445"/>
              <a:gd name="connsiteY3" fmla="*/ 408625 h 1420206"/>
              <a:gd name="connsiteX4" fmla="*/ 2052944 w 2220445"/>
              <a:gd name="connsiteY4" fmla="*/ 1212385 h 1420206"/>
              <a:gd name="connsiteX5" fmla="*/ 1322506 w 2220445"/>
              <a:gd name="connsiteY5" fmla="*/ 1419501 h 1420206"/>
              <a:gd name="connsiteX6" fmla="*/ 165868 w 2220445"/>
              <a:gd name="connsiteY6" fmla="*/ 999717 h 1420206"/>
              <a:gd name="connsiteX7" fmla="*/ 77809 w 2220445"/>
              <a:gd name="connsiteY7" fmla="*/ 284955 h 1420206"/>
              <a:gd name="connsiteX0" fmla="*/ 75265 w 2217901"/>
              <a:gd name="connsiteY0" fmla="*/ 284955 h 1420206"/>
              <a:gd name="connsiteX1" fmla="*/ 800114 w 2217901"/>
              <a:gd name="connsiteY1" fmla="*/ 29080 h 1420206"/>
              <a:gd name="connsiteX2" fmla="*/ 1765496 w 2217901"/>
              <a:gd name="connsiteY2" fmla="*/ 48339 h 1420206"/>
              <a:gd name="connsiteX3" fmla="*/ 2200691 w 2217901"/>
              <a:gd name="connsiteY3" fmla="*/ 408625 h 1420206"/>
              <a:gd name="connsiteX4" fmla="*/ 2050400 w 2217901"/>
              <a:gd name="connsiteY4" fmla="*/ 1212385 h 1420206"/>
              <a:gd name="connsiteX5" fmla="*/ 1319962 w 2217901"/>
              <a:gd name="connsiteY5" fmla="*/ 1419501 h 1420206"/>
              <a:gd name="connsiteX6" fmla="*/ 163324 w 2217901"/>
              <a:gd name="connsiteY6" fmla="*/ 999717 h 1420206"/>
              <a:gd name="connsiteX7" fmla="*/ 75265 w 2217901"/>
              <a:gd name="connsiteY7" fmla="*/ 284955 h 1420206"/>
              <a:gd name="connsiteX0" fmla="*/ 75265 w 2217901"/>
              <a:gd name="connsiteY0" fmla="*/ 278381 h 1413632"/>
              <a:gd name="connsiteX1" fmla="*/ 800114 w 2217901"/>
              <a:gd name="connsiteY1" fmla="*/ 22506 h 1413632"/>
              <a:gd name="connsiteX2" fmla="*/ 1765496 w 2217901"/>
              <a:gd name="connsiteY2" fmla="*/ 41765 h 1413632"/>
              <a:gd name="connsiteX3" fmla="*/ 2200691 w 2217901"/>
              <a:gd name="connsiteY3" fmla="*/ 402051 h 1413632"/>
              <a:gd name="connsiteX4" fmla="*/ 2050400 w 2217901"/>
              <a:gd name="connsiteY4" fmla="*/ 1205811 h 1413632"/>
              <a:gd name="connsiteX5" fmla="*/ 1319962 w 2217901"/>
              <a:gd name="connsiteY5" fmla="*/ 1412927 h 1413632"/>
              <a:gd name="connsiteX6" fmla="*/ 163324 w 2217901"/>
              <a:gd name="connsiteY6" fmla="*/ 993143 h 1413632"/>
              <a:gd name="connsiteX7" fmla="*/ 75265 w 2217901"/>
              <a:gd name="connsiteY7" fmla="*/ 278381 h 1413632"/>
              <a:gd name="connsiteX0" fmla="*/ 75265 w 2287867"/>
              <a:gd name="connsiteY0" fmla="*/ 258272 h 1393523"/>
              <a:gd name="connsiteX1" fmla="*/ 800114 w 2287867"/>
              <a:gd name="connsiteY1" fmla="*/ 2397 h 1393523"/>
              <a:gd name="connsiteX2" fmla="*/ 2200691 w 2287867"/>
              <a:gd name="connsiteY2" fmla="*/ 381942 h 1393523"/>
              <a:gd name="connsiteX3" fmla="*/ 2050400 w 2287867"/>
              <a:gd name="connsiteY3" fmla="*/ 1185702 h 1393523"/>
              <a:gd name="connsiteX4" fmla="*/ 1319962 w 2287867"/>
              <a:gd name="connsiteY4" fmla="*/ 1392818 h 1393523"/>
              <a:gd name="connsiteX5" fmla="*/ 163324 w 2287867"/>
              <a:gd name="connsiteY5" fmla="*/ 973034 h 1393523"/>
              <a:gd name="connsiteX6" fmla="*/ 75265 w 2287867"/>
              <a:gd name="connsiteY6" fmla="*/ 258272 h 1393523"/>
              <a:gd name="connsiteX0" fmla="*/ 75265 w 2258414"/>
              <a:gd name="connsiteY0" fmla="*/ 255881 h 1391132"/>
              <a:gd name="connsiteX1" fmla="*/ 800114 w 2258414"/>
              <a:gd name="connsiteY1" fmla="*/ 6 h 1391132"/>
              <a:gd name="connsiteX2" fmla="*/ 2163940 w 2258414"/>
              <a:gd name="connsiteY2" fmla="*/ 251941 h 1391132"/>
              <a:gd name="connsiteX3" fmla="*/ 2050400 w 2258414"/>
              <a:gd name="connsiteY3" fmla="*/ 1183311 h 1391132"/>
              <a:gd name="connsiteX4" fmla="*/ 1319962 w 2258414"/>
              <a:gd name="connsiteY4" fmla="*/ 1390427 h 1391132"/>
              <a:gd name="connsiteX5" fmla="*/ 163324 w 2258414"/>
              <a:gd name="connsiteY5" fmla="*/ 970643 h 1391132"/>
              <a:gd name="connsiteX6" fmla="*/ 75265 w 2258414"/>
              <a:gd name="connsiteY6" fmla="*/ 255881 h 1391132"/>
              <a:gd name="connsiteX0" fmla="*/ 75265 w 2280186"/>
              <a:gd name="connsiteY0" fmla="*/ 268899 h 1404150"/>
              <a:gd name="connsiteX1" fmla="*/ 800114 w 2280186"/>
              <a:gd name="connsiteY1" fmla="*/ 13024 h 1404150"/>
              <a:gd name="connsiteX2" fmla="*/ 2163940 w 2280186"/>
              <a:gd name="connsiteY2" fmla="*/ 264959 h 1404150"/>
              <a:gd name="connsiteX3" fmla="*/ 2050400 w 2280186"/>
              <a:gd name="connsiteY3" fmla="*/ 1196329 h 1404150"/>
              <a:gd name="connsiteX4" fmla="*/ 1319962 w 2280186"/>
              <a:gd name="connsiteY4" fmla="*/ 1403445 h 1404150"/>
              <a:gd name="connsiteX5" fmla="*/ 163324 w 2280186"/>
              <a:gd name="connsiteY5" fmla="*/ 983661 h 1404150"/>
              <a:gd name="connsiteX6" fmla="*/ 75265 w 2280186"/>
              <a:gd name="connsiteY6" fmla="*/ 268899 h 1404150"/>
              <a:gd name="connsiteX0" fmla="*/ 75265 w 2289977"/>
              <a:gd name="connsiteY0" fmla="*/ 268899 h 1404150"/>
              <a:gd name="connsiteX1" fmla="*/ 800114 w 2289977"/>
              <a:gd name="connsiteY1" fmla="*/ 13024 h 1404150"/>
              <a:gd name="connsiteX2" fmla="*/ 2163940 w 2289977"/>
              <a:gd name="connsiteY2" fmla="*/ 264959 h 1404150"/>
              <a:gd name="connsiteX3" fmla="*/ 2050400 w 2289977"/>
              <a:gd name="connsiteY3" fmla="*/ 1196329 h 1404150"/>
              <a:gd name="connsiteX4" fmla="*/ 1319962 w 2289977"/>
              <a:gd name="connsiteY4" fmla="*/ 1403445 h 1404150"/>
              <a:gd name="connsiteX5" fmla="*/ 163324 w 2289977"/>
              <a:gd name="connsiteY5" fmla="*/ 983661 h 1404150"/>
              <a:gd name="connsiteX6" fmla="*/ 75265 w 2289977"/>
              <a:gd name="connsiteY6" fmla="*/ 268899 h 1404150"/>
              <a:gd name="connsiteX0" fmla="*/ 73153 w 2268406"/>
              <a:gd name="connsiteY0" fmla="*/ 281401 h 1416652"/>
              <a:gd name="connsiteX1" fmla="*/ 767376 w 2268406"/>
              <a:gd name="connsiteY1" fmla="*/ 4 h 1416652"/>
              <a:gd name="connsiteX2" fmla="*/ 2161828 w 2268406"/>
              <a:gd name="connsiteY2" fmla="*/ 277461 h 1416652"/>
              <a:gd name="connsiteX3" fmla="*/ 2048288 w 2268406"/>
              <a:gd name="connsiteY3" fmla="*/ 1208831 h 1416652"/>
              <a:gd name="connsiteX4" fmla="*/ 1317850 w 2268406"/>
              <a:gd name="connsiteY4" fmla="*/ 1415947 h 1416652"/>
              <a:gd name="connsiteX5" fmla="*/ 161212 w 2268406"/>
              <a:gd name="connsiteY5" fmla="*/ 996163 h 1416652"/>
              <a:gd name="connsiteX6" fmla="*/ 73153 w 2268406"/>
              <a:gd name="connsiteY6" fmla="*/ 281401 h 1416652"/>
              <a:gd name="connsiteX0" fmla="*/ 73153 w 2268406"/>
              <a:gd name="connsiteY0" fmla="*/ 282061 h 1417312"/>
              <a:gd name="connsiteX1" fmla="*/ 767376 w 2268406"/>
              <a:gd name="connsiteY1" fmla="*/ 664 h 1417312"/>
              <a:gd name="connsiteX2" fmla="*/ 2161828 w 2268406"/>
              <a:gd name="connsiteY2" fmla="*/ 278121 h 1417312"/>
              <a:gd name="connsiteX3" fmla="*/ 2048288 w 2268406"/>
              <a:gd name="connsiteY3" fmla="*/ 1209491 h 1417312"/>
              <a:gd name="connsiteX4" fmla="*/ 1317850 w 2268406"/>
              <a:gd name="connsiteY4" fmla="*/ 1416607 h 1417312"/>
              <a:gd name="connsiteX5" fmla="*/ 161212 w 2268406"/>
              <a:gd name="connsiteY5" fmla="*/ 996823 h 1417312"/>
              <a:gd name="connsiteX6" fmla="*/ 73153 w 2268406"/>
              <a:gd name="connsiteY6" fmla="*/ 282061 h 1417312"/>
              <a:gd name="connsiteX0" fmla="*/ 73153 w 2258570"/>
              <a:gd name="connsiteY0" fmla="*/ 281693 h 1416944"/>
              <a:gd name="connsiteX1" fmla="*/ 767376 w 2258570"/>
              <a:gd name="connsiteY1" fmla="*/ 296 h 1416944"/>
              <a:gd name="connsiteX2" fmla="*/ 2161828 w 2258570"/>
              <a:gd name="connsiteY2" fmla="*/ 252230 h 1416944"/>
              <a:gd name="connsiteX3" fmla="*/ 2048288 w 2258570"/>
              <a:gd name="connsiteY3" fmla="*/ 1209123 h 1416944"/>
              <a:gd name="connsiteX4" fmla="*/ 1317850 w 2258570"/>
              <a:gd name="connsiteY4" fmla="*/ 1416239 h 1416944"/>
              <a:gd name="connsiteX5" fmla="*/ 161212 w 2258570"/>
              <a:gd name="connsiteY5" fmla="*/ 996455 h 1416944"/>
              <a:gd name="connsiteX6" fmla="*/ 73153 w 2258570"/>
              <a:gd name="connsiteY6" fmla="*/ 281693 h 1416944"/>
              <a:gd name="connsiteX0" fmla="*/ 73153 w 2302117"/>
              <a:gd name="connsiteY0" fmla="*/ 299586 h 1434837"/>
              <a:gd name="connsiteX1" fmla="*/ 767376 w 2302117"/>
              <a:gd name="connsiteY1" fmla="*/ 18189 h 1434837"/>
              <a:gd name="connsiteX2" fmla="*/ 2161828 w 2302117"/>
              <a:gd name="connsiteY2" fmla="*/ 270123 h 1434837"/>
              <a:gd name="connsiteX3" fmla="*/ 2048288 w 2302117"/>
              <a:gd name="connsiteY3" fmla="*/ 1227016 h 1434837"/>
              <a:gd name="connsiteX4" fmla="*/ 1317850 w 2302117"/>
              <a:gd name="connsiteY4" fmla="*/ 1434132 h 1434837"/>
              <a:gd name="connsiteX5" fmla="*/ 161212 w 2302117"/>
              <a:gd name="connsiteY5" fmla="*/ 1014348 h 1434837"/>
              <a:gd name="connsiteX6" fmla="*/ 73153 w 2302117"/>
              <a:gd name="connsiteY6" fmla="*/ 299586 h 1434837"/>
              <a:gd name="connsiteX0" fmla="*/ 73153 w 2262626"/>
              <a:gd name="connsiteY0" fmla="*/ 281727 h 1436185"/>
              <a:gd name="connsiteX1" fmla="*/ 767376 w 2262626"/>
              <a:gd name="connsiteY1" fmla="*/ 330 h 1436185"/>
              <a:gd name="connsiteX2" fmla="*/ 2161828 w 2262626"/>
              <a:gd name="connsiteY2" fmla="*/ 252264 h 1436185"/>
              <a:gd name="connsiteX3" fmla="*/ 2060539 w 2262626"/>
              <a:gd name="connsiteY3" fmla="*/ 1251694 h 1436185"/>
              <a:gd name="connsiteX4" fmla="*/ 1317850 w 2262626"/>
              <a:gd name="connsiteY4" fmla="*/ 1416273 h 1436185"/>
              <a:gd name="connsiteX5" fmla="*/ 161212 w 2262626"/>
              <a:gd name="connsiteY5" fmla="*/ 996489 h 1436185"/>
              <a:gd name="connsiteX6" fmla="*/ 73153 w 2262626"/>
              <a:gd name="connsiteY6" fmla="*/ 281727 h 1436185"/>
              <a:gd name="connsiteX0" fmla="*/ 73153 w 2291650"/>
              <a:gd name="connsiteY0" fmla="*/ 281727 h 1452189"/>
              <a:gd name="connsiteX1" fmla="*/ 767376 w 2291650"/>
              <a:gd name="connsiteY1" fmla="*/ 330 h 1452189"/>
              <a:gd name="connsiteX2" fmla="*/ 2161828 w 2291650"/>
              <a:gd name="connsiteY2" fmla="*/ 252264 h 1452189"/>
              <a:gd name="connsiteX3" fmla="*/ 2060539 w 2291650"/>
              <a:gd name="connsiteY3" fmla="*/ 1251694 h 1452189"/>
              <a:gd name="connsiteX4" fmla="*/ 1317850 w 2291650"/>
              <a:gd name="connsiteY4" fmla="*/ 1416273 h 1452189"/>
              <a:gd name="connsiteX5" fmla="*/ 161212 w 2291650"/>
              <a:gd name="connsiteY5" fmla="*/ 996489 h 1452189"/>
              <a:gd name="connsiteX6" fmla="*/ 73153 w 2291650"/>
              <a:gd name="connsiteY6" fmla="*/ 281727 h 1452189"/>
              <a:gd name="connsiteX0" fmla="*/ 59430 w 2277927"/>
              <a:gd name="connsiteY0" fmla="*/ 281727 h 1449128"/>
              <a:gd name="connsiteX1" fmla="*/ 753653 w 2277927"/>
              <a:gd name="connsiteY1" fmla="*/ 330 h 1449128"/>
              <a:gd name="connsiteX2" fmla="*/ 2148105 w 2277927"/>
              <a:gd name="connsiteY2" fmla="*/ 252264 h 1449128"/>
              <a:gd name="connsiteX3" fmla="*/ 2046816 w 2277927"/>
              <a:gd name="connsiteY3" fmla="*/ 1251694 h 1449128"/>
              <a:gd name="connsiteX4" fmla="*/ 1304127 w 2277927"/>
              <a:gd name="connsiteY4" fmla="*/ 1416273 h 1449128"/>
              <a:gd name="connsiteX5" fmla="*/ 178116 w 2277927"/>
              <a:gd name="connsiteY5" fmla="*/ 1039025 h 1449128"/>
              <a:gd name="connsiteX6" fmla="*/ 59430 w 2277927"/>
              <a:gd name="connsiteY6" fmla="*/ 281727 h 1449128"/>
              <a:gd name="connsiteX0" fmla="*/ 80571 w 2299068"/>
              <a:gd name="connsiteY0" fmla="*/ 281727 h 1449128"/>
              <a:gd name="connsiteX1" fmla="*/ 774794 w 2299068"/>
              <a:gd name="connsiteY1" fmla="*/ 330 h 1449128"/>
              <a:gd name="connsiteX2" fmla="*/ 2169246 w 2299068"/>
              <a:gd name="connsiteY2" fmla="*/ 252264 h 1449128"/>
              <a:gd name="connsiteX3" fmla="*/ 2067957 w 2299068"/>
              <a:gd name="connsiteY3" fmla="*/ 1251694 h 1449128"/>
              <a:gd name="connsiteX4" fmla="*/ 1325268 w 2299068"/>
              <a:gd name="connsiteY4" fmla="*/ 1416273 h 1449128"/>
              <a:gd name="connsiteX5" fmla="*/ 199257 w 2299068"/>
              <a:gd name="connsiteY5" fmla="*/ 1039025 h 1449128"/>
              <a:gd name="connsiteX6" fmla="*/ 80571 w 2299068"/>
              <a:gd name="connsiteY6" fmla="*/ 281727 h 1449128"/>
              <a:gd name="connsiteX0" fmla="*/ 57731 w 2248601"/>
              <a:gd name="connsiteY0" fmla="*/ 281727 h 1454987"/>
              <a:gd name="connsiteX1" fmla="*/ 751954 w 2248601"/>
              <a:gd name="connsiteY1" fmla="*/ 330 h 1454987"/>
              <a:gd name="connsiteX2" fmla="*/ 2146406 w 2248601"/>
              <a:gd name="connsiteY2" fmla="*/ 252264 h 1454987"/>
              <a:gd name="connsiteX3" fmla="*/ 2045117 w 2248601"/>
              <a:gd name="connsiteY3" fmla="*/ 1251694 h 1454987"/>
              <a:gd name="connsiteX4" fmla="*/ 1265677 w 2248601"/>
              <a:gd name="connsiteY4" fmla="*/ 1441796 h 1454987"/>
              <a:gd name="connsiteX5" fmla="*/ 176417 w 2248601"/>
              <a:gd name="connsiteY5" fmla="*/ 1039025 h 1454987"/>
              <a:gd name="connsiteX6" fmla="*/ 57731 w 2248601"/>
              <a:gd name="connsiteY6" fmla="*/ 281727 h 1454987"/>
              <a:gd name="connsiteX0" fmla="*/ 57731 w 2255130"/>
              <a:gd name="connsiteY0" fmla="*/ 281673 h 1445763"/>
              <a:gd name="connsiteX1" fmla="*/ 751954 w 2255130"/>
              <a:gd name="connsiteY1" fmla="*/ 276 h 1445763"/>
              <a:gd name="connsiteX2" fmla="*/ 2146406 w 2255130"/>
              <a:gd name="connsiteY2" fmla="*/ 252210 h 1445763"/>
              <a:gd name="connsiteX3" fmla="*/ 2063493 w 2255130"/>
              <a:gd name="connsiteY3" fmla="*/ 1183582 h 1445763"/>
              <a:gd name="connsiteX4" fmla="*/ 1265677 w 2255130"/>
              <a:gd name="connsiteY4" fmla="*/ 1441742 h 1445763"/>
              <a:gd name="connsiteX5" fmla="*/ 176417 w 2255130"/>
              <a:gd name="connsiteY5" fmla="*/ 1038971 h 1445763"/>
              <a:gd name="connsiteX6" fmla="*/ 57731 w 2255130"/>
              <a:gd name="connsiteY6" fmla="*/ 281673 h 1445763"/>
              <a:gd name="connsiteX0" fmla="*/ 57731 w 2211477"/>
              <a:gd name="connsiteY0" fmla="*/ 283943 h 1448279"/>
              <a:gd name="connsiteX1" fmla="*/ 751954 w 2211477"/>
              <a:gd name="connsiteY1" fmla="*/ 2546 h 1448279"/>
              <a:gd name="connsiteX2" fmla="*/ 2085153 w 2211477"/>
              <a:gd name="connsiteY2" fmla="*/ 211944 h 1448279"/>
              <a:gd name="connsiteX3" fmla="*/ 2063493 w 2211477"/>
              <a:gd name="connsiteY3" fmla="*/ 1185852 h 1448279"/>
              <a:gd name="connsiteX4" fmla="*/ 1265677 w 2211477"/>
              <a:gd name="connsiteY4" fmla="*/ 1444012 h 1448279"/>
              <a:gd name="connsiteX5" fmla="*/ 176417 w 2211477"/>
              <a:gd name="connsiteY5" fmla="*/ 1041241 h 1448279"/>
              <a:gd name="connsiteX6" fmla="*/ 57731 w 2211477"/>
              <a:gd name="connsiteY6" fmla="*/ 283943 h 1448279"/>
              <a:gd name="connsiteX0" fmla="*/ 52949 w 2206695"/>
              <a:gd name="connsiteY0" fmla="*/ 283943 h 1446807"/>
              <a:gd name="connsiteX1" fmla="*/ 747172 w 2206695"/>
              <a:gd name="connsiteY1" fmla="*/ 2546 h 1446807"/>
              <a:gd name="connsiteX2" fmla="*/ 2080371 w 2206695"/>
              <a:gd name="connsiteY2" fmla="*/ 211944 h 1446807"/>
              <a:gd name="connsiteX3" fmla="*/ 2058711 w 2206695"/>
              <a:gd name="connsiteY3" fmla="*/ 1185852 h 1446807"/>
              <a:gd name="connsiteX4" fmla="*/ 1260895 w 2206695"/>
              <a:gd name="connsiteY4" fmla="*/ 1444012 h 1446807"/>
              <a:gd name="connsiteX5" fmla="*/ 183886 w 2206695"/>
              <a:gd name="connsiteY5" fmla="*/ 1075271 h 1446807"/>
              <a:gd name="connsiteX6" fmla="*/ 52949 w 2206695"/>
              <a:gd name="connsiteY6" fmla="*/ 283943 h 1446807"/>
              <a:gd name="connsiteX0" fmla="*/ 52949 w 2206695"/>
              <a:gd name="connsiteY0" fmla="*/ 286463 h 1449326"/>
              <a:gd name="connsiteX1" fmla="*/ 747172 w 2206695"/>
              <a:gd name="connsiteY1" fmla="*/ 5066 h 1449326"/>
              <a:gd name="connsiteX2" fmla="*/ 2080371 w 2206695"/>
              <a:gd name="connsiteY2" fmla="*/ 214464 h 1449326"/>
              <a:gd name="connsiteX3" fmla="*/ 2058711 w 2206695"/>
              <a:gd name="connsiteY3" fmla="*/ 1188372 h 1449326"/>
              <a:gd name="connsiteX4" fmla="*/ 1260895 w 2206695"/>
              <a:gd name="connsiteY4" fmla="*/ 1446532 h 1449326"/>
              <a:gd name="connsiteX5" fmla="*/ 183886 w 2206695"/>
              <a:gd name="connsiteY5" fmla="*/ 1077791 h 1449326"/>
              <a:gd name="connsiteX6" fmla="*/ 52949 w 2206695"/>
              <a:gd name="connsiteY6" fmla="*/ 286463 h 1449326"/>
              <a:gd name="connsiteX0" fmla="*/ 52949 w 2186755"/>
              <a:gd name="connsiteY0" fmla="*/ 288191 h 1451093"/>
              <a:gd name="connsiteX1" fmla="*/ 747172 w 2186755"/>
              <a:gd name="connsiteY1" fmla="*/ 6794 h 1451093"/>
              <a:gd name="connsiteX2" fmla="*/ 2049744 w 2186755"/>
              <a:gd name="connsiteY2" fmla="*/ 207685 h 1451093"/>
              <a:gd name="connsiteX3" fmla="*/ 2058711 w 2186755"/>
              <a:gd name="connsiteY3" fmla="*/ 1190100 h 1451093"/>
              <a:gd name="connsiteX4" fmla="*/ 1260895 w 2186755"/>
              <a:gd name="connsiteY4" fmla="*/ 1448260 h 1451093"/>
              <a:gd name="connsiteX5" fmla="*/ 183886 w 2186755"/>
              <a:gd name="connsiteY5" fmla="*/ 1079519 h 1451093"/>
              <a:gd name="connsiteX6" fmla="*/ 52949 w 2186755"/>
              <a:gd name="connsiteY6" fmla="*/ 288191 h 14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6755" h="1451093" extrusionOk="0">
                <a:moveTo>
                  <a:pt x="52949" y="288191"/>
                </a:moveTo>
                <a:cubicBezTo>
                  <a:pt x="146830" y="109403"/>
                  <a:pt x="414373" y="20212"/>
                  <a:pt x="747172" y="6794"/>
                </a:cubicBezTo>
                <a:cubicBezTo>
                  <a:pt x="1079971" y="-6624"/>
                  <a:pt x="1831154" y="-23562"/>
                  <a:pt x="2049744" y="207685"/>
                </a:cubicBezTo>
                <a:cubicBezTo>
                  <a:pt x="2268334" y="438932"/>
                  <a:pt x="2190186" y="983338"/>
                  <a:pt x="2058711" y="1190100"/>
                </a:cubicBezTo>
                <a:cubicBezTo>
                  <a:pt x="1927236" y="1396863"/>
                  <a:pt x="1573366" y="1466690"/>
                  <a:pt x="1260895" y="1448260"/>
                </a:cubicBezTo>
                <a:cubicBezTo>
                  <a:pt x="948424" y="1429830"/>
                  <a:pt x="385210" y="1272864"/>
                  <a:pt x="183886" y="1079519"/>
                </a:cubicBezTo>
                <a:cubicBezTo>
                  <a:pt x="-17438" y="886174"/>
                  <a:pt x="-40932" y="466979"/>
                  <a:pt x="52949" y="288191"/>
                </a:cubicBezTo>
                <a:close/>
              </a:path>
            </a:pathLst>
          </a:cu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1053;p59">
            <a:extLst>
              <a:ext uri="{FF2B5EF4-FFF2-40B4-BE49-F238E27FC236}">
                <a16:creationId xmlns:a16="http://schemas.microsoft.com/office/drawing/2014/main" id="{02D39F4E-5F06-BB7C-91A6-720E66EF40CF}"/>
              </a:ext>
            </a:extLst>
          </p:cNvPr>
          <p:cNvSpPr txBox="1"/>
          <p:nvPr/>
        </p:nvSpPr>
        <p:spPr>
          <a:xfrm>
            <a:off x="9326578" y="5330438"/>
            <a:ext cx="2383913" cy="611485"/>
          </a:xfrm>
          <a:prstGeom prst="rect">
            <a:avLst/>
          </a:prstGeom>
          <a:noFill/>
          <a:ln>
            <a:noFill/>
          </a:ln>
        </p:spPr>
        <p:txBody>
          <a:bodyPr spcFirstLastPara="1" wrap="square" lIns="121900" tIns="121900" rIns="121900" bIns="121900" anchor="t" anchorCtr="0">
            <a:noAutofit/>
          </a:bodyPr>
          <a:lstStyle/>
          <a:p>
            <a:r>
              <a:rPr lang="fi-FI" sz="1200">
                <a:solidFill>
                  <a:schemeClr val="bg1"/>
                </a:solidFill>
              </a:rPr>
              <a:t>Löydät työkalut osoitteesta https://kokeilukiihdyttamo.hel.fi/pages/kokeilijan-abc</a:t>
            </a:r>
            <a:endParaRPr lang="en-US" sz="1800">
              <a:solidFill>
                <a:schemeClr val="bg1"/>
              </a:solidFill>
            </a:endParaRPr>
          </a:p>
        </p:txBody>
      </p:sp>
      <p:sp>
        <p:nvSpPr>
          <p:cNvPr id="2127" name="Google Shape;2127;p98">
            <a:extLst>
              <a:ext uri="{FF2B5EF4-FFF2-40B4-BE49-F238E27FC236}">
                <a16:creationId xmlns:a16="http://schemas.microsoft.com/office/drawing/2014/main" id="{9EB11F83-535E-80B0-1D92-66D3C141D904}"/>
              </a:ext>
            </a:extLst>
          </p:cNvPr>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63</a:t>
            </a:fld>
            <a:endParaRPr sz="18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4109106588"/>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25">
          <a:extLst>
            <a:ext uri="{FF2B5EF4-FFF2-40B4-BE49-F238E27FC236}">
              <a16:creationId xmlns:a16="http://schemas.microsoft.com/office/drawing/2014/main" id="{148597FE-409A-D2CC-DD34-E85828757AD5}"/>
            </a:ext>
          </a:extLst>
        </p:cNvPr>
        <p:cNvGrpSpPr/>
        <p:nvPr/>
      </p:nvGrpSpPr>
      <p:grpSpPr>
        <a:xfrm>
          <a:off x="0" y="0"/>
          <a:ext cx="0" cy="0"/>
          <a:chOff x="0" y="0"/>
          <a:chExt cx="0" cy="0"/>
        </a:xfrm>
      </p:grpSpPr>
      <p:sp>
        <p:nvSpPr>
          <p:cNvPr id="17" name="Vapaamuotoinen: Muoto 16">
            <a:extLst>
              <a:ext uri="{FF2B5EF4-FFF2-40B4-BE49-F238E27FC236}">
                <a16:creationId xmlns:a16="http://schemas.microsoft.com/office/drawing/2014/main" id="{DAA4AB7A-3B05-9D24-BCB7-3F1AF6645F3A}"/>
              </a:ext>
              <a:ext uri="{C183D7F6-B498-43B3-948B-1728B52AA6E4}">
                <adec:decorative xmlns:adec="http://schemas.microsoft.com/office/drawing/2017/decorative" val="1"/>
              </a:ext>
            </a:extLst>
          </p:cNvPr>
          <p:cNvSpPr/>
          <p:nvPr/>
        </p:nvSpPr>
        <p:spPr>
          <a:xfrm rot="3156886">
            <a:off x="379614" y="-1830056"/>
            <a:ext cx="3351599" cy="4736951"/>
          </a:xfrm>
          <a:custGeom>
            <a:avLst/>
            <a:gdLst>
              <a:gd name="connsiteX0" fmla="*/ 0 w 3351599"/>
              <a:gd name="connsiteY0" fmla="*/ 3674737 h 4736951"/>
              <a:gd name="connsiteX1" fmla="*/ 2808047 w 3351599"/>
              <a:gd name="connsiteY1" fmla="*/ 0 h 4736951"/>
              <a:gd name="connsiteX2" fmla="*/ 2893343 w 3351599"/>
              <a:gd name="connsiteY2" fmla="*/ 37879 h 4736951"/>
              <a:gd name="connsiteX3" fmla="*/ 3300162 w 3351599"/>
              <a:gd name="connsiteY3" fmla="*/ 1226219 h 4736951"/>
              <a:gd name="connsiteX4" fmla="*/ 1415957 w 3351599"/>
              <a:gd name="connsiteY4" fmla="*/ 4714444 h 4736951"/>
              <a:gd name="connsiteX5" fmla="*/ 1390061 w 3351599"/>
              <a:gd name="connsiteY5" fmla="*/ 4736951 h 47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599" h="4736951">
                <a:moveTo>
                  <a:pt x="0" y="3674737"/>
                </a:moveTo>
                <a:lnTo>
                  <a:pt x="2808047" y="0"/>
                </a:lnTo>
                <a:lnTo>
                  <a:pt x="2893343" y="37879"/>
                </a:lnTo>
                <a:cubicBezTo>
                  <a:pt x="3239921" y="225741"/>
                  <a:pt x="3455952" y="601335"/>
                  <a:pt x="3300162" y="1226219"/>
                </a:cubicBezTo>
                <a:cubicBezTo>
                  <a:pt x="2847719" y="2883000"/>
                  <a:pt x="2043852" y="4132298"/>
                  <a:pt x="1415957" y="4714444"/>
                </a:cubicBezTo>
                <a:lnTo>
                  <a:pt x="1390061" y="4736951"/>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1051;p59">
            <a:extLst>
              <a:ext uri="{FF2B5EF4-FFF2-40B4-BE49-F238E27FC236}">
                <a16:creationId xmlns:a16="http://schemas.microsoft.com/office/drawing/2014/main" id="{B6788A62-36F3-7961-96C8-54B001C5C9B5}"/>
              </a:ext>
            </a:extLst>
          </p:cNvPr>
          <p:cNvSpPr txBox="1"/>
          <p:nvPr/>
        </p:nvSpPr>
        <p:spPr>
          <a:xfrm>
            <a:off x="654768" y="260808"/>
            <a:ext cx="5889232" cy="378900"/>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dirty="0">
                <a:solidFill>
                  <a:schemeClr val="tx1"/>
                </a:solidFill>
                <a:latin typeface="Arial Black"/>
                <a:ea typeface="Arial Black"/>
                <a:cs typeface="Arial Black"/>
                <a:sym typeface="Arial Black"/>
              </a:rPr>
              <a:t>Työkaluja vaiheeseen 4 Yhteistyö laajenee</a:t>
            </a:r>
            <a:endParaRPr dirty="0">
              <a:solidFill>
                <a:schemeClr val="tx1"/>
              </a:solidFill>
            </a:endParaRPr>
          </a:p>
        </p:txBody>
      </p:sp>
      <p:sp>
        <p:nvSpPr>
          <p:cNvPr id="5" name="Google Shape;1041;p59">
            <a:extLst>
              <a:ext uri="{FF2B5EF4-FFF2-40B4-BE49-F238E27FC236}">
                <a16:creationId xmlns:a16="http://schemas.microsoft.com/office/drawing/2014/main" id="{2FC99185-7A47-9750-AEDC-8DDAF64E22F6}"/>
              </a:ext>
              <a:ext uri="{C183D7F6-B498-43B3-948B-1728B52AA6E4}">
                <adec:decorative xmlns:adec="http://schemas.microsoft.com/office/drawing/2017/decorative" val="1"/>
              </a:ext>
            </a:extLst>
          </p:cNvPr>
          <p:cNvSpPr/>
          <p:nvPr/>
        </p:nvSpPr>
        <p:spPr>
          <a:xfrm>
            <a:off x="375385" y="500513"/>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56" name="Google Shape;2156;p98">
            <a:extLst>
              <a:ext uri="{FF2B5EF4-FFF2-40B4-BE49-F238E27FC236}">
                <a16:creationId xmlns:a16="http://schemas.microsoft.com/office/drawing/2014/main" id="{5CF1D96A-756B-EAE9-29EA-1E630BF1711B}"/>
              </a:ext>
            </a:extLst>
          </p:cNvPr>
          <p:cNvSpPr txBox="1">
            <a:spLocks noGrp="1"/>
          </p:cNvSpPr>
          <p:nvPr>
            <p:ph type="title" idx="4294967295"/>
          </p:nvPr>
        </p:nvSpPr>
        <p:spPr>
          <a:xfrm>
            <a:off x="819999" y="868108"/>
            <a:ext cx="6783918" cy="40011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rPr>
              <a:t>Dataekosysteemin roolien työkalut</a:t>
            </a:r>
            <a:endParaRPr kumimoji="0" lang="en-US" sz="14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endParaRPr>
          </a:p>
        </p:txBody>
      </p:sp>
      <p:sp>
        <p:nvSpPr>
          <p:cNvPr id="10" name="TextBox 13">
            <a:extLst>
              <a:ext uri="{FF2B5EF4-FFF2-40B4-BE49-F238E27FC236}">
                <a16:creationId xmlns:a16="http://schemas.microsoft.com/office/drawing/2014/main" id="{5C6AB35D-5610-A00D-EAF2-F6E14A93737C}"/>
              </a:ext>
            </a:extLst>
          </p:cNvPr>
          <p:cNvSpPr txBox="1"/>
          <p:nvPr/>
        </p:nvSpPr>
        <p:spPr>
          <a:xfrm>
            <a:off x="837893" y="1356552"/>
            <a:ext cx="420590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noProof="0">
                <a:latin typeface="+mn-lt"/>
              </a:rPr>
              <a:t>Helsingin kaupungin </a:t>
            </a:r>
            <a:r>
              <a:rPr lang="fi-FI">
                <a:latin typeface="+mn-lt"/>
              </a:rPr>
              <a:t>D</a:t>
            </a:r>
            <a:r>
              <a:rPr lang="fi-FI" i="1">
                <a:latin typeface="+mn-lt"/>
              </a:rPr>
              <a:t>ataekosysteemin</a:t>
            </a:r>
            <a:r>
              <a:rPr lang="fi-FI" i="1" noProof="0">
                <a:latin typeface="+mn-lt"/>
              </a:rPr>
              <a:t> roolit -</a:t>
            </a:r>
            <a:r>
              <a:rPr lang="fi-FI" noProof="0">
                <a:latin typeface="+mn-lt"/>
              </a:rPr>
              <a:t>projektissa tunnistettiin ekosysteemitoiminnan keskeiset tehtävät ja jäsennettiin ne viiden roolin ympärille. Jokaiselle roolille kehitettiin </a:t>
            </a:r>
            <a:r>
              <a:rPr lang="fi-FI" noProof="0" err="1">
                <a:latin typeface="+mn-lt"/>
              </a:rPr>
              <a:t>kanvas</a:t>
            </a:r>
            <a:r>
              <a:rPr lang="fi-FI" noProof="0">
                <a:latin typeface="+mn-lt"/>
              </a:rPr>
              <a:t>-pohjainen työkalu, joka tukee tehtävien hahmottamista ja roolissa onnistumista.</a:t>
            </a:r>
          </a:p>
        </p:txBody>
      </p:sp>
      <p:grpSp>
        <p:nvGrpSpPr>
          <p:cNvPr id="3" name="Group 2" descr="Sivulla esitellään viisi dataekosysteemiroolia ja niihin liittyvät roolikanvaasit: mahdollistaja, omistaja, operoija, datan tuottaja ja datan hyödyntäjä. Jokaiselle roolille on oma visuaalisesti erottuva kanvaasinsa, jotka auttavat jäsentämään kyseisen roolin tehtävät, vastuut ja keskeiset kysymykset.">
            <a:extLst>
              <a:ext uri="{FF2B5EF4-FFF2-40B4-BE49-F238E27FC236}">
                <a16:creationId xmlns:a16="http://schemas.microsoft.com/office/drawing/2014/main" id="{1DD0695B-950C-A5B6-2E58-D9CE1CC8AF9E}"/>
              </a:ext>
            </a:extLst>
          </p:cNvPr>
          <p:cNvGrpSpPr/>
          <p:nvPr/>
        </p:nvGrpSpPr>
        <p:grpSpPr>
          <a:xfrm>
            <a:off x="1302947" y="1938533"/>
            <a:ext cx="10057609" cy="3623270"/>
            <a:chOff x="1302947" y="1938533"/>
            <a:chExt cx="10057609" cy="3623270"/>
          </a:xfrm>
        </p:grpSpPr>
        <p:pic>
          <p:nvPicPr>
            <p:cNvPr id="12" name="Google Shape;868;p98" descr="A screenshot of a computer&#10;&#10;AI-generated content may be incorrect.">
              <a:extLst>
                <a:ext uri="{FF2B5EF4-FFF2-40B4-BE49-F238E27FC236}">
                  <a16:creationId xmlns:a16="http://schemas.microsoft.com/office/drawing/2014/main" id="{ABA9FF94-0760-7B62-54C9-AAD527F471E9}"/>
                </a:ext>
              </a:extLst>
            </p:cNvPr>
            <p:cNvPicPr preferRelativeResize="0"/>
            <p:nvPr/>
          </p:nvPicPr>
          <p:blipFill>
            <a:blip r:embed="rId3">
              <a:alphaModFix/>
            </a:blip>
            <a:stretch>
              <a:fillRect/>
            </a:stretch>
          </p:blipFill>
          <p:spPr>
            <a:xfrm>
              <a:off x="1585026" y="3960968"/>
              <a:ext cx="2833073" cy="1595787"/>
            </a:xfrm>
            <a:prstGeom prst="rect">
              <a:avLst/>
            </a:prstGeom>
            <a:noFill/>
            <a:ln>
              <a:noFill/>
            </a:ln>
            <a:effectLst>
              <a:outerShdw blurRad="57150" dist="19050" dir="5400000" algn="bl" rotWithShape="0">
                <a:srgbClr val="000000">
                  <a:alpha val="50000"/>
                </a:srgbClr>
              </a:outerShdw>
            </a:effectLst>
          </p:spPr>
        </p:pic>
        <p:pic>
          <p:nvPicPr>
            <p:cNvPr id="14" name="Google Shape;869;p98" descr="A white sheet with black text and green squares&#10;&#10;AI-generated content may be incorrect.">
              <a:extLst>
                <a:ext uri="{FF2B5EF4-FFF2-40B4-BE49-F238E27FC236}">
                  <a16:creationId xmlns:a16="http://schemas.microsoft.com/office/drawing/2014/main" id="{DDDC4D17-48A1-54D9-5FF2-0255550CC544}"/>
                </a:ext>
              </a:extLst>
            </p:cNvPr>
            <p:cNvPicPr preferRelativeResize="0"/>
            <p:nvPr/>
          </p:nvPicPr>
          <p:blipFill>
            <a:blip r:embed="rId4">
              <a:alphaModFix/>
            </a:blip>
            <a:stretch>
              <a:fillRect/>
            </a:stretch>
          </p:blipFill>
          <p:spPr>
            <a:xfrm>
              <a:off x="1500708" y="3848558"/>
              <a:ext cx="2834765" cy="1595787"/>
            </a:xfrm>
            <a:prstGeom prst="rect">
              <a:avLst/>
            </a:prstGeom>
            <a:noFill/>
            <a:ln>
              <a:noFill/>
            </a:ln>
            <a:effectLst>
              <a:outerShdw blurRad="57150" dist="19050" dir="5400000" algn="bl" rotWithShape="0">
                <a:srgbClr val="000000">
                  <a:alpha val="50000"/>
                </a:srgbClr>
              </a:outerShdw>
            </a:effectLst>
          </p:spPr>
        </p:pic>
        <p:pic>
          <p:nvPicPr>
            <p:cNvPr id="16" name="Google Shape;870;p98" descr="A white sheet with black text&#10;&#10;AI-generated content may be incorrect.">
              <a:extLst>
                <a:ext uri="{FF2B5EF4-FFF2-40B4-BE49-F238E27FC236}">
                  <a16:creationId xmlns:a16="http://schemas.microsoft.com/office/drawing/2014/main" id="{6A59DE26-323C-150C-7280-0BD13C08563C}"/>
                </a:ext>
              </a:extLst>
            </p:cNvPr>
            <p:cNvPicPr preferRelativeResize="0"/>
            <p:nvPr/>
          </p:nvPicPr>
          <p:blipFill>
            <a:blip r:embed="rId5">
              <a:alphaModFix/>
            </a:blip>
            <a:stretch>
              <a:fillRect/>
            </a:stretch>
          </p:blipFill>
          <p:spPr>
            <a:xfrm>
              <a:off x="1397910" y="3750383"/>
              <a:ext cx="2834765" cy="1595787"/>
            </a:xfrm>
            <a:prstGeom prst="rect">
              <a:avLst/>
            </a:prstGeom>
            <a:noFill/>
            <a:ln>
              <a:noFill/>
            </a:ln>
            <a:effectLst>
              <a:outerShdw blurRad="57150" dist="19050" dir="5400000" algn="bl" rotWithShape="0">
                <a:srgbClr val="000000">
                  <a:alpha val="50000"/>
                </a:srgbClr>
              </a:outerShdw>
            </a:effectLst>
          </p:spPr>
        </p:pic>
        <p:pic>
          <p:nvPicPr>
            <p:cNvPr id="18" name="Google Shape;872;p98">
              <a:extLst>
                <a:ext uri="{FF2B5EF4-FFF2-40B4-BE49-F238E27FC236}">
                  <a16:creationId xmlns:a16="http://schemas.microsoft.com/office/drawing/2014/main" id="{6600E196-0F1D-B3C2-FE13-AFF899AA5598}"/>
                </a:ext>
              </a:extLst>
            </p:cNvPr>
            <p:cNvPicPr preferRelativeResize="0"/>
            <p:nvPr/>
          </p:nvPicPr>
          <p:blipFill>
            <a:blip r:embed="rId6"/>
            <a:stretch>
              <a:fillRect/>
            </a:stretch>
          </p:blipFill>
          <p:spPr>
            <a:xfrm>
              <a:off x="5062609" y="1952879"/>
              <a:ext cx="2843039" cy="1598214"/>
            </a:xfrm>
            <a:prstGeom prst="rect">
              <a:avLst/>
            </a:prstGeom>
            <a:ln w="19050">
              <a:solidFill>
                <a:schemeClr val="bg1"/>
              </a:solidFill>
            </a:ln>
            <a:effectLst>
              <a:outerShdw blurRad="63500" sx="102000" sy="102000" algn="ctr" rotWithShape="0">
                <a:prstClr val="black">
                  <a:alpha val="20000"/>
                </a:prstClr>
              </a:outerShdw>
            </a:effectLst>
          </p:spPr>
        </p:pic>
        <p:pic>
          <p:nvPicPr>
            <p:cNvPr id="20" name="Google Shape;873;p98" descr="A white sheet with black text&#10;&#10;AI-generated content may be incorrect.">
              <a:extLst>
                <a:ext uri="{FF2B5EF4-FFF2-40B4-BE49-F238E27FC236}">
                  <a16:creationId xmlns:a16="http://schemas.microsoft.com/office/drawing/2014/main" id="{A8F16252-D981-FE1D-CDC5-EBCE69DABDAD}"/>
                </a:ext>
              </a:extLst>
            </p:cNvPr>
            <p:cNvPicPr preferRelativeResize="0"/>
            <p:nvPr/>
          </p:nvPicPr>
          <p:blipFill>
            <a:blip r:embed="rId7">
              <a:alphaModFix/>
            </a:blip>
            <a:stretch>
              <a:fillRect/>
            </a:stretch>
          </p:blipFill>
          <p:spPr>
            <a:xfrm>
              <a:off x="1302947" y="3651574"/>
              <a:ext cx="2841327" cy="1600439"/>
            </a:xfrm>
            <a:prstGeom prst="rect">
              <a:avLst/>
            </a:prstGeom>
            <a:noFill/>
            <a:ln>
              <a:noFill/>
            </a:ln>
            <a:effectLst>
              <a:outerShdw blurRad="57150" dist="19050" dir="5400000" algn="bl" rotWithShape="0">
                <a:srgbClr val="000000">
                  <a:alpha val="50000"/>
                </a:srgbClr>
              </a:outerShdw>
            </a:effectLst>
          </p:spPr>
        </p:pic>
        <p:pic>
          <p:nvPicPr>
            <p:cNvPr id="26" name="Google Shape;876;p98" descr="A white sheet with black text&#10;&#10;AI-generated content may be incorrect.">
              <a:extLst>
                <a:ext uri="{FF2B5EF4-FFF2-40B4-BE49-F238E27FC236}">
                  <a16:creationId xmlns:a16="http://schemas.microsoft.com/office/drawing/2014/main" id="{0D3A42DA-E88C-FC38-82EE-F9ABF50C432C}"/>
                </a:ext>
              </a:extLst>
            </p:cNvPr>
            <p:cNvPicPr preferRelativeResize="0"/>
            <p:nvPr/>
          </p:nvPicPr>
          <p:blipFill>
            <a:blip r:embed="rId8">
              <a:alphaModFix/>
            </a:blip>
            <a:stretch>
              <a:fillRect/>
            </a:stretch>
          </p:blipFill>
          <p:spPr>
            <a:xfrm>
              <a:off x="8519723" y="1938533"/>
              <a:ext cx="2840833" cy="1600438"/>
            </a:xfrm>
            <a:prstGeom prst="rect">
              <a:avLst/>
            </a:prstGeom>
            <a:noFill/>
            <a:ln>
              <a:noFill/>
            </a:ln>
            <a:effectLst>
              <a:outerShdw blurRad="57150" dist="19050" dir="5400000" algn="bl" rotWithShape="0">
                <a:srgbClr val="000000">
                  <a:alpha val="50000"/>
                </a:srgbClr>
              </a:outerShdw>
            </a:effectLst>
          </p:spPr>
        </p:pic>
        <p:pic>
          <p:nvPicPr>
            <p:cNvPr id="28" name="Google Shape;877;p98" descr="A white sheet with black text&#10;&#10;AI-generated content may be incorrect.">
              <a:extLst>
                <a:ext uri="{FF2B5EF4-FFF2-40B4-BE49-F238E27FC236}">
                  <a16:creationId xmlns:a16="http://schemas.microsoft.com/office/drawing/2014/main" id="{B6FCE2A2-A6FF-0EB2-BDD2-57EB71A9EC11}"/>
                </a:ext>
              </a:extLst>
            </p:cNvPr>
            <p:cNvPicPr preferRelativeResize="0"/>
            <p:nvPr/>
          </p:nvPicPr>
          <p:blipFill>
            <a:blip r:embed="rId9">
              <a:alphaModFix/>
            </a:blip>
            <a:stretch>
              <a:fillRect/>
            </a:stretch>
          </p:blipFill>
          <p:spPr>
            <a:xfrm>
              <a:off x="8467540" y="3925084"/>
              <a:ext cx="2843028" cy="1600438"/>
            </a:xfrm>
            <a:prstGeom prst="rect">
              <a:avLst/>
            </a:prstGeom>
            <a:noFill/>
            <a:ln>
              <a:noFill/>
            </a:ln>
            <a:effectLst>
              <a:outerShdw blurRad="57150" dist="19050" dir="5400000" algn="bl" rotWithShape="0">
                <a:srgbClr val="000000">
                  <a:alpha val="50000"/>
                </a:srgbClr>
              </a:outerShdw>
            </a:effectLst>
          </p:spPr>
        </p:pic>
        <p:pic>
          <p:nvPicPr>
            <p:cNvPr id="30" name="Google Shape;878;p98" descr="A white paper with black text&#10;&#10;AI-generated content may be incorrect.">
              <a:extLst>
                <a:ext uri="{FF2B5EF4-FFF2-40B4-BE49-F238E27FC236}">
                  <a16:creationId xmlns:a16="http://schemas.microsoft.com/office/drawing/2014/main" id="{49AB92B9-321A-3DD4-91F1-93FD3CB9D9E5}"/>
                </a:ext>
              </a:extLst>
            </p:cNvPr>
            <p:cNvPicPr preferRelativeResize="0"/>
            <p:nvPr/>
          </p:nvPicPr>
          <p:blipFill>
            <a:blip r:embed="rId10">
              <a:alphaModFix/>
            </a:blip>
            <a:stretch>
              <a:fillRect/>
            </a:stretch>
          </p:blipFill>
          <p:spPr>
            <a:xfrm>
              <a:off x="5067875" y="3961364"/>
              <a:ext cx="2836942" cy="1600439"/>
            </a:xfrm>
            <a:prstGeom prst="rect">
              <a:avLst/>
            </a:prstGeom>
            <a:noFill/>
            <a:ln>
              <a:noFill/>
            </a:ln>
            <a:effectLst>
              <a:outerShdw blurRad="57150" dist="19050" dir="5400000" algn="bl" rotWithShape="0">
                <a:srgbClr val="000000">
                  <a:alpha val="50000"/>
                </a:srgbClr>
              </a:outerShdw>
            </a:effectLst>
          </p:spPr>
        </p:pic>
      </p:grpSp>
      <p:sp>
        <p:nvSpPr>
          <p:cNvPr id="2" name="Google Shape;1052;p59">
            <a:extLst>
              <a:ext uri="{FF2B5EF4-FFF2-40B4-BE49-F238E27FC236}">
                <a16:creationId xmlns:a16="http://schemas.microsoft.com/office/drawing/2014/main" id="{65074BE8-0A89-C1D6-4133-09D89456B662}"/>
              </a:ext>
              <a:ext uri="{C183D7F6-B498-43B3-948B-1728B52AA6E4}">
                <adec:decorative xmlns:adec="http://schemas.microsoft.com/office/drawing/2017/decorative" val="1"/>
              </a:ext>
            </a:extLst>
          </p:cNvPr>
          <p:cNvSpPr/>
          <p:nvPr/>
        </p:nvSpPr>
        <p:spPr>
          <a:xfrm flipV="1">
            <a:off x="8922254" y="4991030"/>
            <a:ext cx="2973282" cy="1427394"/>
          </a:xfrm>
          <a:custGeom>
            <a:avLst/>
            <a:gdLst>
              <a:gd name="connsiteX0" fmla="*/ 171222 w 2120506"/>
              <a:gd name="connsiteY0" fmla="*/ 411049 h 1547393"/>
              <a:gd name="connsiteX1" fmla="*/ 887153 w 2120506"/>
              <a:gd name="connsiteY1" fmla="*/ 27564 h 1547393"/>
              <a:gd name="connsiteX2" fmla="*/ 1693277 w 2120506"/>
              <a:gd name="connsiteY2" fmla="*/ 80852 h 1547393"/>
              <a:gd name="connsiteX3" fmla="*/ 2110096 w 2120506"/>
              <a:gd name="connsiteY3" fmla="*/ 483675 h 1547393"/>
              <a:gd name="connsiteX4" fmla="*/ 1933131 w 2120506"/>
              <a:gd name="connsiteY4" fmla="*/ 1261913 h 1547393"/>
              <a:gd name="connsiteX5" fmla="*/ 1279922 w 2120506"/>
              <a:gd name="connsiteY5" fmla="*/ 1545594 h 1547393"/>
              <a:gd name="connsiteX6" fmla="*/ 91105 w 2120506"/>
              <a:gd name="connsiteY6" fmla="*/ 1032230 h 1547393"/>
              <a:gd name="connsiteX7" fmla="*/ 171222 w 2120506"/>
              <a:gd name="connsiteY7" fmla="*/ 411049 h 1547393"/>
              <a:gd name="connsiteX0" fmla="*/ 171222 w 2120506"/>
              <a:gd name="connsiteY0" fmla="*/ 411049 h 1547393"/>
              <a:gd name="connsiteX1" fmla="*/ 887153 w 2120506"/>
              <a:gd name="connsiteY1" fmla="*/ 27564 h 1547393"/>
              <a:gd name="connsiteX2" fmla="*/ 1693277 w 2120506"/>
              <a:gd name="connsiteY2" fmla="*/ 80852 h 1547393"/>
              <a:gd name="connsiteX3" fmla="*/ 2110096 w 2120506"/>
              <a:gd name="connsiteY3" fmla="*/ 483675 h 1547393"/>
              <a:gd name="connsiteX4" fmla="*/ 1933131 w 2120506"/>
              <a:gd name="connsiteY4" fmla="*/ 1261913 h 1547393"/>
              <a:gd name="connsiteX5" fmla="*/ 1279922 w 2120506"/>
              <a:gd name="connsiteY5" fmla="*/ 1545594 h 1547393"/>
              <a:gd name="connsiteX6" fmla="*/ 91105 w 2120506"/>
              <a:gd name="connsiteY6" fmla="*/ 1032230 h 1547393"/>
              <a:gd name="connsiteX7" fmla="*/ 171222 w 2120506"/>
              <a:gd name="connsiteY7" fmla="*/ 411049 h 1547393"/>
              <a:gd name="connsiteX0" fmla="*/ 136881 w 2144086"/>
              <a:gd name="connsiteY0" fmla="*/ 310547 h 1540471"/>
              <a:gd name="connsiteX1" fmla="*/ 910733 w 2144086"/>
              <a:gd name="connsiteY1" fmla="*/ 20642 h 1540471"/>
              <a:gd name="connsiteX2" fmla="*/ 1716857 w 2144086"/>
              <a:gd name="connsiteY2" fmla="*/ 73930 h 1540471"/>
              <a:gd name="connsiteX3" fmla="*/ 2133676 w 2144086"/>
              <a:gd name="connsiteY3" fmla="*/ 476753 h 1540471"/>
              <a:gd name="connsiteX4" fmla="*/ 1956711 w 2144086"/>
              <a:gd name="connsiteY4" fmla="*/ 1254991 h 1540471"/>
              <a:gd name="connsiteX5" fmla="*/ 1303502 w 2144086"/>
              <a:gd name="connsiteY5" fmla="*/ 1538672 h 1540471"/>
              <a:gd name="connsiteX6" fmla="*/ 114685 w 2144086"/>
              <a:gd name="connsiteY6" fmla="*/ 1025308 h 1540471"/>
              <a:gd name="connsiteX7" fmla="*/ 136881 w 2144086"/>
              <a:gd name="connsiteY7" fmla="*/ 310547 h 1540471"/>
              <a:gd name="connsiteX0" fmla="*/ 134167 w 2141372"/>
              <a:gd name="connsiteY0" fmla="*/ 310546 h 1540470"/>
              <a:gd name="connsiteX1" fmla="*/ 908019 w 2141372"/>
              <a:gd name="connsiteY1" fmla="*/ 20641 h 1540470"/>
              <a:gd name="connsiteX2" fmla="*/ 1714143 w 2141372"/>
              <a:gd name="connsiteY2" fmla="*/ 73929 h 1540470"/>
              <a:gd name="connsiteX3" fmla="*/ 2130962 w 2141372"/>
              <a:gd name="connsiteY3" fmla="*/ 476752 h 1540470"/>
              <a:gd name="connsiteX4" fmla="*/ 1953997 w 2141372"/>
              <a:gd name="connsiteY4" fmla="*/ 1254990 h 1540470"/>
              <a:gd name="connsiteX5" fmla="*/ 1300788 w 2141372"/>
              <a:gd name="connsiteY5" fmla="*/ 1538671 h 1540470"/>
              <a:gd name="connsiteX6" fmla="*/ 111971 w 2141372"/>
              <a:gd name="connsiteY6" fmla="*/ 1025307 h 1540470"/>
              <a:gd name="connsiteX7" fmla="*/ 134167 w 2141372"/>
              <a:gd name="connsiteY7" fmla="*/ 310546 h 1540470"/>
              <a:gd name="connsiteX0" fmla="*/ 134618 w 2142249"/>
              <a:gd name="connsiteY0" fmla="*/ 310546 h 1448850"/>
              <a:gd name="connsiteX1" fmla="*/ 908470 w 2142249"/>
              <a:gd name="connsiteY1" fmla="*/ 20641 h 1448850"/>
              <a:gd name="connsiteX2" fmla="*/ 1714594 w 2142249"/>
              <a:gd name="connsiteY2" fmla="*/ 73929 h 1448850"/>
              <a:gd name="connsiteX3" fmla="*/ 2131413 w 2142249"/>
              <a:gd name="connsiteY3" fmla="*/ 476752 h 1448850"/>
              <a:gd name="connsiteX4" fmla="*/ 1954448 w 2142249"/>
              <a:gd name="connsiteY4" fmla="*/ 1254990 h 1448850"/>
              <a:gd name="connsiteX5" fmla="*/ 1269060 w 2142249"/>
              <a:gd name="connsiteY5" fmla="*/ 1445091 h 1448850"/>
              <a:gd name="connsiteX6" fmla="*/ 112422 w 2142249"/>
              <a:gd name="connsiteY6" fmla="*/ 1025307 h 1448850"/>
              <a:gd name="connsiteX7" fmla="*/ 134618 w 2142249"/>
              <a:gd name="connsiteY7" fmla="*/ 310546 h 1448850"/>
              <a:gd name="connsiteX0" fmla="*/ 134618 w 2151203"/>
              <a:gd name="connsiteY0" fmla="*/ 310546 h 1448155"/>
              <a:gd name="connsiteX1" fmla="*/ 908470 w 2151203"/>
              <a:gd name="connsiteY1" fmla="*/ 20641 h 1448155"/>
              <a:gd name="connsiteX2" fmla="*/ 1714594 w 2151203"/>
              <a:gd name="connsiteY2" fmla="*/ 73929 h 1448155"/>
              <a:gd name="connsiteX3" fmla="*/ 2131413 w 2151203"/>
              <a:gd name="connsiteY3" fmla="*/ 476752 h 1448155"/>
              <a:gd name="connsiteX4" fmla="*/ 1999498 w 2151203"/>
              <a:gd name="connsiteY4" fmla="*/ 1237975 h 1448155"/>
              <a:gd name="connsiteX5" fmla="*/ 1269060 w 2151203"/>
              <a:gd name="connsiteY5" fmla="*/ 1445091 h 1448155"/>
              <a:gd name="connsiteX6" fmla="*/ 112422 w 2151203"/>
              <a:gd name="connsiteY6" fmla="*/ 1025307 h 1448155"/>
              <a:gd name="connsiteX7" fmla="*/ 134618 w 2151203"/>
              <a:gd name="connsiteY7" fmla="*/ 310546 h 1448155"/>
              <a:gd name="connsiteX0" fmla="*/ 134618 w 2151203"/>
              <a:gd name="connsiteY0" fmla="*/ 310546 h 1448155"/>
              <a:gd name="connsiteX1" fmla="*/ 908470 w 2151203"/>
              <a:gd name="connsiteY1" fmla="*/ 20641 h 1448155"/>
              <a:gd name="connsiteX2" fmla="*/ 1714594 w 2151203"/>
              <a:gd name="connsiteY2" fmla="*/ 73929 h 1448155"/>
              <a:gd name="connsiteX3" fmla="*/ 2131413 w 2151203"/>
              <a:gd name="connsiteY3" fmla="*/ 476752 h 1448155"/>
              <a:gd name="connsiteX4" fmla="*/ 1999498 w 2151203"/>
              <a:gd name="connsiteY4" fmla="*/ 1237975 h 1448155"/>
              <a:gd name="connsiteX5" fmla="*/ 1269060 w 2151203"/>
              <a:gd name="connsiteY5" fmla="*/ 1445091 h 1448155"/>
              <a:gd name="connsiteX6" fmla="*/ 112422 w 2151203"/>
              <a:gd name="connsiteY6" fmla="*/ 1025307 h 1448155"/>
              <a:gd name="connsiteX7" fmla="*/ 134618 w 2151203"/>
              <a:gd name="connsiteY7" fmla="*/ 310546 h 1448155"/>
              <a:gd name="connsiteX0" fmla="*/ 134618 w 2151203"/>
              <a:gd name="connsiteY0" fmla="*/ 310546 h 1445796"/>
              <a:gd name="connsiteX1" fmla="*/ 908470 w 2151203"/>
              <a:gd name="connsiteY1" fmla="*/ 20641 h 1445796"/>
              <a:gd name="connsiteX2" fmla="*/ 1714594 w 2151203"/>
              <a:gd name="connsiteY2" fmla="*/ 73929 h 1445796"/>
              <a:gd name="connsiteX3" fmla="*/ 2131413 w 2151203"/>
              <a:gd name="connsiteY3" fmla="*/ 476752 h 1445796"/>
              <a:gd name="connsiteX4" fmla="*/ 1999498 w 2151203"/>
              <a:gd name="connsiteY4" fmla="*/ 1237975 h 1445796"/>
              <a:gd name="connsiteX5" fmla="*/ 1269060 w 2151203"/>
              <a:gd name="connsiteY5" fmla="*/ 1445091 h 1445796"/>
              <a:gd name="connsiteX6" fmla="*/ 112422 w 2151203"/>
              <a:gd name="connsiteY6" fmla="*/ 1025307 h 1445796"/>
              <a:gd name="connsiteX7" fmla="*/ 134618 w 2151203"/>
              <a:gd name="connsiteY7" fmla="*/ 310546 h 1445796"/>
              <a:gd name="connsiteX0" fmla="*/ 134618 w 2166999"/>
              <a:gd name="connsiteY0" fmla="*/ 308941 h 1444191"/>
              <a:gd name="connsiteX1" fmla="*/ 908470 w 2166999"/>
              <a:gd name="connsiteY1" fmla="*/ 19036 h 1444191"/>
              <a:gd name="connsiteX2" fmla="*/ 1714594 w 2166999"/>
              <a:gd name="connsiteY2" fmla="*/ 72324 h 1444191"/>
              <a:gd name="connsiteX3" fmla="*/ 2149789 w 2166999"/>
              <a:gd name="connsiteY3" fmla="*/ 432610 h 1444191"/>
              <a:gd name="connsiteX4" fmla="*/ 1999498 w 2166999"/>
              <a:gd name="connsiteY4" fmla="*/ 1236370 h 1444191"/>
              <a:gd name="connsiteX5" fmla="*/ 1269060 w 2166999"/>
              <a:gd name="connsiteY5" fmla="*/ 1443486 h 1444191"/>
              <a:gd name="connsiteX6" fmla="*/ 112422 w 2166999"/>
              <a:gd name="connsiteY6" fmla="*/ 1023702 h 1444191"/>
              <a:gd name="connsiteX7" fmla="*/ 134618 w 2166999"/>
              <a:gd name="connsiteY7" fmla="*/ 308941 h 1444191"/>
              <a:gd name="connsiteX0" fmla="*/ 134618 w 2166999"/>
              <a:gd name="connsiteY0" fmla="*/ 320282 h 1455532"/>
              <a:gd name="connsiteX1" fmla="*/ 908470 w 2166999"/>
              <a:gd name="connsiteY1" fmla="*/ 30377 h 1455532"/>
              <a:gd name="connsiteX2" fmla="*/ 1714594 w 2166999"/>
              <a:gd name="connsiteY2" fmla="*/ 83665 h 1455532"/>
              <a:gd name="connsiteX3" fmla="*/ 2149789 w 2166999"/>
              <a:gd name="connsiteY3" fmla="*/ 443951 h 1455532"/>
              <a:gd name="connsiteX4" fmla="*/ 1999498 w 2166999"/>
              <a:gd name="connsiteY4" fmla="*/ 1247711 h 1455532"/>
              <a:gd name="connsiteX5" fmla="*/ 1269060 w 2166999"/>
              <a:gd name="connsiteY5" fmla="*/ 1454827 h 1455532"/>
              <a:gd name="connsiteX6" fmla="*/ 112422 w 2166999"/>
              <a:gd name="connsiteY6" fmla="*/ 1035043 h 1455532"/>
              <a:gd name="connsiteX7" fmla="*/ 134618 w 2166999"/>
              <a:gd name="connsiteY7" fmla="*/ 320282 h 1455532"/>
              <a:gd name="connsiteX0" fmla="*/ 128422 w 2160803"/>
              <a:gd name="connsiteY0" fmla="*/ 295492 h 1430742"/>
              <a:gd name="connsiteX1" fmla="*/ 779768 w 2160803"/>
              <a:gd name="connsiteY1" fmla="*/ 39616 h 1430742"/>
              <a:gd name="connsiteX2" fmla="*/ 1708398 w 2160803"/>
              <a:gd name="connsiteY2" fmla="*/ 58875 h 1430742"/>
              <a:gd name="connsiteX3" fmla="*/ 2143593 w 2160803"/>
              <a:gd name="connsiteY3" fmla="*/ 419161 h 1430742"/>
              <a:gd name="connsiteX4" fmla="*/ 1993302 w 2160803"/>
              <a:gd name="connsiteY4" fmla="*/ 1222921 h 1430742"/>
              <a:gd name="connsiteX5" fmla="*/ 1262864 w 2160803"/>
              <a:gd name="connsiteY5" fmla="*/ 1430037 h 1430742"/>
              <a:gd name="connsiteX6" fmla="*/ 106226 w 2160803"/>
              <a:gd name="connsiteY6" fmla="*/ 1010253 h 1430742"/>
              <a:gd name="connsiteX7" fmla="*/ 128422 w 2160803"/>
              <a:gd name="connsiteY7" fmla="*/ 295492 h 1430742"/>
              <a:gd name="connsiteX0" fmla="*/ 77809 w 2220445"/>
              <a:gd name="connsiteY0" fmla="*/ 284955 h 1420206"/>
              <a:gd name="connsiteX1" fmla="*/ 839410 w 2220445"/>
              <a:gd name="connsiteY1" fmla="*/ 29080 h 1420206"/>
              <a:gd name="connsiteX2" fmla="*/ 1768040 w 2220445"/>
              <a:gd name="connsiteY2" fmla="*/ 48339 h 1420206"/>
              <a:gd name="connsiteX3" fmla="*/ 2203235 w 2220445"/>
              <a:gd name="connsiteY3" fmla="*/ 408625 h 1420206"/>
              <a:gd name="connsiteX4" fmla="*/ 2052944 w 2220445"/>
              <a:gd name="connsiteY4" fmla="*/ 1212385 h 1420206"/>
              <a:gd name="connsiteX5" fmla="*/ 1322506 w 2220445"/>
              <a:gd name="connsiteY5" fmla="*/ 1419501 h 1420206"/>
              <a:gd name="connsiteX6" fmla="*/ 165868 w 2220445"/>
              <a:gd name="connsiteY6" fmla="*/ 999717 h 1420206"/>
              <a:gd name="connsiteX7" fmla="*/ 77809 w 2220445"/>
              <a:gd name="connsiteY7" fmla="*/ 284955 h 1420206"/>
              <a:gd name="connsiteX0" fmla="*/ 75265 w 2217901"/>
              <a:gd name="connsiteY0" fmla="*/ 284955 h 1420206"/>
              <a:gd name="connsiteX1" fmla="*/ 800114 w 2217901"/>
              <a:gd name="connsiteY1" fmla="*/ 29080 h 1420206"/>
              <a:gd name="connsiteX2" fmla="*/ 1765496 w 2217901"/>
              <a:gd name="connsiteY2" fmla="*/ 48339 h 1420206"/>
              <a:gd name="connsiteX3" fmla="*/ 2200691 w 2217901"/>
              <a:gd name="connsiteY3" fmla="*/ 408625 h 1420206"/>
              <a:gd name="connsiteX4" fmla="*/ 2050400 w 2217901"/>
              <a:gd name="connsiteY4" fmla="*/ 1212385 h 1420206"/>
              <a:gd name="connsiteX5" fmla="*/ 1319962 w 2217901"/>
              <a:gd name="connsiteY5" fmla="*/ 1419501 h 1420206"/>
              <a:gd name="connsiteX6" fmla="*/ 163324 w 2217901"/>
              <a:gd name="connsiteY6" fmla="*/ 999717 h 1420206"/>
              <a:gd name="connsiteX7" fmla="*/ 75265 w 2217901"/>
              <a:gd name="connsiteY7" fmla="*/ 284955 h 1420206"/>
              <a:gd name="connsiteX0" fmla="*/ 75265 w 2217901"/>
              <a:gd name="connsiteY0" fmla="*/ 278381 h 1413632"/>
              <a:gd name="connsiteX1" fmla="*/ 800114 w 2217901"/>
              <a:gd name="connsiteY1" fmla="*/ 22506 h 1413632"/>
              <a:gd name="connsiteX2" fmla="*/ 1765496 w 2217901"/>
              <a:gd name="connsiteY2" fmla="*/ 41765 h 1413632"/>
              <a:gd name="connsiteX3" fmla="*/ 2200691 w 2217901"/>
              <a:gd name="connsiteY3" fmla="*/ 402051 h 1413632"/>
              <a:gd name="connsiteX4" fmla="*/ 2050400 w 2217901"/>
              <a:gd name="connsiteY4" fmla="*/ 1205811 h 1413632"/>
              <a:gd name="connsiteX5" fmla="*/ 1319962 w 2217901"/>
              <a:gd name="connsiteY5" fmla="*/ 1412927 h 1413632"/>
              <a:gd name="connsiteX6" fmla="*/ 163324 w 2217901"/>
              <a:gd name="connsiteY6" fmla="*/ 993143 h 1413632"/>
              <a:gd name="connsiteX7" fmla="*/ 75265 w 2217901"/>
              <a:gd name="connsiteY7" fmla="*/ 278381 h 1413632"/>
              <a:gd name="connsiteX0" fmla="*/ 75265 w 2287867"/>
              <a:gd name="connsiteY0" fmla="*/ 258272 h 1393523"/>
              <a:gd name="connsiteX1" fmla="*/ 800114 w 2287867"/>
              <a:gd name="connsiteY1" fmla="*/ 2397 h 1393523"/>
              <a:gd name="connsiteX2" fmla="*/ 2200691 w 2287867"/>
              <a:gd name="connsiteY2" fmla="*/ 381942 h 1393523"/>
              <a:gd name="connsiteX3" fmla="*/ 2050400 w 2287867"/>
              <a:gd name="connsiteY3" fmla="*/ 1185702 h 1393523"/>
              <a:gd name="connsiteX4" fmla="*/ 1319962 w 2287867"/>
              <a:gd name="connsiteY4" fmla="*/ 1392818 h 1393523"/>
              <a:gd name="connsiteX5" fmla="*/ 163324 w 2287867"/>
              <a:gd name="connsiteY5" fmla="*/ 973034 h 1393523"/>
              <a:gd name="connsiteX6" fmla="*/ 75265 w 2287867"/>
              <a:gd name="connsiteY6" fmla="*/ 258272 h 1393523"/>
              <a:gd name="connsiteX0" fmla="*/ 75265 w 2258414"/>
              <a:gd name="connsiteY0" fmla="*/ 255881 h 1391132"/>
              <a:gd name="connsiteX1" fmla="*/ 800114 w 2258414"/>
              <a:gd name="connsiteY1" fmla="*/ 6 h 1391132"/>
              <a:gd name="connsiteX2" fmla="*/ 2163940 w 2258414"/>
              <a:gd name="connsiteY2" fmla="*/ 251941 h 1391132"/>
              <a:gd name="connsiteX3" fmla="*/ 2050400 w 2258414"/>
              <a:gd name="connsiteY3" fmla="*/ 1183311 h 1391132"/>
              <a:gd name="connsiteX4" fmla="*/ 1319962 w 2258414"/>
              <a:gd name="connsiteY4" fmla="*/ 1390427 h 1391132"/>
              <a:gd name="connsiteX5" fmla="*/ 163324 w 2258414"/>
              <a:gd name="connsiteY5" fmla="*/ 970643 h 1391132"/>
              <a:gd name="connsiteX6" fmla="*/ 75265 w 2258414"/>
              <a:gd name="connsiteY6" fmla="*/ 255881 h 1391132"/>
              <a:gd name="connsiteX0" fmla="*/ 75265 w 2280186"/>
              <a:gd name="connsiteY0" fmla="*/ 268899 h 1404150"/>
              <a:gd name="connsiteX1" fmla="*/ 800114 w 2280186"/>
              <a:gd name="connsiteY1" fmla="*/ 13024 h 1404150"/>
              <a:gd name="connsiteX2" fmla="*/ 2163940 w 2280186"/>
              <a:gd name="connsiteY2" fmla="*/ 264959 h 1404150"/>
              <a:gd name="connsiteX3" fmla="*/ 2050400 w 2280186"/>
              <a:gd name="connsiteY3" fmla="*/ 1196329 h 1404150"/>
              <a:gd name="connsiteX4" fmla="*/ 1319962 w 2280186"/>
              <a:gd name="connsiteY4" fmla="*/ 1403445 h 1404150"/>
              <a:gd name="connsiteX5" fmla="*/ 163324 w 2280186"/>
              <a:gd name="connsiteY5" fmla="*/ 983661 h 1404150"/>
              <a:gd name="connsiteX6" fmla="*/ 75265 w 2280186"/>
              <a:gd name="connsiteY6" fmla="*/ 268899 h 1404150"/>
              <a:gd name="connsiteX0" fmla="*/ 75265 w 2289977"/>
              <a:gd name="connsiteY0" fmla="*/ 268899 h 1404150"/>
              <a:gd name="connsiteX1" fmla="*/ 800114 w 2289977"/>
              <a:gd name="connsiteY1" fmla="*/ 13024 h 1404150"/>
              <a:gd name="connsiteX2" fmla="*/ 2163940 w 2289977"/>
              <a:gd name="connsiteY2" fmla="*/ 264959 h 1404150"/>
              <a:gd name="connsiteX3" fmla="*/ 2050400 w 2289977"/>
              <a:gd name="connsiteY3" fmla="*/ 1196329 h 1404150"/>
              <a:gd name="connsiteX4" fmla="*/ 1319962 w 2289977"/>
              <a:gd name="connsiteY4" fmla="*/ 1403445 h 1404150"/>
              <a:gd name="connsiteX5" fmla="*/ 163324 w 2289977"/>
              <a:gd name="connsiteY5" fmla="*/ 983661 h 1404150"/>
              <a:gd name="connsiteX6" fmla="*/ 75265 w 2289977"/>
              <a:gd name="connsiteY6" fmla="*/ 268899 h 1404150"/>
              <a:gd name="connsiteX0" fmla="*/ 73153 w 2268406"/>
              <a:gd name="connsiteY0" fmla="*/ 281401 h 1416652"/>
              <a:gd name="connsiteX1" fmla="*/ 767376 w 2268406"/>
              <a:gd name="connsiteY1" fmla="*/ 4 h 1416652"/>
              <a:gd name="connsiteX2" fmla="*/ 2161828 w 2268406"/>
              <a:gd name="connsiteY2" fmla="*/ 277461 h 1416652"/>
              <a:gd name="connsiteX3" fmla="*/ 2048288 w 2268406"/>
              <a:gd name="connsiteY3" fmla="*/ 1208831 h 1416652"/>
              <a:gd name="connsiteX4" fmla="*/ 1317850 w 2268406"/>
              <a:gd name="connsiteY4" fmla="*/ 1415947 h 1416652"/>
              <a:gd name="connsiteX5" fmla="*/ 161212 w 2268406"/>
              <a:gd name="connsiteY5" fmla="*/ 996163 h 1416652"/>
              <a:gd name="connsiteX6" fmla="*/ 73153 w 2268406"/>
              <a:gd name="connsiteY6" fmla="*/ 281401 h 1416652"/>
              <a:gd name="connsiteX0" fmla="*/ 73153 w 2268406"/>
              <a:gd name="connsiteY0" fmla="*/ 282061 h 1417312"/>
              <a:gd name="connsiteX1" fmla="*/ 767376 w 2268406"/>
              <a:gd name="connsiteY1" fmla="*/ 664 h 1417312"/>
              <a:gd name="connsiteX2" fmla="*/ 2161828 w 2268406"/>
              <a:gd name="connsiteY2" fmla="*/ 278121 h 1417312"/>
              <a:gd name="connsiteX3" fmla="*/ 2048288 w 2268406"/>
              <a:gd name="connsiteY3" fmla="*/ 1209491 h 1417312"/>
              <a:gd name="connsiteX4" fmla="*/ 1317850 w 2268406"/>
              <a:gd name="connsiteY4" fmla="*/ 1416607 h 1417312"/>
              <a:gd name="connsiteX5" fmla="*/ 161212 w 2268406"/>
              <a:gd name="connsiteY5" fmla="*/ 996823 h 1417312"/>
              <a:gd name="connsiteX6" fmla="*/ 73153 w 2268406"/>
              <a:gd name="connsiteY6" fmla="*/ 282061 h 1417312"/>
              <a:gd name="connsiteX0" fmla="*/ 73153 w 2258570"/>
              <a:gd name="connsiteY0" fmla="*/ 281693 h 1416944"/>
              <a:gd name="connsiteX1" fmla="*/ 767376 w 2258570"/>
              <a:gd name="connsiteY1" fmla="*/ 296 h 1416944"/>
              <a:gd name="connsiteX2" fmla="*/ 2161828 w 2258570"/>
              <a:gd name="connsiteY2" fmla="*/ 252230 h 1416944"/>
              <a:gd name="connsiteX3" fmla="*/ 2048288 w 2258570"/>
              <a:gd name="connsiteY3" fmla="*/ 1209123 h 1416944"/>
              <a:gd name="connsiteX4" fmla="*/ 1317850 w 2258570"/>
              <a:gd name="connsiteY4" fmla="*/ 1416239 h 1416944"/>
              <a:gd name="connsiteX5" fmla="*/ 161212 w 2258570"/>
              <a:gd name="connsiteY5" fmla="*/ 996455 h 1416944"/>
              <a:gd name="connsiteX6" fmla="*/ 73153 w 2258570"/>
              <a:gd name="connsiteY6" fmla="*/ 281693 h 1416944"/>
              <a:gd name="connsiteX0" fmla="*/ 73153 w 2302117"/>
              <a:gd name="connsiteY0" fmla="*/ 299586 h 1434837"/>
              <a:gd name="connsiteX1" fmla="*/ 767376 w 2302117"/>
              <a:gd name="connsiteY1" fmla="*/ 18189 h 1434837"/>
              <a:gd name="connsiteX2" fmla="*/ 2161828 w 2302117"/>
              <a:gd name="connsiteY2" fmla="*/ 270123 h 1434837"/>
              <a:gd name="connsiteX3" fmla="*/ 2048288 w 2302117"/>
              <a:gd name="connsiteY3" fmla="*/ 1227016 h 1434837"/>
              <a:gd name="connsiteX4" fmla="*/ 1317850 w 2302117"/>
              <a:gd name="connsiteY4" fmla="*/ 1434132 h 1434837"/>
              <a:gd name="connsiteX5" fmla="*/ 161212 w 2302117"/>
              <a:gd name="connsiteY5" fmla="*/ 1014348 h 1434837"/>
              <a:gd name="connsiteX6" fmla="*/ 73153 w 2302117"/>
              <a:gd name="connsiteY6" fmla="*/ 299586 h 1434837"/>
              <a:gd name="connsiteX0" fmla="*/ 73153 w 2262626"/>
              <a:gd name="connsiteY0" fmla="*/ 281727 h 1436185"/>
              <a:gd name="connsiteX1" fmla="*/ 767376 w 2262626"/>
              <a:gd name="connsiteY1" fmla="*/ 330 h 1436185"/>
              <a:gd name="connsiteX2" fmla="*/ 2161828 w 2262626"/>
              <a:gd name="connsiteY2" fmla="*/ 252264 h 1436185"/>
              <a:gd name="connsiteX3" fmla="*/ 2060539 w 2262626"/>
              <a:gd name="connsiteY3" fmla="*/ 1251694 h 1436185"/>
              <a:gd name="connsiteX4" fmla="*/ 1317850 w 2262626"/>
              <a:gd name="connsiteY4" fmla="*/ 1416273 h 1436185"/>
              <a:gd name="connsiteX5" fmla="*/ 161212 w 2262626"/>
              <a:gd name="connsiteY5" fmla="*/ 996489 h 1436185"/>
              <a:gd name="connsiteX6" fmla="*/ 73153 w 2262626"/>
              <a:gd name="connsiteY6" fmla="*/ 281727 h 1436185"/>
              <a:gd name="connsiteX0" fmla="*/ 73153 w 2291650"/>
              <a:gd name="connsiteY0" fmla="*/ 281727 h 1452189"/>
              <a:gd name="connsiteX1" fmla="*/ 767376 w 2291650"/>
              <a:gd name="connsiteY1" fmla="*/ 330 h 1452189"/>
              <a:gd name="connsiteX2" fmla="*/ 2161828 w 2291650"/>
              <a:gd name="connsiteY2" fmla="*/ 252264 h 1452189"/>
              <a:gd name="connsiteX3" fmla="*/ 2060539 w 2291650"/>
              <a:gd name="connsiteY3" fmla="*/ 1251694 h 1452189"/>
              <a:gd name="connsiteX4" fmla="*/ 1317850 w 2291650"/>
              <a:gd name="connsiteY4" fmla="*/ 1416273 h 1452189"/>
              <a:gd name="connsiteX5" fmla="*/ 161212 w 2291650"/>
              <a:gd name="connsiteY5" fmla="*/ 996489 h 1452189"/>
              <a:gd name="connsiteX6" fmla="*/ 73153 w 2291650"/>
              <a:gd name="connsiteY6" fmla="*/ 281727 h 1452189"/>
              <a:gd name="connsiteX0" fmla="*/ 59430 w 2277927"/>
              <a:gd name="connsiteY0" fmla="*/ 281727 h 1449128"/>
              <a:gd name="connsiteX1" fmla="*/ 753653 w 2277927"/>
              <a:gd name="connsiteY1" fmla="*/ 330 h 1449128"/>
              <a:gd name="connsiteX2" fmla="*/ 2148105 w 2277927"/>
              <a:gd name="connsiteY2" fmla="*/ 252264 h 1449128"/>
              <a:gd name="connsiteX3" fmla="*/ 2046816 w 2277927"/>
              <a:gd name="connsiteY3" fmla="*/ 1251694 h 1449128"/>
              <a:gd name="connsiteX4" fmla="*/ 1304127 w 2277927"/>
              <a:gd name="connsiteY4" fmla="*/ 1416273 h 1449128"/>
              <a:gd name="connsiteX5" fmla="*/ 178116 w 2277927"/>
              <a:gd name="connsiteY5" fmla="*/ 1039025 h 1449128"/>
              <a:gd name="connsiteX6" fmla="*/ 59430 w 2277927"/>
              <a:gd name="connsiteY6" fmla="*/ 281727 h 1449128"/>
              <a:gd name="connsiteX0" fmla="*/ 80571 w 2299068"/>
              <a:gd name="connsiteY0" fmla="*/ 281727 h 1449128"/>
              <a:gd name="connsiteX1" fmla="*/ 774794 w 2299068"/>
              <a:gd name="connsiteY1" fmla="*/ 330 h 1449128"/>
              <a:gd name="connsiteX2" fmla="*/ 2169246 w 2299068"/>
              <a:gd name="connsiteY2" fmla="*/ 252264 h 1449128"/>
              <a:gd name="connsiteX3" fmla="*/ 2067957 w 2299068"/>
              <a:gd name="connsiteY3" fmla="*/ 1251694 h 1449128"/>
              <a:gd name="connsiteX4" fmla="*/ 1325268 w 2299068"/>
              <a:gd name="connsiteY4" fmla="*/ 1416273 h 1449128"/>
              <a:gd name="connsiteX5" fmla="*/ 199257 w 2299068"/>
              <a:gd name="connsiteY5" fmla="*/ 1039025 h 1449128"/>
              <a:gd name="connsiteX6" fmla="*/ 80571 w 2299068"/>
              <a:gd name="connsiteY6" fmla="*/ 281727 h 1449128"/>
              <a:gd name="connsiteX0" fmla="*/ 57731 w 2248601"/>
              <a:gd name="connsiteY0" fmla="*/ 281727 h 1454987"/>
              <a:gd name="connsiteX1" fmla="*/ 751954 w 2248601"/>
              <a:gd name="connsiteY1" fmla="*/ 330 h 1454987"/>
              <a:gd name="connsiteX2" fmla="*/ 2146406 w 2248601"/>
              <a:gd name="connsiteY2" fmla="*/ 252264 h 1454987"/>
              <a:gd name="connsiteX3" fmla="*/ 2045117 w 2248601"/>
              <a:gd name="connsiteY3" fmla="*/ 1251694 h 1454987"/>
              <a:gd name="connsiteX4" fmla="*/ 1265677 w 2248601"/>
              <a:gd name="connsiteY4" fmla="*/ 1441796 h 1454987"/>
              <a:gd name="connsiteX5" fmla="*/ 176417 w 2248601"/>
              <a:gd name="connsiteY5" fmla="*/ 1039025 h 1454987"/>
              <a:gd name="connsiteX6" fmla="*/ 57731 w 2248601"/>
              <a:gd name="connsiteY6" fmla="*/ 281727 h 1454987"/>
              <a:gd name="connsiteX0" fmla="*/ 57731 w 2255130"/>
              <a:gd name="connsiteY0" fmla="*/ 281673 h 1445763"/>
              <a:gd name="connsiteX1" fmla="*/ 751954 w 2255130"/>
              <a:gd name="connsiteY1" fmla="*/ 276 h 1445763"/>
              <a:gd name="connsiteX2" fmla="*/ 2146406 w 2255130"/>
              <a:gd name="connsiteY2" fmla="*/ 252210 h 1445763"/>
              <a:gd name="connsiteX3" fmla="*/ 2063493 w 2255130"/>
              <a:gd name="connsiteY3" fmla="*/ 1183582 h 1445763"/>
              <a:gd name="connsiteX4" fmla="*/ 1265677 w 2255130"/>
              <a:gd name="connsiteY4" fmla="*/ 1441742 h 1445763"/>
              <a:gd name="connsiteX5" fmla="*/ 176417 w 2255130"/>
              <a:gd name="connsiteY5" fmla="*/ 1038971 h 1445763"/>
              <a:gd name="connsiteX6" fmla="*/ 57731 w 2255130"/>
              <a:gd name="connsiteY6" fmla="*/ 281673 h 1445763"/>
              <a:gd name="connsiteX0" fmla="*/ 57731 w 2211477"/>
              <a:gd name="connsiteY0" fmla="*/ 283943 h 1448279"/>
              <a:gd name="connsiteX1" fmla="*/ 751954 w 2211477"/>
              <a:gd name="connsiteY1" fmla="*/ 2546 h 1448279"/>
              <a:gd name="connsiteX2" fmla="*/ 2085153 w 2211477"/>
              <a:gd name="connsiteY2" fmla="*/ 211944 h 1448279"/>
              <a:gd name="connsiteX3" fmla="*/ 2063493 w 2211477"/>
              <a:gd name="connsiteY3" fmla="*/ 1185852 h 1448279"/>
              <a:gd name="connsiteX4" fmla="*/ 1265677 w 2211477"/>
              <a:gd name="connsiteY4" fmla="*/ 1444012 h 1448279"/>
              <a:gd name="connsiteX5" fmla="*/ 176417 w 2211477"/>
              <a:gd name="connsiteY5" fmla="*/ 1041241 h 1448279"/>
              <a:gd name="connsiteX6" fmla="*/ 57731 w 2211477"/>
              <a:gd name="connsiteY6" fmla="*/ 283943 h 1448279"/>
              <a:gd name="connsiteX0" fmla="*/ 52949 w 2206695"/>
              <a:gd name="connsiteY0" fmla="*/ 283943 h 1446807"/>
              <a:gd name="connsiteX1" fmla="*/ 747172 w 2206695"/>
              <a:gd name="connsiteY1" fmla="*/ 2546 h 1446807"/>
              <a:gd name="connsiteX2" fmla="*/ 2080371 w 2206695"/>
              <a:gd name="connsiteY2" fmla="*/ 211944 h 1446807"/>
              <a:gd name="connsiteX3" fmla="*/ 2058711 w 2206695"/>
              <a:gd name="connsiteY3" fmla="*/ 1185852 h 1446807"/>
              <a:gd name="connsiteX4" fmla="*/ 1260895 w 2206695"/>
              <a:gd name="connsiteY4" fmla="*/ 1444012 h 1446807"/>
              <a:gd name="connsiteX5" fmla="*/ 183886 w 2206695"/>
              <a:gd name="connsiteY5" fmla="*/ 1075271 h 1446807"/>
              <a:gd name="connsiteX6" fmla="*/ 52949 w 2206695"/>
              <a:gd name="connsiteY6" fmla="*/ 283943 h 1446807"/>
              <a:gd name="connsiteX0" fmla="*/ 52949 w 2206695"/>
              <a:gd name="connsiteY0" fmla="*/ 286463 h 1449326"/>
              <a:gd name="connsiteX1" fmla="*/ 747172 w 2206695"/>
              <a:gd name="connsiteY1" fmla="*/ 5066 h 1449326"/>
              <a:gd name="connsiteX2" fmla="*/ 2080371 w 2206695"/>
              <a:gd name="connsiteY2" fmla="*/ 214464 h 1449326"/>
              <a:gd name="connsiteX3" fmla="*/ 2058711 w 2206695"/>
              <a:gd name="connsiteY3" fmla="*/ 1188372 h 1449326"/>
              <a:gd name="connsiteX4" fmla="*/ 1260895 w 2206695"/>
              <a:gd name="connsiteY4" fmla="*/ 1446532 h 1449326"/>
              <a:gd name="connsiteX5" fmla="*/ 183886 w 2206695"/>
              <a:gd name="connsiteY5" fmla="*/ 1077791 h 1449326"/>
              <a:gd name="connsiteX6" fmla="*/ 52949 w 2206695"/>
              <a:gd name="connsiteY6" fmla="*/ 286463 h 1449326"/>
              <a:gd name="connsiteX0" fmla="*/ 52949 w 2186755"/>
              <a:gd name="connsiteY0" fmla="*/ 288191 h 1451093"/>
              <a:gd name="connsiteX1" fmla="*/ 747172 w 2186755"/>
              <a:gd name="connsiteY1" fmla="*/ 6794 h 1451093"/>
              <a:gd name="connsiteX2" fmla="*/ 2049744 w 2186755"/>
              <a:gd name="connsiteY2" fmla="*/ 207685 h 1451093"/>
              <a:gd name="connsiteX3" fmla="*/ 2058711 w 2186755"/>
              <a:gd name="connsiteY3" fmla="*/ 1190100 h 1451093"/>
              <a:gd name="connsiteX4" fmla="*/ 1260895 w 2186755"/>
              <a:gd name="connsiteY4" fmla="*/ 1448260 h 1451093"/>
              <a:gd name="connsiteX5" fmla="*/ 183886 w 2186755"/>
              <a:gd name="connsiteY5" fmla="*/ 1079519 h 1451093"/>
              <a:gd name="connsiteX6" fmla="*/ 52949 w 2186755"/>
              <a:gd name="connsiteY6" fmla="*/ 288191 h 14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6755" h="1451093" extrusionOk="0">
                <a:moveTo>
                  <a:pt x="52949" y="288191"/>
                </a:moveTo>
                <a:cubicBezTo>
                  <a:pt x="146830" y="109403"/>
                  <a:pt x="414373" y="20212"/>
                  <a:pt x="747172" y="6794"/>
                </a:cubicBezTo>
                <a:cubicBezTo>
                  <a:pt x="1079971" y="-6624"/>
                  <a:pt x="1831154" y="-23562"/>
                  <a:pt x="2049744" y="207685"/>
                </a:cubicBezTo>
                <a:cubicBezTo>
                  <a:pt x="2268334" y="438932"/>
                  <a:pt x="2190186" y="983338"/>
                  <a:pt x="2058711" y="1190100"/>
                </a:cubicBezTo>
                <a:cubicBezTo>
                  <a:pt x="1927236" y="1396863"/>
                  <a:pt x="1573366" y="1466690"/>
                  <a:pt x="1260895" y="1448260"/>
                </a:cubicBezTo>
                <a:cubicBezTo>
                  <a:pt x="948424" y="1429830"/>
                  <a:pt x="385210" y="1272864"/>
                  <a:pt x="183886" y="1079519"/>
                </a:cubicBezTo>
                <a:cubicBezTo>
                  <a:pt x="-17438" y="886174"/>
                  <a:pt x="-40932" y="466979"/>
                  <a:pt x="52949" y="288191"/>
                </a:cubicBezTo>
                <a:close/>
              </a:path>
            </a:pathLst>
          </a:cu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828;p49">
            <a:extLst>
              <a:ext uri="{FF2B5EF4-FFF2-40B4-BE49-F238E27FC236}">
                <a16:creationId xmlns:a16="http://schemas.microsoft.com/office/drawing/2014/main" id="{D19CBA83-C7E3-1629-2187-075C7658553E}"/>
              </a:ext>
            </a:extLst>
          </p:cNvPr>
          <p:cNvSpPr txBox="1"/>
          <p:nvPr/>
        </p:nvSpPr>
        <p:spPr>
          <a:xfrm>
            <a:off x="9363797" y="5343346"/>
            <a:ext cx="2258845"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b="1">
                <a:solidFill>
                  <a:schemeClr val="bg1"/>
                </a:solidFill>
              </a:rPr>
              <a:t>Helsingin sisäinen työkalu:</a:t>
            </a:r>
            <a:br>
              <a:rPr lang="fi-FI" sz="1200" i="1">
                <a:solidFill>
                  <a:schemeClr val="bg1"/>
                </a:solidFill>
              </a:rPr>
            </a:br>
            <a:r>
              <a:rPr lang="fi-FI" sz="1200" i="1">
                <a:solidFill>
                  <a:schemeClr val="bg1"/>
                </a:solidFill>
              </a:rPr>
              <a:t>Löydät työkalut </a:t>
            </a:r>
            <a:r>
              <a:rPr lang="fi-FI" sz="1200" i="1">
                <a:solidFill>
                  <a:schemeClr val="bg1"/>
                </a:solidFill>
                <a:hlinkClick r:id="rId11">
                  <a:extLst>
                    <a:ext uri="{A12FA001-AC4F-418D-AE19-62706E023703}">
                      <ahyp:hlinkClr xmlns:ahyp="http://schemas.microsoft.com/office/drawing/2018/hyperlinkcolor" val="tx"/>
                    </a:ext>
                  </a:extLst>
                </a:hlinkClick>
              </a:rPr>
              <a:t>Dataekosysteemin roolit</a:t>
            </a:r>
            <a:r>
              <a:rPr lang="fi-FI" sz="1200" i="1">
                <a:solidFill>
                  <a:schemeClr val="bg1"/>
                </a:solidFill>
              </a:rPr>
              <a:t> -oppaan liitteistä.</a:t>
            </a:r>
          </a:p>
        </p:txBody>
      </p:sp>
      <p:sp>
        <p:nvSpPr>
          <p:cNvPr id="2127" name="Google Shape;2127;p98">
            <a:extLst>
              <a:ext uri="{FF2B5EF4-FFF2-40B4-BE49-F238E27FC236}">
                <a16:creationId xmlns:a16="http://schemas.microsoft.com/office/drawing/2014/main" id="{76F97AA4-B43A-7398-5F28-951B47E1CC30}"/>
              </a:ext>
            </a:extLst>
          </p:cNvPr>
          <p:cNvSpPr txBox="1"/>
          <p:nvPr/>
        </p:nvSpPr>
        <p:spPr>
          <a:xfrm>
            <a:off x="10658874" y="6542524"/>
            <a:ext cx="1236662" cy="25876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i-FI" sz="1000">
                <a:solidFill>
                  <a:schemeClr val="dk1"/>
                </a:solidFill>
                <a:latin typeface="Arial Black"/>
                <a:ea typeface="Arial Black"/>
                <a:cs typeface="Arial Black"/>
                <a:sym typeface="Arial Black"/>
              </a:rPr>
              <a:t>64</a:t>
            </a:fld>
            <a:endParaRPr sz="1800">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2643564298"/>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25">
          <a:extLst>
            <a:ext uri="{FF2B5EF4-FFF2-40B4-BE49-F238E27FC236}">
              <a16:creationId xmlns:a16="http://schemas.microsoft.com/office/drawing/2014/main" id="{19DC9DCC-0F08-D710-0DE3-B59BE1D59EFB}"/>
            </a:ext>
          </a:extLst>
        </p:cNvPr>
        <p:cNvGrpSpPr/>
        <p:nvPr/>
      </p:nvGrpSpPr>
      <p:grpSpPr>
        <a:xfrm>
          <a:off x="0" y="0"/>
          <a:ext cx="0" cy="0"/>
          <a:chOff x="0" y="0"/>
          <a:chExt cx="0" cy="0"/>
        </a:xfrm>
      </p:grpSpPr>
      <p:sp>
        <p:nvSpPr>
          <p:cNvPr id="21" name="Vapaamuotoinen: Muoto 20">
            <a:extLst>
              <a:ext uri="{FF2B5EF4-FFF2-40B4-BE49-F238E27FC236}">
                <a16:creationId xmlns:a16="http://schemas.microsoft.com/office/drawing/2014/main" id="{A0B3CAB3-C153-A428-33C6-4DC8048F7622}"/>
              </a:ext>
              <a:ext uri="{C183D7F6-B498-43B3-948B-1728B52AA6E4}">
                <adec:decorative xmlns:adec="http://schemas.microsoft.com/office/drawing/2017/decorative" val="1"/>
              </a:ext>
            </a:extLst>
          </p:cNvPr>
          <p:cNvSpPr/>
          <p:nvPr/>
        </p:nvSpPr>
        <p:spPr>
          <a:xfrm rot="3156886">
            <a:off x="379614" y="-1830056"/>
            <a:ext cx="3351599" cy="4736951"/>
          </a:xfrm>
          <a:custGeom>
            <a:avLst/>
            <a:gdLst>
              <a:gd name="connsiteX0" fmla="*/ 0 w 3351599"/>
              <a:gd name="connsiteY0" fmla="*/ 3674737 h 4736951"/>
              <a:gd name="connsiteX1" fmla="*/ 2808047 w 3351599"/>
              <a:gd name="connsiteY1" fmla="*/ 0 h 4736951"/>
              <a:gd name="connsiteX2" fmla="*/ 2893343 w 3351599"/>
              <a:gd name="connsiteY2" fmla="*/ 37879 h 4736951"/>
              <a:gd name="connsiteX3" fmla="*/ 3300162 w 3351599"/>
              <a:gd name="connsiteY3" fmla="*/ 1226219 h 4736951"/>
              <a:gd name="connsiteX4" fmla="*/ 1415957 w 3351599"/>
              <a:gd name="connsiteY4" fmla="*/ 4714444 h 4736951"/>
              <a:gd name="connsiteX5" fmla="*/ 1390061 w 3351599"/>
              <a:gd name="connsiteY5" fmla="*/ 4736951 h 47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1599" h="4736951">
                <a:moveTo>
                  <a:pt x="0" y="3674737"/>
                </a:moveTo>
                <a:lnTo>
                  <a:pt x="2808047" y="0"/>
                </a:lnTo>
                <a:lnTo>
                  <a:pt x="2893343" y="37879"/>
                </a:lnTo>
                <a:cubicBezTo>
                  <a:pt x="3239921" y="225741"/>
                  <a:pt x="3455952" y="601335"/>
                  <a:pt x="3300162" y="1226219"/>
                </a:cubicBezTo>
                <a:cubicBezTo>
                  <a:pt x="2847719" y="2883000"/>
                  <a:pt x="2043852" y="4132298"/>
                  <a:pt x="1415957" y="4714444"/>
                </a:cubicBezTo>
                <a:lnTo>
                  <a:pt x="1390061" y="4736951"/>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Google Shape;1041;p59">
            <a:extLst>
              <a:ext uri="{FF2B5EF4-FFF2-40B4-BE49-F238E27FC236}">
                <a16:creationId xmlns:a16="http://schemas.microsoft.com/office/drawing/2014/main" id="{049BFFAA-3E1D-B713-231B-C5A2AAFDB9F1}"/>
              </a:ext>
              <a:ext uri="{C183D7F6-B498-43B3-948B-1728B52AA6E4}">
                <adec:decorative xmlns:adec="http://schemas.microsoft.com/office/drawing/2017/decorative" val="1"/>
              </a:ext>
            </a:extLst>
          </p:cNvPr>
          <p:cNvSpPr/>
          <p:nvPr/>
        </p:nvSpPr>
        <p:spPr>
          <a:xfrm>
            <a:off x="375385" y="500513"/>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1051;p59">
            <a:extLst>
              <a:ext uri="{FF2B5EF4-FFF2-40B4-BE49-F238E27FC236}">
                <a16:creationId xmlns:a16="http://schemas.microsoft.com/office/drawing/2014/main" id="{87C5AA5A-BC04-E939-A18C-04C7202CB484}"/>
              </a:ext>
            </a:extLst>
          </p:cNvPr>
          <p:cNvSpPr txBox="1"/>
          <p:nvPr/>
        </p:nvSpPr>
        <p:spPr>
          <a:xfrm>
            <a:off x="654768" y="260808"/>
            <a:ext cx="5889232" cy="378900"/>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dirty="0">
                <a:solidFill>
                  <a:schemeClr val="tx1"/>
                </a:solidFill>
                <a:latin typeface="Arial Black"/>
                <a:ea typeface="Arial Black"/>
                <a:cs typeface="Arial Black"/>
                <a:sym typeface="Arial Black"/>
              </a:rPr>
              <a:t>Työkaluja vaiheeseen 4 Yhteistyö laajenee</a:t>
            </a:r>
            <a:endParaRPr dirty="0">
              <a:solidFill>
                <a:schemeClr val="tx1"/>
              </a:solidFill>
            </a:endParaRPr>
          </a:p>
        </p:txBody>
      </p:sp>
      <p:sp>
        <p:nvSpPr>
          <p:cNvPr id="2156" name="Google Shape;2156;p98">
            <a:extLst>
              <a:ext uri="{FF2B5EF4-FFF2-40B4-BE49-F238E27FC236}">
                <a16:creationId xmlns:a16="http://schemas.microsoft.com/office/drawing/2014/main" id="{BC16E7FA-E239-DC7B-A95A-6AB965E7BB11}"/>
              </a:ext>
            </a:extLst>
          </p:cNvPr>
          <p:cNvSpPr txBox="1">
            <a:spLocks noGrp="1"/>
          </p:cNvSpPr>
          <p:nvPr>
            <p:ph type="title" idx="4294967295"/>
          </p:nvPr>
        </p:nvSpPr>
        <p:spPr>
          <a:xfrm>
            <a:off x="841211" y="846167"/>
            <a:ext cx="6783918" cy="40011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rPr>
              <a:t>Sitran Kilpailukykyä datasta -</a:t>
            </a:r>
            <a:r>
              <a:rPr kumimoji="0" lang="fi-FI" sz="2000" b="0" i="0" u="none" strike="noStrike" kern="0" cap="none" spc="0" normalizeH="0" baseline="0" noProof="0" dirty="0" err="1">
                <a:ln>
                  <a:noFill/>
                </a:ln>
                <a:solidFill>
                  <a:schemeClr val="dk1"/>
                </a:solidFill>
                <a:effectLst/>
                <a:uLnTx/>
                <a:uFillTx/>
                <a:latin typeface="Arial Black" panose="020B0A04020102020204" pitchFamily="34" charset="0"/>
                <a:ea typeface="Arial"/>
                <a:cs typeface="Arial"/>
                <a:sym typeface="Arial"/>
              </a:rPr>
              <a:t>kanvaasit</a:t>
            </a:r>
            <a:endParaRPr kumimoji="0" lang="en-US" sz="14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endParaRPr>
          </a:p>
        </p:txBody>
      </p:sp>
      <p:sp>
        <p:nvSpPr>
          <p:cNvPr id="7" name="TextBox 6">
            <a:extLst>
              <a:ext uri="{FF2B5EF4-FFF2-40B4-BE49-F238E27FC236}">
                <a16:creationId xmlns:a16="http://schemas.microsoft.com/office/drawing/2014/main" id="{69618EEB-B524-73D7-2C24-76F5E084ED7A}"/>
              </a:ext>
            </a:extLst>
          </p:cNvPr>
          <p:cNvSpPr txBox="1"/>
          <p:nvPr/>
        </p:nvSpPr>
        <p:spPr>
          <a:xfrm>
            <a:off x="841211" y="1367009"/>
            <a:ext cx="972518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noProof="0"/>
              <a:t>Sitran </a:t>
            </a:r>
            <a:r>
              <a:rPr lang="fi-FI" i="1" noProof="0"/>
              <a:t>Kilpailukykyä datasta</a:t>
            </a:r>
            <a:r>
              <a:rPr lang="fi-FI"/>
              <a:t>  -</a:t>
            </a:r>
            <a:r>
              <a:rPr lang="fi-FI" noProof="0"/>
              <a:t>käsikirjassa kuvataan, miten innovaatioekosysteemi synnytetään ja miten sitä orkestroidaan. Käsikirjaan kuuluu mittava työkalupaketti, joka auttaa ekosysteemin yhteisen tavoitteen määrittelyssä, toimintamallin suunnittelussa, datan </a:t>
            </a:r>
            <a:r>
              <a:rPr lang="fi-FI" noProof="0" err="1"/>
              <a:t>yhteentoimivuuden</a:t>
            </a:r>
            <a:r>
              <a:rPr lang="fi-FI" noProof="0"/>
              <a:t> varmistamisessa ja osapuolten yhteistyön tukemisessa</a:t>
            </a:r>
            <a:r>
              <a:rPr lang="fi-FI"/>
              <a:t>.</a:t>
            </a:r>
            <a:endParaRPr lang="fi-FI" noProof="0"/>
          </a:p>
        </p:txBody>
      </p:sp>
      <p:grpSp>
        <p:nvGrpSpPr>
          <p:cNvPr id="6" name="Group 5" descr="Sivulla on kuvakollaasi Sitran Kilpailukykyä datasta -käsikirjan kanvaasityökaluista. Kukin kanvaasi on esitetty pienoiskuvana, ja ne liittyvät ekosysteemin yhteisen tavoitteen määrittelyyn, toimintamallin suunnitteluun ja datan yhteentoimivuuden varmistamiseen. Kanvaasit ovat esimerkinomaisia eikä kaikkia kanvaaseja ole esitelty kuvassa.">
            <a:extLst>
              <a:ext uri="{FF2B5EF4-FFF2-40B4-BE49-F238E27FC236}">
                <a16:creationId xmlns:a16="http://schemas.microsoft.com/office/drawing/2014/main" id="{6F946C50-B922-0163-6B42-428E8E68E310}"/>
              </a:ext>
            </a:extLst>
          </p:cNvPr>
          <p:cNvGrpSpPr/>
          <p:nvPr/>
        </p:nvGrpSpPr>
        <p:grpSpPr>
          <a:xfrm>
            <a:off x="804592" y="2218902"/>
            <a:ext cx="10523192" cy="3725943"/>
            <a:chOff x="804592" y="2218902"/>
            <a:chExt cx="10523192" cy="3725943"/>
          </a:xfrm>
        </p:grpSpPr>
        <p:pic>
          <p:nvPicPr>
            <p:cNvPr id="2" name="Picture 1" descr="A diagram with text on it&#10;&#10;AI-generated content may be incorrect.">
              <a:extLst>
                <a:ext uri="{FF2B5EF4-FFF2-40B4-BE49-F238E27FC236}">
                  <a16:creationId xmlns:a16="http://schemas.microsoft.com/office/drawing/2014/main" id="{1C0B7435-5845-10C2-D159-7B068109261B}"/>
                </a:ext>
              </a:extLst>
            </p:cNvPr>
            <p:cNvPicPr>
              <a:picLocks noChangeAspect="1"/>
            </p:cNvPicPr>
            <p:nvPr/>
          </p:nvPicPr>
          <p:blipFill>
            <a:blip r:embed="rId3"/>
            <a:stretch>
              <a:fillRect/>
            </a:stretch>
          </p:blipFill>
          <p:spPr>
            <a:xfrm>
              <a:off x="804592" y="2259343"/>
              <a:ext cx="1926545" cy="2738251"/>
            </a:xfrm>
            <a:prstGeom prst="rect">
              <a:avLst/>
            </a:prstGeom>
            <a:ln w="19050">
              <a:solidFill>
                <a:schemeClr val="bg1"/>
              </a:solidFill>
            </a:ln>
            <a:effectLst>
              <a:outerShdw blurRad="63500" sx="102000" sy="102000" algn="ctr" rotWithShape="0">
                <a:prstClr val="black">
                  <a:alpha val="20000"/>
                </a:prstClr>
              </a:outerShdw>
            </a:effectLst>
          </p:spPr>
        </p:pic>
        <p:pic>
          <p:nvPicPr>
            <p:cNvPr id="3" name="Picture 2" descr="A white paper with black text&#10;&#10;AI-generated content may be incorrect.">
              <a:extLst>
                <a:ext uri="{FF2B5EF4-FFF2-40B4-BE49-F238E27FC236}">
                  <a16:creationId xmlns:a16="http://schemas.microsoft.com/office/drawing/2014/main" id="{1437D9E0-EE70-BE64-C15C-AA99D9D9D765}"/>
                </a:ext>
              </a:extLst>
            </p:cNvPr>
            <p:cNvPicPr>
              <a:picLocks noChangeAspect="1"/>
            </p:cNvPicPr>
            <p:nvPr/>
          </p:nvPicPr>
          <p:blipFill>
            <a:blip r:embed="rId4"/>
            <a:stretch>
              <a:fillRect/>
            </a:stretch>
          </p:blipFill>
          <p:spPr>
            <a:xfrm>
              <a:off x="1378493" y="2719782"/>
              <a:ext cx="1926011" cy="2738251"/>
            </a:xfrm>
            <a:prstGeom prst="rect">
              <a:avLst/>
            </a:prstGeom>
            <a:ln w="19050">
              <a:solidFill>
                <a:schemeClr val="bg1"/>
              </a:solidFill>
            </a:ln>
            <a:effectLst>
              <a:outerShdw blurRad="63500" sx="102000" sy="102000" algn="ctr" rotWithShape="0">
                <a:prstClr val="black">
                  <a:alpha val="20000"/>
                </a:prstClr>
              </a:outerShdw>
            </a:effectLst>
          </p:spPr>
        </p:pic>
        <p:pic>
          <p:nvPicPr>
            <p:cNvPr id="4" name="Picture 3" descr="A white rectangular object with black text&#10;&#10;AI-generated content may be incorrect.">
              <a:extLst>
                <a:ext uri="{FF2B5EF4-FFF2-40B4-BE49-F238E27FC236}">
                  <a16:creationId xmlns:a16="http://schemas.microsoft.com/office/drawing/2014/main" id="{CA71D534-A8D1-1A42-BBB7-8478DE016CA9}"/>
                </a:ext>
              </a:extLst>
            </p:cNvPr>
            <p:cNvPicPr>
              <a:picLocks noChangeAspect="1"/>
            </p:cNvPicPr>
            <p:nvPr/>
          </p:nvPicPr>
          <p:blipFill>
            <a:blip r:embed="rId5"/>
            <a:stretch>
              <a:fillRect/>
            </a:stretch>
          </p:blipFill>
          <p:spPr>
            <a:xfrm>
              <a:off x="2079166" y="3206595"/>
              <a:ext cx="1930051" cy="2738250"/>
            </a:xfrm>
            <a:prstGeom prst="rect">
              <a:avLst/>
            </a:prstGeom>
            <a:ln w="19050">
              <a:solidFill>
                <a:schemeClr val="bg1"/>
              </a:solidFill>
            </a:ln>
            <a:effectLst>
              <a:outerShdw blurRad="63500" sx="102000" sy="102000" algn="ctr" rotWithShape="0">
                <a:prstClr val="black">
                  <a:alpha val="20000"/>
                </a:prstClr>
              </a:outerShdw>
            </a:effectLst>
          </p:spPr>
        </p:pic>
        <p:pic>
          <p:nvPicPr>
            <p:cNvPr id="12" name="Picture 11" descr="A white sheet of paper with black text&#10;&#10;AI-generated content may be incorrect.">
              <a:extLst>
                <a:ext uri="{FF2B5EF4-FFF2-40B4-BE49-F238E27FC236}">
                  <a16:creationId xmlns:a16="http://schemas.microsoft.com/office/drawing/2014/main" id="{B68A9782-9B0B-4667-9FEA-10A0BBA33BD2}"/>
                </a:ext>
              </a:extLst>
            </p:cNvPr>
            <p:cNvPicPr>
              <a:picLocks noChangeAspect="1"/>
            </p:cNvPicPr>
            <p:nvPr/>
          </p:nvPicPr>
          <p:blipFill>
            <a:blip r:embed="rId6"/>
            <a:stretch>
              <a:fillRect/>
            </a:stretch>
          </p:blipFill>
          <p:spPr>
            <a:xfrm>
              <a:off x="4348531" y="2259344"/>
              <a:ext cx="1930999" cy="2738250"/>
            </a:xfrm>
            <a:prstGeom prst="rect">
              <a:avLst/>
            </a:prstGeom>
            <a:ln w="19050">
              <a:solidFill>
                <a:schemeClr val="bg1"/>
              </a:solidFill>
            </a:ln>
            <a:effectLst>
              <a:outerShdw blurRad="63500" sx="102000" sy="102000" algn="ctr" rotWithShape="0">
                <a:prstClr val="black">
                  <a:alpha val="20000"/>
                </a:prstClr>
              </a:outerShdw>
            </a:effectLst>
          </p:spPr>
        </p:pic>
        <p:pic>
          <p:nvPicPr>
            <p:cNvPr id="13" name="Picture 12">
              <a:extLst>
                <a:ext uri="{FF2B5EF4-FFF2-40B4-BE49-F238E27FC236}">
                  <a16:creationId xmlns:a16="http://schemas.microsoft.com/office/drawing/2014/main" id="{4535F84D-E6AC-5185-4B54-3302A500F5E2}"/>
                </a:ext>
              </a:extLst>
            </p:cNvPr>
            <p:cNvPicPr>
              <a:picLocks noChangeAspect="1"/>
            </p:cNvPicPr>
            <p:nvPr/>
          </p:nvPicPr>
          <p:blipFill>
            <a:blip r:embed="rId7"/>
            <a:stretch>
              <a:fillRect/>
            </a:stretch>
          </p:blipFill>
          <p:spPr>
            <a:xfrm>
              <a:off x="4992219" y="2596763"/>
              <a:ext cx="1940973" cy="2738249"/>
            </a:xfrm>
            <a:prstGeom prst="rect">
              <a:avLst/>
            </a:prstGeom>
            <a:ln w="19050">
              <a:solidFill>
                <a:schemeClr val="bg1"/>
              </a:solidFill>
            </a:ln>
            <a:effectLst>
              <a:outerShdw blurRad="63500" sx="102000" sy="102000" algn="ctr" rotWithShape="0">
                <a:prstClr val="black">
                  <a:alpha val="20000"/>
                </a:prstClr>
              </a:outerShdw>
            </a:effectLst>
          </p:spPr>
        </p:pic>
        <p:pic>
          <p:nvPicPr>
            <p:cNvPr id="14" name="Picture 13" descr="A white sheet of paper with black text&#10;&#10;AI-generated content may be incorrect.">
              <a:extLst>
                <a:ext uri="{FF2B5EF4-FFF2-40B4-BE49-F238E27FC236}">
                  <a16:creationId xmlns:a16="http://schemas.microsoft.com/office/drawing/2014/main" id="{5E9A23DD-BD5A-6C83-36A3-BC300B24BDB7}"/>
                </a:ext>
              </a:extLst>
            </p:cNvPr>
            <p:cNvPicPr>
              <a:picLocks noChangeAspect="1"/>
            </p:cNvPicPr>
            <p:nvPr/>
          </p:nvPicPr>
          <p:blipFill>
            <a:blip r:embed="rId8"/>
            <a:stretch>
              <a:fillRect/>
            </a:stretch>
          </p:blipFill>
          <p:spPr>
            <a:xfrm>
              <a:off x="5597578" y="2920666"/>
              <a:ext cx="1927480" cy="2738251"/>
            </a:xfrm>
            <a:prstGeom prst="rect">
              <a:avLst/>
            </a:prstGeom>
            <a:ln w="19050">
              <a:solidFill>
                <a:schemeClr val="bg1"/>
              </a:solidFill>
            </a:ln>
            <a:effectLst>
              <a:outerShdw blurRad="63500" sx="102000" sy="102000" algn="ctr" rotWithShape="0">
                <a:prstClr val="black">
                  <a:alpha val="20000"/>
                </a:prstClr>
              </a:outerShdw>
            </a:effectLst>
          </p:spPr>
        </p:pic>
        <p:pic>
          <p:nvPicPr>
            <p:cNvPr id="15" name="Picture 14" descr="A white sheet of paper with black text&#10;&#10;AI-generated content may be incorrect.">
              <a:extLst>
                <a:ext uri="{FF2B5EF4-FFF2-40B4-BE49-F238E27FC236}">
                  <a16:creationId xmlns:a16="http://schemas.microsoft.com/office/drawing/2014/main" id="{40C8956D-B2D3-E198-BD4C-383CD710FCB1}"/>
                </a:ext>
              </a:extLst>
            </p:cNvPr>
            <p:cNvPicPr>
              <a:picLocks noChangeAspect="1"/>
            </p:cNvPicPr>
            <p:nvPr/>
          </p:nvPicPr>
          <p:blipFill>
            <a:blip r:embed="rId9"/>
            <a:stretch>
              <a:fillRect/>
            </a:stretch>
          </p:blipFill>
          <p:spPr>
            <a:xfrm>
              <a:off x="6294473" y="3206595"/>
              <a:ext cx="1927108" cy="2738250"/>
            </a:xfrm>
            <a:prstGeom prst="rect">
              <a:avLst/>
            </a:prstGeom>
            <a:ln w="19050">
              <a:solidFill>
                <a:schemeClr val="bg1"/>
              </a:solidFill>
            </a:ln>
            <a:effectLst>
              <a:outerShdw blurRad="63500" sx="102000" sy="102000" algn="ctr" rotWithShape="0">
                <a:prstClr val="black">
                  <a:alpha val="20000"/>
                </a:prstClr>
              </a:outerShdw>
            </a:effectLst>
          </p:spPr>
        </p:pic>
        <p:pic>
          <p:nvPicPr>
            <p:cNvPr id="16" name="Picture 15" descr="A white document with black text&#10;&#10;AI-generated content may be incorrect.">
              <a:extLst>
                <a:ext uri="{FF2B5EF4-FFF2-40B4-BE49-F238E27FC236}">
                  <a16:creationId xmlns:a16="http://schemas.microsoft.com/office/drawing/2014/main" id="{538965CB-B975-D34F-302D-895F4366818C}"/>
                </a:ext>
              </a:extLst>
            </p:cNvPr>
            <p:cNvPicPr>
              <a:picLocks noChangeAspect="1"/>
            </p:cNvPicPr>
            <p:nvPr/>
          </p:nvPicPr>
          <p:blipFill>
            <a:blip r:embed="rId10"/>
            <a:stretch>
              <a:fillRect/>
            </a:stretch>
          </p:blipFill>
          <p:spPr>
            <a:xfrm>
              <a:off x="8751303" y="2218902"/>
              <a:ext cx="1926011" cy="2738251"/>
            </a:xfrm>
            <a:prstGeom prst="rect">
              <a:avLst/>
            </a:prstGeom>
            <a:ln w="19050">
              <a:solidFill>
                <a:schemeClr val="bg1"/>
              </a:solidFill>
            </a:ln>
            <a:effectLst>
              <a:outerShdw blurRad="63500" sx="102000" sy="102000" algn="ctr" rotWithShape="0">
                <a:prstClr val="black">
                  <a:alpha val="20000"/>
                </a:prstClr>
              </a:outerShdw>
            </a:effectLst>
          </p:spPr>
        </p:pic>
        <p:pic>
          <p:nvPicPr>
            <p:cNvPr id="17" name="Picture 16" descr="A white sheet of paper with black text&#10;&#10;AI-generated content may be incorrect.">
              <a:extLst>
                <a:ext uri="{FF2B5EF4-FFF2-40B4-BE49-F238E27FC236}">
                  <a16:creationId xmlns:a16="http://schemas.microsoft.com/office/drawing/2014/main" id="{93CFA392-7F9A-290A-5F1F-FAFD8449708C}"/>
                </a:ext>
              </a:extLst>
            </p:cNvPr>
            <p:cNvPicPr>
              <a:picLocks noChangeAspect="1"/>
            </p:cNvPicPr>
            <p:nvPr/>
          </p:nvPicPr>
          <p:blipFill>
            <a:blip r:embed="rId11"/>
            <a:stretch>
              <a:fillRect/>
            </a:stretch>
          </p:blipFill>
          <p:spPr>
            <a:xfrm>
              <a:off x="9399203" y="2681236"/>
              <a:ext cx="1928581" cy="2738250"/>
            </a:xfrm>
            <a:prstGeom prst="rect">
              <a:avLst/>
            </a:prstGeom>
            <a:ln w="19050">
              <a:solidFill>
                <a:schemeClr val="bg1"/>
              </a:solidFill>
            </a:ln>
            <a:effectLst>
              <a:outerShdw blurRad="63500" sx="102000" sy="102000" algn="ctr" rotWithShape="0">
                <a:prstClr val="black">
                  <a:alpha val="20000"/>
                </a:prstClr>
              </a:outerShdw>
            </a:effectLst>
          </p:spPr>
        </p:pic>
      </p:grpSp>
      <p:sp>
        <p:nvSpPr>
          <p:cNvPr id="18" name="Google Shape;1052;p59">
            <a:extLst>
              <a:ext uri="{FF2B5EF4-FFF2-40B4-BE49-F238E27FC236}">
                <a16:creationId xmlns:a16="http://schemas.microsoft.com/office/drawing/2014/main" id="{C1B78B00-EC94-40DA-09C2-B78DBBE78A30}"/>
              </a:ext>
              <a:ext uri="{C183D7F6-B498-43B3-948B-1728B52AA6E4}">
                <adec:decorative xmlns:adec="http://schemas.microsoft.com/office/drawing/2017/decorative" val="1"/>
              </a:ext>
            </a:extLst>
          </p:cNvPr>
          <p:cNvSpPr/>
          <p:nvPr/>
        </p:nvSpPr>
        <p:spPr>
          <a:xfrm flipV="1">
            <a:off x="8922254" y="4991030"/>
            <a:ext cx="2973282" cy="1427394"/>
          </a:xfrm>
          <a:custGeom>
            <a:avLst/>
            <a:gdLst>
              <a:gd name="connsiteX0" fmla="*/ 171222 w 2120506"/>
              <a:gd name="connsiteY0" fmla="*/ 411049 h 1547393"/>
              <a:gd name="connsiteX1" fmla="*/ 887153 w 2120506"/>
              <a:gd name="connsiteY1" fmla="*/ 27564 h 1547393"/>
              <a:gd name="connsiteX2" fmla="*/ 1693277 w 2120506"/>
              <a:gd name="connsiteY2" fmla="*/ 80852 h 1547393"/>
              <a:gd name="connsiteX3" fmla="*/ 2110096 w 2120506"/>
              <a:gd name="connsiteY3" fmla="*/ 483675 h 1547393"/>
              <a:gd name="connsiteX4" fmla="*/ 1933131 w 2120506"/>
              <a:gd name="connsiteY4" fmla="*/ 1261913 h 1547393"/>
              <a:gd name="connsiteX5" fmla="*/ 1279922 w 2120506"/>
              <a:gd name="connsiteY5" fmla="*/ 1545594 h 1547393"/>
              <a:gd name="connsiteX6" fmla="*/ 91105 w 2120506"/>
              <a:gd name="connsiteY6" fmla="*/ 1032230 h 1547393"/>
              <a:gd name="connsiteX7" fmla="*/ 171222 w 2120506"/>
              <a:gd name="connsiteY7" fmla="*/ 411049 h 1547393"/>
              <a:gd name="connsiteX0" fmla="*/ 171222 w 2120506"/>
              <a:gd name="connsiteY0" fmla="*/ 411049 h 1547393"/>
              <a:gd name="connsiteX1" fmla="*/ 887153 w 2120506"/>
              <a:gd name="connsiteY1" fmla="*/ 27564 h 1547393"/>
              <a:gd name="connsiteX2" fmla="*/ 1693277 w 2120506"/>
              <a:gd name="connsiteY2" fmla="*/ 80852 h 1547393"/>
              <a:gd name="connsiteX3" fmla="*/ 2110096 w 2120506"/>
              <a:gd name="connsiteY3" fmla="*/ 483675 h 1547393"/>
              <a:gd name="connsiteX4" fmla="*/ 1933131 w 2120506"/>
              <a:gd name="connsiteY4" fmla="*/ 1261913 h 1547393"/>
              <a:gd name="connsiteX5" fmla="*/ 1279922 w 2120506"/>
              <a:gd name="connsiteY5" fmla="*/ 1545594 h 1547393"/>
              <a:gd name="connsiteX6" fmla="*/ 91105 w 2120506"/>
              <a:gd name="connsiteY6" fmla="*/ 1032230 h 1547393"/>
              <a:gd name="connsiteX7" fmla="*/ 171222 w 2120506"/>
              <a:gd name="connsiteY7" fmla="*/ 411049 h 1547393"/>
              <a:gd name="connsiteX0" fmla="*/ 136881 w 2144086"/>
              <a:gd name="connsiteY0" fmla="*/ 310547 h 1540471"/>
              <a:gd name="connsiteX1" fmla="*/ 910733 w 2144086"/>
              <a:gd name="connsiteY1" fmla="*/ 20642 h 1540471"/>
              <a:gd name="connsiteX2" fmla="*/ 1716857 w 2144086"/>
              <a:gd name="connsiteY2" fmla="*/ 73930 h 1540471"/>
              <a:gd name="connsiteX3" fmla="*/ 2133676 w 2144086"/>
              <a:gd name="connsiteY3" fmla="*/ 476753 h 1540471"/>
              <a:gd name="connsiteX4" fmla="*/ 1956711 w 2144086"/>
              <a:gd name="connsiteY4" fmla="*/ 1254991 h 1540471"/>
              <a:gd name="connsiteX5" fmla="*/ 1303502 w 2144086"/>
              <a:gd name="connsiteY5" fmla="*/ 1538672 h 1540471"/>
              <a:gd name="connsiteX6" fmla="*/ 114685 w 2144086"/>
              <a:gd name="connsiteY6" fmla="*/ 1025308 h 1540471"/>
              <a:gd name="connsiteX7" fmla="*/ 136881 w 2144086"/>
              <a:gd name="connsiteY7" fmla="*/ 310547 h 1540471"/>
              <a:gd name="connsiteX0" fmla="*/ 134167 w 2141372"/>
              <a:gd name="connsiteY0" fmla="*/ 310546 h 1540470"/>
              <a:gd name="connsiteX1" fmla="*/ 908019 w 2141372"/>
              <a:gd name="connsiteY1" fmla="*/ 20641 h 1540470"/>
              <a:gd name="connsiteX2" fmla="*/ 1714143 w 2141372"/>
              <a:gd name="connsiteY2" fmla="*/ 73929 h 1540470"/>
              <a:gd name="connsiteX3" fmla="*/ 2130962 w 2141372"/>
              <a:gd name="connsiteY3" fmla="*/ 476752 h 1540470"/>
              <a:gd name="connsiteX4" fmla="*/ 1953997 w 2141372"/>
              <a:gd name="connsiteY4" fmla="*/ 1254990 h 1540470"/>
              <a:gd name="connsiteX5" fmla="*/ 1300788 w 2141372"/>
              <a:gd name="connsiteY5" fmla="*/ 1538671 h 1540470"/>
              <a:gd name="connsiteX6" fmla="*/ 111971 w 2141372"/>
              <a:gd name="connsiteY6" fmla="*/ 1025307 h 1540470"/>
              <a:gd name="connsiteX7" fmla="*/ 134167 w 2141372"/>
              <a:gd name="connsiteY7" fmla="*/ 310546 h 1540470"/>
              <a:gd name="connsiteX0" fmla="*/ 134618 w 2142249"/>
              <a:gd name="connsiteY0" fmla="*/ 310546 h 1448850"/>
              <a:gd name="connsiteX1" fmla="*/ 908470 w 2142249"/>
              <a:gd name="connsiteY1" fmla="*/ 20641 h 1448850"/>
              <a:gd name="connsiteX2" fmla="*/ 1714594 w 2142249"/>
              <a:gd name="connsiteY2" fmla="*/ 73929 h 1448850"/>
              <a:gd name="connsiteX3" fmla="*/ 2131413 w 2142249"/>
              <a:gd name="connsiteY3" fmla="*/ 476752 h 1448850"/>
              <a:gd name="connsiteX4" fmla="*/ 1954448 w 2142249"/>
              <a:gd name="connsiteY4" fmla="*/ 1254990 h 1448850"/>
              <a:gd name="connsiteX5" fmla="*/ 1269060 w 2142249"/>
              <a:gd name="connsiteY5" fmla="*/ 1445091 h 1448850"/>
              <a:gd name="connsiteX6" fmla="*/ 112422 w 2142249"/>
              <a:gd name="connsiteY6" fmla="*/ 1025307 h 1448850"/>
              <a:gd name="connsiteX7" fmla="*/ 134618 w 2142249"/>
              <a:gd name="connsiteY7" fmla="*/ 310546 h 1448850"/>
              <a:gd name="connsiteX0" fmla="*/ 134618 w 2151203"/>
              <a:gd name="connsiteY0" fmla="*/ 310546 h 1448155"/>
              <a:gd name="connsiteX1" fmla="*/ 908470 w 2151203"/>
              <a:gd name="connsiteY1" fmla="*/ 20641 h 1448155"/>
              <a:gd name="connsiteX2" fmla="*/ 1714594 w 2151203"/>
              <a:gd name="connsiteY2" fmla="*/ 73929 h 1448155"/>
              <a:gd name="connsiteX3" fmla="*/ 2131413 w 2151203"/>
              <a:gd name="connsiteY3" fmla="*/ 476752 h 1448155"/>
              <a:gd name="connsiteX4" fmla="*/ 1999498 w 2151203"/>
              <a:gd name="connsiteY4" fmla="*/ 1237975 h 1448155"/>
              <a:gd name="connsiteX5" fmla="*/ 1269060 w 2151203"/>
              <a:gd name="connsiteY5" fmla="*/ 1445091 h 1448155"/>
              <a:gd name="connsiteX6" fmla="*/ 112422 w 2151203"/>
              <a:gd name="connsiteY6" fmla="*/ 1025307 h 1448155"/>
              <a:gd name="connsiteX7" fmla="*/ 134618 w 2151203"/>
              <a:gd name="connsiteY7" fmla="*/ 310546 h 1448155"/>
              <a:gd name="connsiteX0" fmla="*/ 134618 w 2151203"/>
              <a:gd name="connsiteY0" fmla="*/ 310546 h 1448155"/>
              <a:gd name="connsiteX1" fmla="*/ 908470 w 2151203"/>
              <a:gd name="connsiteY1" fmla="*/ 20641 h 1448155"/>
              <a:gd name="connsiteX2" fmla="*/ 1714594 w 2151203"/>
              <a:gd name="connsiteY2" fmla="*/ 73929 h 1448155"/>
              <a:gd name="connsiteX3" fmla="*/ 2131413 w 2151203"/>
              <a:gd name="connsiteY3" fmla="*/ 476752 h 1448155"/>
              <a:gd name="connsiteX4" fmla="*/ 1999498 w 2151203"/>
              <a:gd name="connsiteY4" fmla="*/ 1237975 h 1448155"/>
              <a:gd name="connsiteX5" fmla="*/ 1269060 w 2151203"/>
              <a:gd name="connsiteY5" fmla="*/ 1445091 h 1448155"/>
              <a:gd name="connsiteX6" fmla="*/ 112422 w 2151203"/>
              <a:gd name="connsiteY6" fmla="*/ 1025307 h 1448155"/>
              <a:gd name="connsiteX7" fmla="*/ 134618 w 2151203"/>
              <a:gd name="connsiteY7" fmla="*/ 310546 h 1448155"/>
              <a:gd name="connsiteX0" fmla="*/ 134618 w 2151203"/>
              <a:gd name="connsiteY0" fmla="*/ 310546 h 1445796"/>
              <a:gd name="connsiteX1" fmla="*/ 908470 w 2151203"/>
              <a:gd name="connsiteY1" fmla="*/ 20641 h 1445796"/>
              <a:gd name="connsiteX2" fmla="*/ 1714594 w 2151203"/>
              <a:gd name="connsiteY2" fmla="*/ 73929 h 1445796"/>
              <a:gd name="connsiteX3" fmla="*/ 2131413 w 2151203"/>
              <a:gd name="connsiteY3" fmla="*/ 476752 h 1445796"/>
              <a:gd name="connsiteX4" fmla="*/ 1999498 w 2151203"/>
              <a:gd name="connsiteY4" fmla="*/ 1237975 h 1445796"/>
              <a:gd name="connsiteX5" fmla="*/ 1269060 w 2151203"/>
              <a:gd name="connsiteY5" fmla="*/ 1445091 h 1445796"/>
              <a:gd name="connsiteX6" fmla="*/ 112422 w 2151203"/>
              <a:gd name="connsiteY6" fmla="*/ 1025307 h 1445796"/>
              <a:gd name="connsiteX7" fmla="*/ 134618 w 2151203"/>
              <a:gd name="connsiteY7" fmla="*/ 310546 h 1445796"/>
              <a:gd name="connsiteX0" fmla="*/ 134618 w 2166999"/>
              <a:gd name="connsiteY0" fmla="*/ 308941 h 1444191"/>
              <a:gd name="connsiteX1" fmla="*/ 908470 w 2166999"/>
              <a:gd name="connsiteY1" fmla="*/ 19036 h 1444191"/>
              <a:gd name="connsiteX2" fmla="*/ 1714594 w 2166999"/>
              <a:gd name="connsiteY2" fmla="*/ 72324 h 1444191"/>
              <a:gd name="connsiteX3" fmla="*/ 2149789 w 2166999"/>
              <a:gd name="connsiteY3" fmla="*/ 432610 h 1444191"/>
              <a:gd name="connsiteX4" fmla="*/ 1999498 w 2166999"/>
              <a:gd name="connsiteY4" fmla="*/ 1236370 h 1444191"/>
              <a:gd name="connsiteX5" fmla="*/ 1269060 w 2166999"/>
              <a:gd name="connsiteY5" fmla="*/ 1443486 h 1444191"/>
              <a:gd name="connsiteX6" fmla="*/ 112422 w 2166999"/>
              <a:gd name="connsiteY6" fmla="*/ 1023702 h 1444191"/>
              <a:gd name="connsiteX7" fmla="*/ 134618 w 2166999"/>
              <a:gd name="connsiteY7" fmla="*/ 308941 h 1444191"/>
              <a:gd name="connsiteX0" fmla="*/ 134618 w 2166999"/>
              <a:gd name="connsiteY0" fmla="*/ 320282 h 1455532"/>
              <a:gd name="connsiteX1" fmla="*/ 908470 w 2166999"/>
              <a:gd name="connsiteY1" fmla="*/ 30377 h 1455532"/>
              <a:gd name="connsiteX2" fmla="*/ 1714594 w 2166999"/>
              <a:gd name="connsiteY2" fmla="*/ 83665 h 1455532"/>
              <a:gd name="connsiteX3" fmla="*/ 2149789 w 2166999"/>
              <a:gd name="connsiteY3" fmla="*/ 443951 h 1455532"/>
              <a:gd name="connsiteX4" fmla="*/ 1999498 w 2166999"/>
              <a:gd name="connsiteY4" fmla="*/ 1247711 h 1455532"/>
              <a:gd name="connsiteX5" fmla="*/ 1269060 w 2166999"/>
              <a:gd name="connsiteY5" fmla="*/ 1454827 h 1455532"/>
              <a:gd name="connsiteX6" fmla="*/ 112422 w 2166999"/>
              <a:gd name="connsiteY6" fmla="*/ 1035043 h 1455532"/>
              <a:gd name="connsiteX7" fmla="*/ 134618 w 2166999"/>
              <a:gd name="connsiteY7" fmla="*/ 320282 h 1455532"/>
              <a:gd name="connsiteX0" fmla="*/ 128422 w 2160803"/>
              <a:gd name="connsiteY0" fmla="*/ 295492 h 1430742"/>
              <a:gd name="connsiteX1" fmla="*/ 779768 w 2160803"/>
              <a:gd name="connsiteY1" fmla="*/ 39616 h 1430742"/>
              <a:gd name="connsiteX2" fmla="*/ 1708398 w 2160803"/>
              <a:gd name="connsiteY2" fmla="*/ 58875 h 1430742"/>
              <a:gd name="connsiteX3" fmla="*/ 2143593 w 2160803"/>
              <a:gd name="connsiteY3" fmla="*/ 419161 h 1430742"/>
              <a:gd name="connsiteX4" fmla="*/ 1993302 w 2160803"/>
              <a:gd name="connsiteY4" fmla="*/ 1222921 h 1430742"/>
              <a:gd name="connsiteX5" fmla="*/ 1262864 w 2160803"/>
              <a:gd name="connsiteY5" fmla="*/ 1430037 h 1430742"/>
              <a:gd name="connsiteX6" fmla="*/ 106226 w 2160803"/>
              <a:gd name="connsiteY6" fmla="*/ 1010253 h 1430742"/>
              <a:gd name="connsiteX7" fmla="*/ 128422 w 2160803"/>
              <a:gd name="connsiteY7" fmla="*/ 295492 h 1430742"/>
              <a:gd name="connsiteX0" fmla="*/ 77809 w 2220445"/>
              <a:gd name="connsiteY0" fmla="*/ 284955 h 1420206"/>
              <a:gd name="connsiteX1" fmla="*/ 839410 w 2220445"/>
              <a:gd name="connsiteY1" fmla="*/ 29080 h 1420206"/>
              <a:gd name="connsiteX2" fmla="*/ 1768040 w 2220445"/>
              <a:gd name="connsiteY2" fmla="*/ 48339 h 1420206"/>
              <a:gd name="connsiteX3" fmla="*/ 2203235 w 2220445"/>
              <a:gd name="connsiteY3" fmla="*/ 408625 h 1420206"/>
              <a:gd name="connsiteX4" fmla="*/ 2052944 w 2220445"/>
              <a:gd name="connsiteY4" fmla="*/ 1212385 h 1420206"/>
              <a:gd name="connsiteX5" fmla="*/ 1322506 w 2220445"/>
              <a:gd name="connsiteY5" fmla="*/ 1419501 h 1420206"/>
              <a:gd name="connsiteX6" fmla="*/ 165868 w 2220445"/>
              <a:gd name="connsiteY6" fmla="*/ 999717 h 1420206"/>
              <a:gd name="connsiteX7" fmla="*/ 77809 w 2220445"/>
              <a:gd name="connsiteY7" fmla="*/ 284955 h 1420206"/>
              <a:gd name="connsiteX0" fmla="*/ 75265 w 2217901"/>
              <a:gd name="connsiteY0" fmla="*/ 284955 h 1420206"/>
              <a:gd name="connsiteX1" fmla="*/ 800114 w 2217901"/>
              <a:gd name="connsiteY1" fmla="*/ 29080 h 1420206"/>
              <a:gd name="connsiteX2" fmla="*/ 1765496 w 2217901"/>
              <a:gd name="connsiteY2" fmla="*/ 48339 h 1420206"/>
              <a:gd name="connsiteX3" fmla="*/ 2200691 w 2217901"/>
              <a:gd name="connsiteY3" fmla="*/ 408625 h 1420206"/>
              <a:gd name="connsiteX4" fmla="*/ 2050400 w 2217901"/>
              <a:gd name="connsiteY4" fmla="*/ 1212385 h 1420206"/>
              <a:gd name="connsiteX5" fmla="*/ 1319962 w 2217901"/>
              <a:gd name="connsiteY5" fmla="*/ 1419501 h 1420206"/>
              <a:gd name="connsiteX6" fmla="*/ 163324 w 2217901"/>
              <a:gd name="connsiteY6" fmla="*/ 999717 h 1420206"/>
              <a:gd name="connsiteX7" fmla="*/ 75265 w 2217901"/>
              <a:gd name="connsiteY7" fmla="*/ 284955 h 1420206"/>
              <a:gd name="connsiteX0" fmla="*/ 75265 w 2217901"/>
              <a:gd name="connsiteY0" fmla="*/ 278381 h 1413632"/>
              <a:gd name="connsiteX1" fmla="*/ 800114 w 2217901"/>
              <a:gd name="connsiteY1" fmla="*/ 22506 h 1413632"/>
              <a:gd name="connsiteX2" fmla="*/ 1765496 w 2217901"/>
              <a:gd name="connsiteY2" fmla="*/ 41765 h 1413632"/>
              <a:gd name="connsiteX3" fmla="*/ 2200691 w 2217901"/>
              <a:gd name="connsiteY3" fmla="*/ 402051 h 1413632"/>
              <a:gd name="connsiteX4" fmla="*/ 2050400 w 2217901"/>
              <a:gd name="connsiteY4" fmla="*/ 1205811 h 1413632"/>
              <a:gd name="connsiteX5" fmla="*/ 1319962 w 2217901"/>
              <a:gd name="connsiteY5" fmla="*/ 1412927 h 1413632"/>
              <a:gd name="connsiteX6" fmla="*/ 163324 w 2217901"/>
              <a:gd name="connsiteY6" fmla="*/ 993143 h 1413632"/>
              <a:gd name="connsiteX7" fmla="*/ 75265 w 2217901"/>
              <a:gd name="connsiteY7" fmla="*/ 278381 h 1413632"/>
              <a:gd name="connsiteX0" fmla="*/ 75265 w 2287867"/>
              <a:gd name="connsiteY0" fmla="*/ 258272 h 1393523"/>
              <a:gd name="connsiteX1" fmla="*/ 800114 w 2287867"/>
              <a:gd name="connsiteY1" fmla="*/ 2397 h 1393523"/>
              <a:gd name="connsiteX2" fmla="*/ 2200691 w 2287867"/>
              <a:gd name="connsiteY2" fmla="*/ 381942 h 1393523"/>
              <a:gd name="connsiteX3" fmla="*/ 2050400 w 2287867"/>
              <a:gd name="connsiteY3" fmla="*/ 1185702 h 1393523"/>
              <a:gd name="connsiteX4" fmla="*/ 1319962 w 2287867"/>
              <a:gd name="connsiteY4" fmla="*/ 1392818 h 1393523"/>
              <a:gd name="connsiteX5" fmla="*/ 163324 w 2287867"/>
              <a:gd name="connsiteY5" fmla="*/ 973034 h 1393523"/>
              <a:gd name="connsiteX6" fmla="*/ 75265 w 2287867"/>
              <a:gd name="connsiteY6" fmla="*/ 258272 h 1393523"/>
              <a:gd name="connsiteX0" fmla="*/ 75265 w 2258414"/>
              <a:gd name="connsiteY0" fmla="*/ 255881 h 1391132"/>
              <a:gd name="connsiteX1" fmla="*/ 800114 w 2258414"/>
              <a:gd name="connsiteY1" fmla="*/ 6 h 1391132"/>
              <a:gd name="connsiteX2" fmla="*/ 2163940 w 2258414"/>
              <a:gd name="connsiteY2" fmla="*/ 251941 h 1391132"/>
              <a:gd name="connsiteX3" fmla="*/ 2050400 w 2258414"/>
              <a:gd name="connsiteY3" fmla="*/ 1183311 h 1391132"/>
              <a:gd name="connsiteX4" fmla="*/ 1319962 w 2258414"/>
              <a:gd name="connsiteY4" fmla="*/ 1390427 h 1391132"/>
              <a:gd name="connsiteX5" fmla="*/ 163324 w 2258414"/>
              <a:gd name="connsiteY5" fmla="*/ 970643 h 1391132"/>
              <a:gd name="connsiteX6" fmla="*/ 75265 w 2258414"/>
              <a:gd name="connsiteY6" fmla="*/ 255881 h 1391132"/>
              <a:gd name="connsiteX0" fmla="*/ 75265 w 2280186"/>
              <a:gd name="connsiteY0" fmla="*/ 268899 h 1404150"/>
              <a:gd name="connsiteX1" fmla="*/ 800114 w 2280186"/>
              <a:gd name="connsiteY1" fmla="*/ 13024 h 1404150"/>
              <a:gd name="connsiteX2" fmla="*/ 2163940 w 2280186"/>
              <a:gd name="connsiteY2" fmla="*/ 264959 h 1404150"/>
              <a:gd name="connsiteX3" fmla="*/ 2050400 w 2280186"/>
              <a:gd name="connsiteY3" fmla="*/ 1196329 h 1404150"/>
              <a:gd name="connsiteX4" fmla="*/ 1319962 w 2280186"/>
              <a:gd name="connsiteY4" fmla="*/ 1403445 h 1404150"/>
              <a:gd name="connsiteX5" fmla="*/ 163324 w 2280186"/>
              <a:gd name="connsiteY5" fmla="*/ 983661 h 1404150"/>
              <a:gd name="connsiteX6" fmla="*/ 75265 w 2280186"/>
              <a:gd name="connsiteY6" fmla="*/ 268899 h 1404150"/>
              <a:gd name="connsiteX0" fmla="*/ 75265 w 2289977"/>
              <a:gd name="connsiteY0" fmla="*/ 268899 h 1404150"/>
              <a:gd name="connsiteX1" fmla="*/ 800114 w 2289977"/>
              <a:gd name="connsiteY1" fmla="*/ 13024 h 1404150"/>
              <a:gd name="connsiteX2" fmla="*/ 2163940 w 2289977"/>
              <a:gd name="connsiteY2" fmla="*/ 264959 h 1404150"/>
              <a:gd name="connsiteX3" fmla="*/ 2050400 w 2289977"/>
              <a:gd name="connsiteY3" fmla="*/ 1196329 h 1404150"/>
              <a:gd name="connsiteX4" fmla="*/ 1319962 w 2289977"/>
              <a:gd name="connsiteY4" fmla="*/ 1403445 h 1404150"/>
              <a:gd name="connsiteX5" fmla="*/ 163324 w 2289977"/>
              <a:gd name="connsiteY5" fmla="*/ 983661 h 1404150"/>
              <a:gd name="connsiteX6" fmla="*/ 75265 w 2289977"/>
              <a:gd name="connsiteY6" fmla="*/ 268899 h 1404150"/>
              <a:gd name="connsiteX0" fmla="*/ 73153 w 2268406"/>
              <a:gd name="connsiteY0" fmla="*/ 281401 h 1416652"/>
              <a:gd name="connsiteX1" fmla="*/ 767376 w 2268406"/>
              <a:gd name="connsiteY1" fmla="*/ 4 h 1416652"/>
              <a:gd name="connsiteX2" fmla="*/ 2161828 w 2268406"/>
              <a:gd name="connsiteY2" fmla="*/ 277461 h 1416652"/>
              <a:gd name="connsiteX3" fmla="*/ 2048288 w 2268406"/>
              <a:gd name="connsiteY3" fmla="*/ 1208831 h 1416652"/>
              <a:gd name="connsiteX4" fmla="*/ 1317850 w 2268406"/>
              <a:gd name="connsiteY4" fmla="*/ 1415947 h 1416652"/>
              <a:gd name="connsiteX5" fmla="*/ 161212 w 2268406"/>
              <a:gd name="connsiteY5" fmla="*/ 996163 h 1416652"/>
              <a:gd name="connsiteX6" fmla="*/ 73153 w 2268406"/>
              <a:gd name="connsiteY6" fmla="*/ 281401 h 1416652"/>
              <a:gd name="connsiteX0" fmla="*/ 73153 w 2268406"/>
              <a:gd name="connsiteY0" fmla="*/ 282061 h 1417312"/>
              <a:gd name="connsiteX1" fmla="*/ 767376 w 2268406"/>
              <a:gd name="connsiteY1" fmla="*/ 664 h 1417312"/>
              <a:gd name="connsiteX2" fmla="*/ 2161828 w 2268406"/>
              <a:gd name="connsiteY2" fmla="*/ 278121 h 1417312"/>
              <a:gd name="connsiteX3" fmla="*/ 2048288 w 2268406"/>
              <a:gd name="connsiteY3" fmla="*/ 1209491 h 1417312"/>
              <a:gd name="connsiteX4" fmla="*/ 1317850 w 2268406"/>
              <a:gd name="connsiteY4" fmla="*/ 1416607 h 1417312"/>
              <a:gd name="connsiteX5" fmla="*/ 161212 w 2268406"/>
              <a:gd name="connsiteY5" fmla="*/ 996823 h 1417312"/>
              <a:gd name="connsiteX6" fmla="*/ 73153 w 2268406"/>
              <a:gd name="connsiteY6" fmla="*/ 282061 h 1417312"/>
              <a:gd name="connsiteX0" fmla="*/ 73153 w 2258570"/>
              <a:gd name="connsiteY0" fmla="*/ 281693 h 1416944"/>
              <a:gd name="connsiteX1" fmla="*/ 767376 w 2258570"/>
              <a:gd name="connsiteY1" fmla="*/ 296 h 1416944"/>
              <a:gd name="connsiteX2" fmla="*/ 2161828 w 2258570"/>
              <a:gd name="connsiteY2" fmla="*/ 252230 h 1416944"/>
              <a:gd name="connsiteX3" fmla="*/ 2048288 w 2258570"/>
              <a:gd name="connsiteY3" fmla="*/ 1209123 h 1416944"/>
              <a:gd name="connsiteX4" fmla="*/ 1317850 w 2258570"/>
              <a:gd name="connsiteY4" fmla="*/ 1416239 h 1416944"/>
              <a:gd name="connsiteX5" fmla="*/ 161212 w 2258570"/>
              <a:gd name="connsiteY5" fmla="*/ 996455 h 1416944"/>
              <a:gd name="connsiteX6" fmla="*/ 73153 w 2258570"/>
              <a:gd name="connsiteY6" fmla="*/ 281693 h 1416944"/>
              <a:gd name="connsiteX0" fmla="*/ 73153 w 2302117"/>
              <a:gd name="connsiteY0" fmla="*/ 299586 h 1434837"/>
              <a:gd name="connsiteX1" fmla="*/ 767376 w 2302117"/>
              <a:gd name="connsiteY1" fmla="*/ 18189 h 1434837"/>
              <a:gd name="connsiteX2" fmla="*/ 2161828 w 2302117"/>
              <a:gd name="connsiteY2" fmla="*/ 270123 h 1434837"/>
              <a:gd name="connsiteX3" fmla="*/ 2048288 w 2302117"/>
              <a:gd name="connsiteY3" fmla="*/ 1227016 h 1434837"/>
              <a:gd name="connsiteX4" fmla="*/ 1317850 w 2302117"/>
              <a:gd name="connsiteY4" fmla="*/ 1434132 h 1434837"/>
              <a:gd name="connsiteX5" fmla="*/ 161212 w 2302117"/>
              <a:gd name="connsiteY5" fmla="*/ 1014348 h 1434837"/>
              <a:gd name="connsiteX6" fmla="*/ 73153 w 2302117"/>
              <a:gd name="connsiteY6" fmla="*/ 299586 h 1434837"/>
              <a:gd name="connsiteX0" fmla="*/ 73153 w 2262626"/>
              <a:gd name="connsiteY0" fmla="*/ 281727 h 1436185"/>
              <a:gd name="connsiteX1" fmla="*/ 767376 w 2262626"/>
              <a:gd name="connsiteY1" fmla="*/ 330 h 1436185"/>
              <a:gd name="connsiteX2" fmla="*/ 2161828 w 2262626"/>
              <a:gd name="connsiteY2" fmla="*/ 252264 h 1436185"/>
              <a:gd name="connsiteX3" fmla="*/ 2060539 w 2262626"/>
              <a:gd name="connsiteY3" fmla="*/ 1251694 h 1436185"/>
              <a:gd name="connsiteX4" fmla="*/ 1317850 w 2262626"/>
              <a:gd name="connsiteY4" fmla="*/ 1416273 h 1436185"/>
              <a:gd name="connsiteX5" fmla="*/ 161212 w 2262626"/>
              <a:gd name="connsiteY5" fmla="*/ 996489 h 1436185"/>
              <a:gd name="connsiteX6" fmla="*/ 73153 w 2262626"/>
              <a:gd name="connsiteY6" fmla="*/ 281727 h 1436185"/>
              <a:gd name="connsiteX0" fmla="*/ 73153 w 2291650"/>
              <a:gd name="connsiteY0" fmla="*/ 281727 h 1452189"/>
              <a:gd name="connsiteX1" fmla="*/ 767376 w 2291650"/>
              <a:gd name="connsiteY1" fmla="*/ 330 h 1452189"/>
              <a:gd name="connsiteX2" fmla="*/ 2161828 w 2291650"/>
              <a:gd name="connsiteY2" fmla="*/ 252264 h 1452189"/>
              <a:gd name="connsiteX3" fmla="*/ 2060539 w 2291650"/>
              <a:gd name="connsiteY3" fmla="*/ 1251694 h 1452189"/>
              <a:gd name="connsiteX4" fmla="*/ 1317850 w 2291650"/>
              <a:gd name="connsiteY4" fmla="*/ 1416273 h 1452189"/>
              <a:gd name="connsiteX5" fmla="*/ 161212 w 2291650"/>
              <a:gd name="connsiteY5" fmla="*/ 996489 h 1452189"/>
              <a:gd name="connsiteX6" fmla="*/ 73153 w 2291650"/>
              <a:gd name="connsiteY6" fmla="*/ 281727 h 1452189"/>
              <a:gd name="connsiteX0" fmla="*/ 59430 w 2277927"/>
              <a:gd name="connsiteY0" fmla="*/ 281727 h 1449128"/>
              <a:gd name="connsiteX1" fmla="*/ 753653 w 2277927"/>
              <a:gd name="connsiteY1" fmla="*/ 330 h 1449128"/>
              <a:gd name="connsiteX2" fmla="*/ 2148105 w 2277927"/>
              <a:gd name="connsiteY2" fmla="*/ 252264 h 1449128"/>
              <a:gd name="connsiteX3" fmla="*/ 2046816 w 2277927"/>
              <a:gd name="connsiteY3" fmla="*/ 1251694 h 1449128"/>
              <a:gd name="connsiteX4" fmla="*/ 1304127 w 2277927"/>
              <a:gd name="connsiteY4" fmla="*/ 1416273 h 1449128"/>
              <a:gd name="connsiteX5" fmla="*/ 178116 w 2277927"/>
              <a:gd name="connsiteY5" fmla="*/ 1039025 h 1449128"/>
              <a:gd name="connsiteX6" fmla="*/ 59430 w 2277927"/>
              <a:gd name="connsiteY6" fmla="*/ 281727 h 1449128"/>
              <a:gd name="connsiteX0" fmla="*/ 80571 w 2299068"/>
              <a:gd name="connsiteY0" fmla="*/ 281727 h 1449128"/>
              <a:gd name="connsiteX1" fmla="*/ 774794 w 2299068"/>
              <a:gd name="connsiteY1" fmla="*/ 330 h 1449128"/>
              <a:gd name="connsiteX2" fmla="*/ 2169246 w 2299068"/>
              <a:gd name="connsiteY2" fmla="*/ 252264 h 1449128"/>
              <a:gd name="connsiteX3" fmla="*/ 2067957 w 2299068"/>
              <a:gd name="connsiteY3" fmla="*/ 1251694 h 1449128"/>
              <a:gd name="connsiteX4" fmla="*/ 1325268 w 2299068"/>
              <a:gd name="connsiteY4" fmla="*/ 1416273 h 1449128"/>
              <a:gd name="connsiteX5" fmla="*/ 199257 w 2299068"/>
              <a:gd name="connsiteY5" fmla="*/ 1039025 h 1449128"/>
              <a:gd name="connsiteX6" fmla="*/ 80571 w 2299068"/>
              <a:gd name="connsiteY6" fmla="*/ 281727 h 1449128"/>
              <a:gd name="connsiteX0" fmla="*/ 57731 w 2248601"/>
              <a:gd name="connsiteY0" fmla="*/ 281727 h 1454987"/>
              <a:gd name="connsiteX1" fmla="*/ 751954 w 2248601"/>
              <a:gd name="connsiteY1" fmla="*/ 330 h 1454987"/>
              <a:gd name="connsiteX2" fmla="*/ 2146406 w 2248601"/>
              <a:gd name="connsiteY2" fmla="*/ 252264 h 1454987"/>
              <a:gd name="connsiteX3" fmla="*/ 2045117 w 2248601"/>
              <a:gd name="connsiteY3" fmla="*/ 1251694 h 1454987"/>
              <a:gd name="connsiteX4" fmla="*/ 1265677 w 2248601"/>
              <a:gd name="connsiteY4" fmla="*/ 1441796 h 1454987"/>
              <a:gd name="connsiteX5" fmla="*/ 176417 w 2248601"/>
              <a:gd name="connsiteY5" fmla="*/ 1039025 h 1454987"/>
              <a:gd name="connsiteX6" fmla="*/ 57731 w 2248601"/>
              <a:gd name="connsiteY6" fmla="*/ 281727 h 1454987"/>
              <a:gd name="connsiteX0" fmla="*/ 57731 w 2255130"/>
              <a:gd name="connsiteY0" fmla="*/ 281673 h 1445763"/>
              <a:gd name="connsiteX1" fmla="*/ 751954 w 2255130"/>
              <a:gd name="connsiteY1" fmla="*/ 276 h 1445763"/>
              <a:gd name="connsiteX2" fmla="*/ 2146406 w 2255130"/>
              <a:gd name="connsiteY2" fmla="*/ 252210 h 1445763"/>
              <a:gd name="connsiteX3" fmla="*/ 2063493 w 2255130"/>
              <a:gd name="connsiteY3" fmla="*/ 1183582 h 1445763"/>
              <a:gd name="connsiteX4" fmla="*/ 1265677 w 2255130"/>
              <a:gd name="connsiteY4" fmla="*/ 1441742 h 1445763"/>
              <a:gd name="connsiteX5" fmla="*/ 176417 w 2255130"/>
              <a:gd name="connsiteY5" fmla="*/ 1038971 h 1445763"/>
              <a:gd name="connsiteX6" fmla="*/ 57731 w 2255130"/>
              <a:gd name="connsiteY6" fmla="*/ 281673 h 1445763"/>
              <a:gd name="connsiteX0" fmla="*/ 57731 w 2211477"/>
              <a:gd name="connsiteY0" fmla="*/ 283943 h 1448279"/>
              <a:gd name="connsiteX1" fmla="*/ 751954 w 2211477"/>
              <a:gd name="connsiteY1" fmla="*/ 2546 h 1448279"/>
              <a:gd name="connsiteX2" fmla="*/ 2085153 w 2211477"/>
              <a:gd name="connsiteY2" fmla="*/ 211944 h 1448279"/>
              <a:gd name="connsiteX3" fmla="*/ 2063493 w 2211477"/>
              <a:gd name="connsiteY3" fmla="*/ 1185852 h 1448279"/>
              <a:gd name="connsiteX4" fmla="*/ 1265677 w 2211477"/>
              <a:gd name="connsiteY4" fmla="*/ 1444012 h 1448279"/>
              <a:gd name="connsiteX5" fmla="*/ 176417 w 2211477"/>
              <a:gd name="connsiteY5" fmla="*/ 1041241 h 1448279"/>
              <a:gd name="connsiteX6" fmla="*/ 57731 w 2211477"/>
              <a:gd name="connsiteY6" fmla="*/ 283943 h 1448279"/>
              <a:gd name="connsiteX0" fmla="*/ 52949 w 2206695"/>
              <a:gd name="connsiteY0" fmla="*/ 283943 h 1446807"/>
              <a:gd name="connsiteX1" fmla="*/ 747172 w 2206695"/>
              <a:gd name="connsiteY1" fmla="*/ 2546 h 1446807"/>
              <a:gd name="connsiteX2" fmla="*/ 2080371 w 2206695"/>
              <a:gd name="connsiteY2" fmla="*/ 211944 h 1446807"/>
              <a:gd name="connsiteX3" fmla="*/ 2058711 w 2206695"/>
              <a:gd name="connsiteY3" fmla="*/ 1185852 h 1446807"/>
              <a:gd name="connsiteX4" fmla="*/ 1260895 w 2206695"/>
              <a:gd name="connsiteY4" fmla="*/ 1444012 h 1446807"/>
              <a:gd name="connsiteX5" fmla="*/ 183886 w 2206695"/>
              <a:gd name="connsiteY5" fmla="*/ 1075271 h 1446807"/>
              <a:gd name="connsiteX6" fmla="*/ 52949 w 2206695"/>
              <a:gd name="connsiteY6" fmla="*/ 283943 h 1446807"/>
              <a:gd name="connsiteX0" fmla="*/ 52949 w 2206695"/>
              <a:gd name="connsiteY0" fmla="*/ 286463 h 1449326"/>
              <a:gd name="connsiteX1" fmla="*/ 747172 w 2206695"/>
              <a:gd name="connsiteY1" fmla="*/ 5066 h 1449326"/>
              <a:gd name="connsiteX2" fmla="*/ 2080371 w 2206695"/>
              <a:gd name="connsiteY2" fmla="*/ 214464 h 1449326"/>
              <a:gd name="connsiteX3" fmla="*/ 2058711 w 2206695"/>
              <a:gd name="connsiteY3" fmla="*/ 1188372 h 1449326"/>
              <a:gd name="connsiteX4" fmla="*/ 1260895 w 2206695"/>
              <a:gd name="connsiteY4" fmla="*/ 1446532 h 1449326"/>
              <a:gd name="connsiteX5" fmla="*/ 183886 w 2206695"/>
              <a:gd name="connsiteY5" fmla="*/ 1077791 h 1449326"/>
              <a:gd name="connsiteX6" fmla="*/ 52949 w 2206695"/>
              <a:gd name="connsiteY6" fmla="*/ 286463 h 1449326"/>
              <a:gd name="connsiteX0" fmla="*/ 52949 w 2186755"/>
              <a:gd name="connsiteY0" fmla="*/ 288191 h 1451093"/>
              <a:gd name="connsiteX1" fmla="*/ 747172 w 2186755"/>
              <a:gd name="connsiteY1" fmla="*/ 6794 h 1451093"/>
              <a:gd name="connsiteX2" fmla="*/ 2049744 w 2186755"/>
              <a:gd name="connsiteY2" fmla="*/ 207685 h 1451093"/>
              <a:gd name="connsiteX3" fmla="*/ 2058711 w 2186755"/>
              <a:gd name="connsiteY3" fmla="*/ 1190100 h 1451093"/>
              <a:gd name="connsiteX4" fmla="*/ 1260895 w 2186755"/>
              <a:gd name="connsiteY4" fmla="*/ 1448260 h 1451093"/>
              <a:gd name="connsiteX5" fmla="*/ 183886 w 2186755"/>
              <a:gd name="connsiteY5" fmla="*/ 1079519 h 1451093"/>
              <a:gd name="connsiteX6" fmla="*/ 52949 w 2186755"/>
              <a:gd name="connsiteY6" fmla="*/ 288191 h 14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6755" h="1451093" extrusionOk="0">
                <a:moveTo>
                  <a:pt x="52949" y="288191"/>
                </a:moveTo>
                <a:cubicBezTo>
                  <a:pt x="146830" y="109403"/>
                  <a:pt x="414373" y="20212"/>
                  <a:pt x="747172" y="6794"/>
                </a:cubicBezTo>
                <a:cubicBezTo>
                  <a:pt x="1079971" y="-6624"/>
                  <a:pt x="1831154" y="-23562"/>
                  <a:pt x="2049744" y="207685"/>
                </a:cubicBezTo>
                <a:cubicBezTo>
                  <a:pt x="2268334" y="438932"/>
                  <a:pt x="2190186" y="983338"/>
                  <a:pt x="2058711" y="1190100"/>
                </a:cubicBezTo>
                <a:cubicBezTo>
                  <a:pt x="1927236" y="1396863"/>
                  <a:pt x="1573366" y="1466690"/>
                  <a:pt x="1260895" y="1448260"/>
                </a:cubicBezTo>
                <a:cubicBezTo>
                  <a:pt x="948424" y="1429830"/>
                  <a:pt x="385210" y="1272864"/>
                  <a:pt x="183886" y="1079519"/>
                </a:cubicBezTo>
                <a:cubicBezTo>
                  <a:pt x="-17438" y="886174"/>
                  <a:pt x="-40932" y="466979"/>
                  <a:pt x="52949" y="288191"/>
                </a:cubicBezTo>
                <a:close/>
              </a:path>
            </a:pathLst>
          </a:cu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1053;p59">
            <a:extLst>
              <a:ext uri="{FF2B5EF4-FFF2-40B4-BE49-F238E27FC236}">
                <a16:creationId xmlns:a16="http://schemas.microsoft.com/office/drawing/2014/main" id="{4D2327A8-00D5-77DC-5AF4-7306AE25D933}"/>
              </a:ext>
            </a:extLst>
          </p:cNvPr>
          <p:cNvSpPr txBox="1"/>
          <p:nvPr/>
        </p:nvSpPr>
        <p:spPr>
          <a:xfrm>
            <a:off x="9207564" y="5291263"/>
            <a:ext cx="2638722" cy="755354"/>
          </a:xfrm>
          <a:prstGeom prst="rect">
            <a:avLst/>
          </a:prstGeom>
          <a:noFill/>
          <a:ln>
            <a:noFill/>
          </a:ln>
        </p:spPr>
        <p:txBody>
          <a:bodyPr spcFirstLastPara="1" wrap="square" lIns="121900" tIns="121900" rIns="121900" bIns="121900" anchor="t" anchorCtr="0">
            <a:noAutofit/>
          </a:bodyPr>
          <a:lstStyle/>
          <a:p>
            <a:r>
              <a:rPr lang="fi-FI" sz="1050">
                <a:solidFill>
                  <a:schemeClr val="bg1"/>
                </a:solidFill>
              </a:rPr>
              <a:t>Löydät työkalut osoitteesta https://www.sitra.fi/wp/wp-content/uploads/2023/12/sitra_kilpailukykya_datasta_kasikirjan_tyokaluliite.pdf</a:t>
            </a:r>
          </a:p>
        </p:txBody>
      </p:sp>
    </p:spTree>
    <p:extLst>
      <p:ext uri="{BB962C8B-B14F-4D97-AF65-F5344CB8AC3E}">
        <p14:creationId xmlns:p14="http://schemas.microsoft.com/office/powerpoint/2010/main" val="2564785424"/>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1">
          <a:extLst>
            <a:ext uri="{FF2B5EF4-FFF2-40B4-BE49-F238E27FC236}">
              <a16:creationId xmlns:a16="http://schemas.microsoft.com/office/drawing/2014/main" id="{2AAB98ED-FF61-06E9-7522-71913422AE7B}"/>
            </a:ext>
          </a:extLst>
        </p:cNvPr>
        <p:cNvGrpSpPr/>
        <p:nvPr/>
      </p:nvGrpSpPr>
      <p:grpSpPr>
        <a:xfrm>
          <a:off x="0" y="0"/>
          <a:ext cx="0" cy="0"/>
          <a:chOff x="0" y="0"/>
          <a:chExt cx="0" cy="0"/>
        </a:xfrm>
      </p:grpSpPr>
      <p:sp>
        <p:nvSpPr>
          <p:cNvPr id="731" name="Google Shape;656;p41">
            <a:extLst>
              <a:ext uri="{FF2B5EF4-FFF2-40B4-BE49-F238E27FC236}">
                <a16:creationId xmlns:a16="http://schemas.microsoft.com/office/drawing/2014/main" id="{AC184647-4C78-501C-B19C-41D435397172}"/>
              </a:ext>
            </a:extLst>
          </p:cNvPr>
          <p:cNvSpPr txBox="1">
            <a:spLocks noGrp="1"/>
          </p:cNvSpPr>
          <p:nvPr>
            <p:ph type="title" idx="4294967295"/>
          </p:nvPr>
        </p:nvSpPr>
        <p:spPr>
          <a:xfrm>
            <a:off x="609600" y="468724"/>
            <a:ext cx="1123470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fi-FI" sz="4200" b="0" i="0" u="none" strike="noStrike" kern="0" cap="none" spc="0" normalizeH="0" baseline="0" noProof="0" dirty="0">
                <a:ln>
                  <a:noFill/>
                </a:ln>
                <a:solidFill>
                  <a:schemeClr val="lt1"/>
                </a:solidFill>
                <a:effectLst/>
                <a:uLnTx/>
                <a:uFillTx/>
                <a:latin typeface="Arial Black"/>
                <a:ea typeface="Arial Black"/>
                <a:cs typeface="Arial Black"/>
                <a:sym typeface="Arial Black"/>
              </a:rPr>
              <a:t>Liite 3: Näin toimimme Helsingin kaupungilla</a:t>
            </a:r>
          </a:p>
        </p:txBody>
      </p:sp>
      <p:sp>
        <p:nvSpPr>
          <p:cNvPr id="2" name="Vapaamuotoinen: Muoto 673">
            <a:extLst>
              <a:ext uri="{FF2B5EF4-FFF2-40B4-BE49-F238E27FC236}">
                <a16:creationId xmlns:a16="http://schemas.microsoft.com/office/drawing/2014/main" id="{1E5A04BE-0435-8752-91D2-B64A6EE862A2}"/>
              </a:ext>
              <a:ext uri="{C183D7F6-B498-43B3-948B-1728B52AA6E4}">
                <adec:decorative xmlns:adec="http://schemas.microsoft.com/office/drawing/2017/decorative" val="1"/>
              </a:ext>
            </a:extLst>
          </p:cNvPr>
          <p:cNvSpPr/>
          <p:nvPr/>
        </p:nvSpPr>
        <p:spPr>
          <a:xfrm>
            <a:off x="-1295061" y="1472532"/>
            <a:ext cx="13985212" cy="5347368"/>
          </a:xfrm>
          <a:custGeom>
            <a:avLst/>
            <a:gdLst>
              <a:gd name="connsiteX0" fmla="*/ 176011 w 14640829"/>
              <a:gd name="connsiteY0" fmla="*/ 3185340 h 5894545"/>
              <a:gd name="connsiteX1" fmla="*/ 1619952 w 14640829"/>
              <a:gd name="connsiteY1" fmla="*/ 2984658 h 5894545"/>
              <a:gd name="connsiteX2" fmla="*/ 2377204 w 14640829"/>
              <a:gd name="connsiteY2" fmla="*/ 2702853 h 5894545"/>
              <a:gd name="connsiteX3" fmla="*/ 3143843 w 14640829"/>
              <a:gd name="connsiteY3" fmla="*/ 2425888 h 5894545"/>
              <a:gd name="connsiteX4" fmla="*/ 3693665 w 14640829"/>
              <a:gd name="connsiteY4" fmla="*/ 2637426 h 5894545"/>
              <a:gd name="connsiteX5" fmla="*/ 3891560 w 14640829"/>
              <a:gd name="connsiteY5" fmla="*/ 2983045 h 5894545"/>
              <a:gd name="connsiteX6" fmla="*/ 3457776 w 14640829"/>
              <a:gd name="connsiteY6" fmla="*/ 3005489 h 5894545"/>
              <a:gd name="connsiteX7" fmla="*/ 3404672 w 14640829"/>
              <a:gd name="connsiteY7" fmla="*/ 2641827 h 5894545"/>
              <a:gd name="connsiteX8" fmla="*/ 3543740 w 14640829"/>
              <a:gd name="connsiteY8" fmla="*/ 2482660 h 5894545"/>
              <a:gd name="connsiteX9" fmla="*/ 4273266 w 14640829"/>
              <a:gd name="connsiteY9" fmla="*/ 2384666 h 5894545"/>
              <a:gd name="connsiteX10" fmla="*/ 4421137 w 14640829"/>
              <a:gd name="connsiteY10" fmla="*/ 2126479 h 5894545"/>
              <a:gd name="connsiteX11" fmla="*/ 4187155 w 14640829"/>
              <a:gd name="connsiteY11" fmla="*/ 1802718 h 5894545"/>
              <a:gd name="connsiteX12" fmla="*/ 4096936 w 14640829"/>
              <a:gd name="connsiteY12" fmla="*/ 2110196 h 5894545"/>
              <a:gd name="connsiteX13" fmla="*/ 4771890 w 14640829"/>
              <a:gd name="connsiteY13" fmla="*/ 2786470 h 5894545"/>
              <a:gd name="connsiteX14" fmla="*/ 5531195 w 14640829"/>
              <a:gd name="connsiteY14" fmla="*/ 3414481 h 5894545"/>
              <a:gd name="connsiteX15" fmla="*/ 5390072 w 14640829"/>
              <a:gd name="connsiteY15" fmla="*/ 4801651 h 5894545"/>
              <a:gd name="connsiteX16" fmla="*/ 4466906 w 14640829"/>
              <a:gd name="connsiteY16" fmla="*/ 4109240 h 5894545"/>
              <a:gd name="connsiteX17" fmla="*/ 5378043 w 14640829"/>
              <a:gd name="connsiteY17" fmla="*/ 4448257 h 5894545"/>
              <a:gd name="connsiteX18" fmla="*/ 4796829 w 14640829"/>
              <a:gd name="connsiteY18" fmla="*/ 3983814 h 5894545"/>
              <a:gd name="connsiteX19" fmla="*/ 5348411 w 14640829"/>
              <a:gd name="connsiteY19" fmla="*/ 3624552 h 5894545"/>
              <a:gd name="connsiteX20" fmla="*/ 6076762 w 14640829"/>
              <a:gd name="connsiteY20" fmla="*/ 4391632 h 5894545"/>
              <a:gd name="connsiteX21" fmla="*/ 5173987 w 14640829"/>
              <a:gd name="connsiteY21" fmla="*/ 3429591 h 5894545"/>
              <a:gd name="connsiteX22" fmla="*/ 6141603 w 14640829"/>
              <a:gd name="connsiteY22" fmla="*/ 2153471 h 5894545"/>
              <a:gd name="connsiteX23" fmla="*/ 6803354 w 14640829"/>
              <a:gd name="connsiteY23" fmla="*/ 1477784 h 5894545"/>
              <a:gd name="connsiteX24" fmla="*/ 6230502 w 14640829"/>
              <a:gd name="connsiteY24" fmla="*/ 1178374 h 5894545"/>
              <a:gd name="connsiteX25" fmla="*/ 5914809 w 14640829"/>
              <a:gd name="connsiteY25" fmla="*/ 1662329 h 5894545"/>
              <a:gd name="connsiteX26" fmla="*/ 6743502 w 14640829"/>
              <a:gd name="connsiteY26" fmla="*/ 3111991 h 5894545"/>
              <a:gd name="connsiteX27" fmla="*/ 6135735 w 14640829"/>
              <a:gd name="connsiteY27" fmla="*/ 2968081 h 5894545"/>
              <a:gd name="connsiteX28" fmla="*/ 5852609 w 14640829"/>
              <a:gd name="connsiteY28" fmla="*/ 2774587 h 5894545"/>
              <a:gd name="connsiteX29" fmla="*/ 5778673 w 14640829"/>
              <a:gd name="connsiteY29" fmla="*/ 2363982 h 5894545"/>
              <a:gd name="connsiteX30" fmla="*/ 5521367 w 14640829"/>
              <a:gd name="connsiteY30" fmla="*/ 2026725 h 5894545"/>
              <a:gd name="connsiteX31" fmla="*/ 5091544 w 14640829"/>
              <a:gd name="connsiteY31" fmla="*/ 2389801 h 5894545"/>
              <a:gd name="connsiteX32" fmla="*/ 5550266 w 14640829"/>
              <a:gd name="connsiteY32" fmla="*/ 2817276 h 5894545"/>
              <a:gd name="connsiteX33" fmla="*/ 6892986 w 14640829"/>
              <a:gd name="connsiteY33" fmla="*/ 3490911 h 5894545"/>
              <a:gd name="connsiteX34" fmla="*/ 7814245 w 14640829"/>
              <a:gd name="connsiteY34" fmla="*/ 4462486 h 5894545"/>
              <a:gd name="connsiteX35" fmla="*/ 7583197 w 14640829"/>
              <a:gd name="connsiteY35" fmla="*/ 4792995 h 5894545"/>
              <a:gd name="connsiteX36" fmla="*/ 6879050 w 14640829"/>
              <a:gd name="connsiteY36" fmla="*/ 4618279 h 5894545"/>
              <a:gd name="connsiteX37" fmla="*/ 7971505 w 14640829"/>
              <a:gd name="connsiteY37" fmla="*/ 2359434 h 5894545"/>
              <a:gd name="connsiteX38" fmla="*/ 8012580 w 14640829"/>
              <a:gd name="connsiteY38" fmla="*/ 892168 h 5894545"/>
              <a:gd name="connsiteX39" fmla="*/ 8820295 w 14640829"/>
              <a:gd name="connsiteY39" fmla="*/ 2130587 h 5894545"/>
              <a:gd name="connsiteX40" fmla="*/ 8561228 w 14640829"/>
              <a:gd name="connsiteY40" fmla="*/ 3460104 h 5894545"/>
              <a:gd name="connsiteX41" fmla="*/ 9639893 w 14640829"/>
              <a:gd name="connsiteY41" fmla="*/ 4744732 h 5894545"/>
              <a:gd name="connsiteX42" fmla="*/ 9792018 w 14640829"/>
              <a:gd name="connsiteY42" fmla="*/ 3081478 h 5894545"/>
              <a:gd name="connsiteX43" fmla="*/ 11374882 w 14640829"/>
              <a:gd name="connsiteY43" fmla="*/ 2348579 h 5894545"/>
              <a:gd name="connsiteX44" fmla="*/ 9467670 w 14640829"/>
              <a:gd name="connsiteY44" fmla="*/ 2139095 h 5894545"/>
              <a:gd name="connsiteX45" fmla="*/ 11352144 w 14640829"/>
              <a:gd name="connsiteY45" fmla="*/ 41617 h 5894545"/>
              <a:gd name="connsiteX46" fmla="*/ 13505073 w 14640829"/>
              <a:gd name="connsiteY46" fmla="*/ 2338457 h 5894545"/>
              <a:gd name="connsiteX47" fmla="*/ 13290308 w 14640829"/>
              <a:gd name="connsiteY47" fmla="*/ 4212661 h 5894545"/>
              <a:gd name="connsiteX48" fmla="*/ 13574754 w 14640829"/>
              <a:gd name="connsiteY48" fmla="*/ 5597043 h 5894545"/>
              <a:gd name="connsiteX49" fmla="*/ 14065162 w 14640829"/>
              <a:gd name="connsiteY49" fmla="*/ 4822482 h 5894545"/>
              <a:gd name="connsiteX50" fmla="*/ 14363252 w 14640829"/>
              <a:gd name="connsiteY50" fmla="*/ 3765674 h 5894545"/>
              <a:gd name="connsiteX51" fmla="*/ 11590233 w 14640829"/>
              <a:gd name="connsiteY51" fmla="*/ 5894546 h 5894545"/>
              <a:gd name="connsiteX0" fmla="*/ 176011 w 14640829"/>
              <a:gd name="connsiteY0" fmla="*/ 3185340 h 6042847"/>
              <a:gd name="connsiteX1" fmla="*/ 1619952 w 14640829"/>
              <a:gd name="connsiteY1" fmla="*/ 2984658 h 6042847"/>
              <a:gd name="connsiteX2" fmla="*/ 2377204 w 14640829"/>
              <a:gd name="connsiteY2" fmla="*/ 2702853 h 6042847"/>
              <a:gd name="connsiteX3" fmla="*/ 3143843 w 14640829"/>
              <a:gd name="connsiteY3" fmla="*/ 2425888 h 6042847"/>
              <a:gd name="connsiteX4" fmla="*/ 3693665 w 14640829"/>
              <a:gd name="connsiteY4" fmla="*/ 2637426 h 6042847"/>
              <a:gd name="connsiteX5" fmla="*/ 3891560 w 14640829"/>
              <a:gd name="connsiteY5" fmla="*/ 2983045 h 6042847"/>
              <a:gd name="connsiteX6" fmla="*/ 3457776 w 14640829"/>
              <a:gd name="connsiteY6" fmla="*/ 3005489 h 6042847"/>
              <a:gd name="connsiteX7" fmla="*/ 3404672 w 14640829"/>
              <a:gd name="connsiteY7" fmla="*/ 2641827 h 6042847"/>
              <a:gd name="connsiteX8" fmla="*/ 3543740 w 14640829"/>
              <a:gd name="connsiteY8" fmla="*/ 2482660 h 6042847"/>
              <a:gd name="connsiteX9" fmla="*/ 4273266 w 14640829"/>
              <a:gd name="connsiteY9" fmla="*/ 2384666 h 6042847"/>
              <a:gd name="connsiteX10" fmla="*/ 4421137 w 14640829"/>
              <a:gd name="connsiteY10" fmla="*/ 2126479 h 6042847"/>
              <a:gd name="connsiteX11" fmla="*/ 4187155 w 14640829"/>
              <a:gd name="connsiteY11" fmla="*/ 1802718 h 6042847"/>
              <a:gd name="connsiteX12" fmla="*/ 4096936 w 14640829"/>
              <a:gd name="connsiteY12" fmla="*/ 2110196 h 6042847"/>
              <a:gd name="connsiteX13" fmla="*/ 4771890 w 14640829"/>
              <a:gd name="connsiteY13" fmla="*/ 2786470 h 6042847"/>
              <a:gd name="connsiteX14" fmla="*/ 5531195 w 14640829"/>
              <a:gd name="connsiteY14" fmla="*/ 3414481 h 6042847"/>
              <a:gd name="connsiteX15" fmla="*/ 5390072 w 14640829"/>
              <a:gd name="connsiteY15" fmla="*/ 4801651 h 6042847"/>
              <a:gd name="connsiteX16" fmla="*/ 4466906 w 14640829"/>
              <a:gd name="connsiteY16" fmla="*/ 4109240 h 6042847"/>
              <a:gd name="connsiteX17" fmla="*/ 5378043 w 14640829"/>
              <a:gd name="connsiteY17" fmla="*/ 4448257 h 6042847"/>
              <a:gd name="connsiteX18" fmla="*/ 4796829 w 14640829"/>
              <a:gd name="connsiteY18" fmla="*/ 3983814 h 6042847"/>
              <a:gd name="connsiteX19" fmla="*/ 5348411 w 14640829"/>
              <a:gd name="connsiteY19" fmla="*/ 3624552 h 6042847"/>
              <a:gd name="connsiteX20" fmla="*/ 6076762 w 14640829"/>
              <a:gd name="connsiteY20" fmla="*/ 4391632 h 6042847"/>
              <a:gd name="connsiteX21" fmla="*/ 5173987 w 14640829"/>
              <a:gd name="connsiteY21" fmla="*/ 3429591 h 6042847"/>
              <a:gd name="connsiteX22" fmla="*/ 6141603 w 14640829"/>
              <a:gd name="connsiteY22" fmla="*/ 2153471 h 6042847"/>
              <a:gd name="connsiteX23" fmla="*/ 6803354 w 14640829"/>
              <a:gd name="connsiteY23" fmla="*/ 1477784 h 6042847"/>
              <a:gd name="connsiteX24" fmla="*/ 6230502 w 14640829"/>
              <a:gd name="connsiteY24" fmla="*/ 1178374 h 6042847"/>
              <a:gd name="connsiteX25" fmla="*/ 5914809 w 14640829"/>
              <a:gd name="connsiteY25" fmla="*/ 1662329 h 6042847"/>
              <a:gd name="connsiteX26" fmla="*/ 6743502 w 14640829"/>
              <a:gd name="connsiteY26" fmla="*/ 3111991 h 6042847"/>
              <a:gd name="connsiteX27" fmla="*/ 6135735 w 14640829"/>
              <a:gd name="connsiteY27" fmla="*/ 2968081 h 6042847"/>
              <a:gd name="connsiteX28" fmla="*/ 5852609 w 14640829"/>
              <a:gd name="connsiteY28" fmla="*/ 2774587 h 6042847"/>
              <a:gd name="connsiteX29" fmla="*/ 5778673 w 14640829"/>
              <a:gd name="connsiteY29" fmla="*/ 2363982 h 6042847"/>
              <a:gd name="connsiteX30" fmla="*/ 5521367 w 14640829"/>
              <a:gd name="connsiteY30" fmla="*/ 2026725 h 6042847"/>
              <a:gd name="connsiteX31" fmla="*/ 5091544 w 14640829"/>
              <a:gd name="connsiteY31" fmla="*/ 2389801 h 6042847"/>
              <a:gd name="connsiteX32" fmla="*/ 5550266 w 14640829"/>
              <a:gd name="connsiteY32" fmla="*/ 2817276 h 6042847"/>
              <a:gd name="connsiteX33" fmla="*/ 6892986 w 14640829"/>
              <a:gd name="connsiteY33" fmla="*/ 3490911 h 6042847"/>
              <a:gd name="connsiteX34" fmla="*/ 7814245 w 14640829"/>
              <a:gd name="connsiteY34" fmla="*/ 4462486 h 6042847"/>
              <a:gd name="connsiteX35" fmla="*/ 7583197 w 14640829"/>
              <a:gd name="connsiteY35" fmla="*/ 4792995 h 6042847"/>
              <a:gd name="connsiteX36" fmla="*/ 6879050 w 14640829"/>
              <a:gd name="connsiteY36" fmla="*/ 4618279 h 6042847"/>
              <a:gd name="connsiteX37" fmla="*/ 7971505 w 14640829"/>
              <a:gd name="connsiteY37" fmla="*/ 2359434 h 6042847"/>
              <a:gd name="connsiteX38" fmla="*/ 8012580 w 14640829"/>
              <a:gd name="connsiteY38" fmla="*/ 892168 h 6042847"/>
              <a:gd name="connsiteX39" fmla="*/ 8820295 w 14640829"/>
              <a:gd name="connsiteY39" fmla="*/ 2130587 h 6042847"/>
              <a:gd name="connsiteX40" fmla="*/ 8561228 w 14640829"/>
              <a:gd name="connsiteY40" fmla="*/ 3460104 h 6042847"/>
              <a:gd name="connsiteX41" fmla="*/ 9639893 w 14640829"/>
              <a:gd name="connsiteY41" fmla="*/ 4744732 h 6042847"/>
              <a:gd name="connsiteX42" fmla="*/ 9792018 w 14640829"/>
              <a:gd name="connsiteY42" fmla="*/ 3081478 h 6042847"/>
              <a:gd name="connsiteX43" fmla="*/ 11374882 w 14640829"/>
              <a:gd name="connsiteY43" fmla="*/ 2348579 h 6042847"/>
              <a:gd name="connsiteX44" fmla="*/ 9467670 w 14640829"/>
              <a:gd name="connsiteY44" fmla="*/ 2139095 h 6042847"/>
              <a:gd name="connsiteX45" fmla="*/ 11352144 w 14640829"/>
              <a:gd name="connsiteY45" fmla="*/ 41617 h 6042847"/>
              <a:gd name="connsiteX46" fmla="*/ 13505073 w 14640829"/>
              <a:gd name="connsiteY46" fmla="*/ 2338457 h 6042847"/>
              <a:gd name="connsiteX47" fmla="*/ 13290308 w 14640829"/>
              <a:gd name="connsiteY47" fmla="*/ 4212661 h 6042847"/>
              <a:gd name="connsiteX48" fmla="*/ 13574754 w 14640829"/>
              <a:gd name="connsiteY48" fmla="*/ 5597043 h 6042847"/>
              <a:gd name="connsiteX49" fmla="*/ 14065162 w 14640829"/>
              <a:gd name="connsiteY49" fmla="*/ 4822482 h 6042847"/>
              <a:gd name="connsiteX50" fmla="*/ 14363252 w 14640829"/>
              <a:gd name="connsiteY50" fmla="*/ 3765674 h 6042847"/>
              <a:gd name="connsiteX51" fmla="*/ 11585802 w 14640829"/>
              <a:gd name="connsiteY51" fmla="*/ 6042847 h 604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640829" h="6042847">
                <a:moveTo>
                  <a:pt x="176011" y="3185340"/>
                </a:moveTo>
                <a:cubicBezTo>
                  <a:pt x="-455814" y="3195169"/>
                  <a:pt x="751064" y="2691850"/>
                  <a:pt x="1619952" y="2984658"/>
                </a:cubicBezTo>
                <a:cubicBezTo>
                  <a:pt x="1950608" y="3096148"/>
                  <a:pt x="2079702" y="3188127"/>
                  <a:pt x="2377204" y="2702853"/>
                </a:cubicBezTo>
                <a:cubicBezTo>
                  <a:pt x="2548106" y="2424275"/>
                  <a:pt x="2934653" y="2406231"/>
                  <a:pt x="3143843" y="2425888"/>
                </a:cubicBezTo>
                <a:cubicBezTo>
                  <a:pt x="3352887" y="2445546"/>
                  <a:pt x="3532445" y="2538552"/>
                  <a:pt x="3693665" y="2637426"/>
                </a:cubicBezTo>
                <a:cubicBezTo>
                  <a:pt x="3833174" y="2722950"/>
                  <a:pt x="3977378" y="2858498"/>
                  <a:pt x="3891560" y="2983045"/>
                </a:cubicBezTo>
                <a:cubicBezTo>
                  <a:pt x="3811903" y="3098789"/>
                  <a:pt x="3568385" y="3099669"/>
                  <a:pt x="3457776" y="3005489"/>
                </a:cubicBezTo>
                <a:cubicBezTo>
                  <a:pt x="3347019" y="2911163"/>
                  <a:pt x="3348633" y="2764612"/>
                  <a:pt x="3404672" y="2641827"/>
                </a:cubicBezTo>
                <a:cubicBezTo>
                  <a:pt x="3432397" y="2581094"/>
                  <a:pt x="3474353" y="2520801"/>
                  <a:pt x="3543740" y="2482660"/>
                </a:cubicBezTo>
                <a:cubicBezTo>
                  <a:pt x="3750584" y="2368823"/>
                  <a:pt x="4073464" y="2505545"/>
                  <a:pt x="4273266" y="2384666"/>
                </a:cubicBezTo>
                <a:cubicBezTo>
                  <a:pt x="4373314" y="2324080"/>
                  <a:pt x="4401626" y="2220659"/>
                  <a:pt x="4421137" y="2126479"/>
                </a:cubicBezTo>
                <a:cubicBezTo>
                  <a:pt x="4451797" y="1978021"/>
                  <a:pt x="4379035" y="1759296"/>
                  <a:pt x="4187155" y="1802718"/>
                </a:cubicBezTo>
                <a:cubicBezTo>
                  <a:pt x="4035176" y="1837192"/>
                  <a:pt x="4038404" y="2002079"/>
                  <a:pt x="4096936" y="2110196"/>
                </a:cubicBezTo>
                <a:cubicBezTo>
                  <a:pt x="4240113" y="2374397"/>
                  <a:pt x="4502407" y="2588282"/>
                  <a:pt x="4771890" y="2786470"/>
                </a:cubicBezTo>
                <a:cubicBezTo>
                  <a:pt x="5041373" y="2984805"/>
                  <a:pt x="5326112" y="3175951"/>
                  <a:pt x="5531195" y="3414481"/>
                </a:cubicBezTo>
                <a:cubicBezTo>
                  <a:pt x="5736278" y="3653011"/>
                  <a:pt x="6264828" y="4758962"/>
                  <a:pt x="5390072" y="4801651"/>
                </a:cubicBezTo>
                <a:cubicBezTo>
                  <a:pt x="4583531" y="4840966"/>
                  <a:pt x="4294537" y="4284543"/>
                  <a:pt x="4466906" y="4109240"/>
                </a:cubicBezTo>
                <a:cubicBezTo>
                  <a:pt x="4815606" y="3754526"/>
                  <a:pt x="5539704" y="4231145"/>
                  <a:pt x="5378043" y="4448257"/>
                </a:cubicBezTo>
                <a:cubicBezTo>
                  <a:pt x="5182202" y="4711285"/>
                  <a:pt x="4784800" y="4280582"/>
                  <a:pt x="4796829" y="3983814"/>
                </a:cubicBezTo>
                <a:cubicBezTo>
                  <a:pt x="4805484" y="3769635"/>
                  <a:pt x="5064258" y="3622938"/>
                  <a:pt x="5348411" y="3624552"/>
                </a:cubicBezTo>
                <a:cubicBezTo>
                  <a:pt x="5852462" y="3627339"/>
                  <a:pt x="6270403" y="4089435"/>
                  <a:pt x="6076762" y="4391632"/>
                </a:cubicBezTo>
                <a:cubicBezTo>
                  <a:pt x="5850262" y="4745319"/>
                  <a:pt x="4776291" y="4385617"/>
                  <a:pt x="5173987" y="3429591"/>
                </a:cubicBezTo>
                <a:cubicBezTo>
                  <a:pt x="5371588" y="2954438"/>
                  <a:pt x="5668504" y="2507452"/>
                  <a:pt x="6141603" y="2153471"/>
                </a:cubicBezTo>
                <a:cubicBezTo>
                  <a:pt x="6409179" y="1953229"/>
                  <a:pt x="6708295" y="1749614"/>
                  <a:pt x="6803354" y="1477784"/>
                </a:cubicBezTo>
                <a:cubicBezTo>
                  <a:pt x="6898267" y="1205954"/>
                  <a:pt x="6572893" y="1037839"/>
                  <a:pt x="6230502" y="1178374"/>
                </a:cubicBezTo>
                <a:cubicBezTo>
                  <a:pt x="5934173" y="1299987"/>
                  <a:pt x="5835152" y="1520619"/>
                  <a:pt x="5914809" y="1662329"/>
                </a:cubicBezTo>
                <a:cubicBezTo>
                  <a:pt x="6176663" y="2128386"/>
                  <a:pt x="7736496" y="3072970"/>
                  <a:pt x="6743502" y="3111991"/>
                </a:cubicBezTo>
                <a:cubicBezTo>
                  <a:pt x="6527270" y="3120500"/>
                  <a:pt x="6321894" y="3045391"/>
                  <a:pt x="6135735" y="2968081"/>
                </a:cubicBezTo>
                <a:cubicBezTo>
                  <a:pt x="6022338" y="2920992"/>
                  <a:pt x="5913635" y="2860699"/>
                  <a:pt x="5852609" y="2774587"/>
                </a:cubicBezTo>
                <a:cubicBezTo>
                  <a:pt x="5766204" y="2652976"/>
                  <a:pt x="5788942" y="2503638"/>
                  <a:pt x="5778673" y="2363982"/>
                </a:cubicBezTo>
                <a:cubicBezTo>
                  <a:pt x="5768258" y="2224326"/>
                  <a:pt x="5697697" y="2066627"/>
                  <a:pt x="5521367" y="2026725"/>
                </a:cubicBezTo>
                <a:cubicBezTo>
                  <a:pt x="5280490" y="1972154"/>
                  <a:pt x="5047975" y="2202322"/>
                  <a:pt x="5091544" y="2389801"/>
                </a:cubicBezTo>
                <a:cubicBezTo>
                  <a:pt x="5135113" y="2577133"/>
                  <a:pt x="5345330" y="2709748"/>
                  <a:pt x="5550266" y="2817276"/>
                </a:cubicBezTo>
                <a:cubicBezTo>
                  <a:pt x="5991531" y="3048912"/>
                  <a:pt x="6470938" y="3240205"/>
                  <a:pt x="6892986" y="3490911"/>
                </a:cubicBezTo>
                <a:cubicBezTo>
                  <a:pt x="7315035" y="3741616"/>
                  <a:pt x="7685885" y="4065377"/>
                  <a:pt x="7814245" y="4462486"/>
                </a:cubicBezTo>
                <a:cubicBezTo>
                  <a:pt x="7860895" y="4606983"/>
                  <a:pt x="7731215" y="4732410"/>
                  <a:pt x="7583197" y="4792995"/>
                </a:cubicBezTo>
                <a:cubicBezTo>
                  <a:pt x="7031029" y="5018469"/>
                  <a:pt x="6931714" y="4810599"/>
                  <a:pt x="6879050" y="4618279"/>
                </a:cubicBezTo>
                <a:cubicBezTo>
                  <a:pt x="6734700" y="4091489"/>
                  <a:pt x="8437708" y="3229056"/>
                  <a:pt x="7971505" y="2359434"/>
                </a:cubicBezTo>
                <a:cubicBezTo>
                  <a:pt x="7751018" y="1948095"/>
                  <a:pt x="6897534" y="1218276"/>
                  <a:pt x="8012580" y="892168"/>
                </a:cubicBezTo>
                <a:cubicBezTo>
                  <a:pt x="8558733" y="732415"/>
                  <a:pt x="8780100" y="1693135"/>
                  <a:pt x="8820295" y="2130587"/>
                </a:cubicBezTo>
                <a:cubicBezTo>
                  <a:pt x="8860490" y="2568038"/>
                  <a:pt x="8627828" y="3021332"/>
                  <a:pt x="8561228" y="3460104"/>
                </a:cubicBezTo>
                <a:cubicBezTo>
                  <a:pt x="8490373" y="3926895"/>
                  <a:pt x="8321378" y="5391520"/>
                  <a:pt x="9639893" y="4744732"/>
                </a:cubicBezTo>
                <a:cubicBezTo>
                  <a:pt x="10574501" y="4286303"/>
                  <a:pt x="9602925" y="3693646"/>
                  <a:pt x="9792018" y="3081478"/>
                </a:cubicBezTo>
                <a:cubicBezTo>
                  <a:pt x="10131182" y="1983742"/>
                  <a:pt x="11882307" y="969478"/>
                  <a:pt x="11374882" y="2348579"/>
                </a:cubicBezTo>
                <a:cubicBezTo>
                  <a:pt x="10987894" y="3400545"/>
                  <a:pt x="9690503" y="2947250"/>
                  <a:pt x="9467670" y="2139095"/>
                </a:cubicBezTo>
                <a:cubicBezTo>
                  <a:pt x="9239703" y="1312602"/>
                  <a:pt x="10347267" y="265037"/>
                  <a:pt x="11352144" y="41617"/>
                </a:cubicBezTo>
                <a:cubicBezTo>
                  <a:pt x="12790656" y="-278183"/>
                  <a:pt x="15883476" y="1317884"/>
                  <a:pt x="13505073" y="2338457"/>
                </a:cubicBezTo>
                <a:cubicBezTo>
                  <a:pt x="12261520" y="2872142"/>
                  <a:pt x="13801841" y="3869976"/>
                  <a:pt x="13290308" y="4212661"/>
                </a:cubicBezTo>
                <a:cubicBezTo>
                  <a:pt x="12794911" y="4544491"/>
                  <a:pt x="13219452" y="5462082"/>
                  <a:pt x="13574754" y="5597043"/>
                </a:cubicBezTo>
                <a:cubicBezTo>
                  <a:pt x="13994308" y="5756503"/>
                  <a:pt x="13543214" y="4929278"/>
                  <a:pt x="14065162" y="4822482"/>
                </a:cubicBezTo>
                <a:cubicBezTo>
                  <a:pt x="14693760" y="4693828"/>
                  <a:pt x="14829602" y="4087675"/>
                  <a:pt x="14363252" y="3765674"/>
                </a:cubicBezTo>
                <a:cubicBezTo>
                  <a:pt x="13753137" y="3344507"/>
                  <a:pt x="11656950" y="4472892"/>
                  <a:pt x="11585802" y="6042847"/>
                </a:cubicBezTo>
              </a:path>
            </a:pathLst>
          </a:custGeom>
          <a:noFill/>
          <a:ln w="14668" cap="flat">
            <a:solidFill>
              <a:srgbClr val="FFFFFF"/>
            </a:solidFill>
            <a:custDash>
              <a:ds d="1500000" sp="225000"/>
            </a:custDash>
            <a:miter/>
          </a:ln>
        </p:spPr>
        <p:txBody>
          <a:bodyPr rtlCol="0" anchor="ctr"/>
          <a:lstStyle/>
          <a:p>
            <a:endParaRPr lang="fi-FI"/>
          </a:p>
        </p:txBody>
      </p:sp>
    </p:spTree>
    <p:extLst>
      <p:ext uri="{BB962C8B-B14F-4D97-AF65-F5344CB8AC3E}">
        <p14:creationId xmlns:p14="http://schemas.microsoft.com/office/powerpoint/2010/main" val="2624987908"/>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0">
          <a:extLst>
            <a:ext uri="{FF2B5EF4-FFF2-40B4-BE49-F238E27FC236}">
              <a16:creationId xmlns:a16="http://schemas.microsoft.com/office/drawing/2014/main" id="{B1B599E3-5E2B-532B-8D7D-02ABC8FCF17A}"/>
            </a:ext>
          </a:extLst>
        </p:cNvPr>
        <p:cNvGrpSpPr/>
        <p:nvPr/>
      </p:nvGrpSpPr>
      <p:grpSpPr>
        <a:xfrm>
          <a:off x="0" y="0"/>
          <a:ext cx="0" cy="0"/>
          <a:chOff x="0" y="0"/>
          <a:chExt cx="0" cy="0"/>
        </a:xfrm>
      </p:grpSpPr>
      <p:sp>
        <p:nvSpPr>
          <p:cNvPr id="671" name="Google Shape;671;p42">
            <a:extLst>
              <a:ext uri="{FF2B5EF4-FFF2-40B4-BE49-F238E27FC236}">
                <a16:creationId xmlns:a16="http://schemas.microsoft.com/office/drawing/2014/main" id="{EE6D9B0A-3FBA-93C0-DD80-1D67160BF14D}"/>
              </a:ext>
              <a:ext uri="{C183D7F6-B498-43B3-948B-1728B52AA6E4}">
                <adec:decorative xmlns:adec="http://schemas.microsoft.com/office/drawing/2017/decorative" val="1"/>
              </a:ext>
            </a:extLst>
          </p:cNvPr>
          <p:cNvSpPr/>
          <p:nvPr/>
        </p:nvSpPr>
        <p:spPr>
          <a:xfrm>
            <a:off x="0" y="-13206"/>
            <a:ext cx="12257100" cy="68712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656;p41">
            <a:extLst>
              <a:ext uri="{FF2B5EF4-FFF2-40B4-BE49-F238E27FC236}">
                <a16:creationId xmlns:a16="http://schemas.microsoft.com/office/drawing/2014/main" id="{B605F962-291C-B820-3A92-0D71839D673C}"/>
              </a:ext>
            </a:extLst>
          </p:cNvPr>
          <p:cNvSpPr txBox="1">
            <a:spLocks noGrp="1"/>
          </p:cNvSpPr>
          <p:nvPr>
            <p:ph type="title" idx="4294967295"/>
          </p:nvPr>
        </p:nvSpPr>
        <p:spPr>
          <a:xfrm>
            <a:off x="367433" y="262343"/>
            <a:ext cx="11234700" cy="28652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chemeClr val="dk1"/>
                </a:solidFill>
                <a:latin typeface="Arial Black"/>
                <a:ea typeface="Arial Black"/>
                <a:cs typeface="Arial Black"/>
                <a:sym typeface="Arial Black"/>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fi-FI" sz="1800" b="0" i="0" u="none" strike="noStrike" kern="0" cap="none" spc="0" normalizeH="0" baseline="0" noProof="0" dirty="0">
                <a:ln>
                  <a:noFill/>
                </a:ln>
                <a:solidFill>
                  <a:schemeClr val="lt1"/>
                </a:solidFill>
                <a:effectLst/>
                <a:uLnTx/>
                <a:uFillTx/>
                <a:latin typeface="Arial Black"/>
                <a:ea typeface="Arial Black"/>
                <a:cs typeface="Arial Black"/>
                <a:sym typeface="Arial Black"/>
              </a:rPr>
              <a:t>Linkkejä Helsingin kaupungin relevantteihin materiaaleihin</a:t>
            </a:r>
            <a:endParaRPr kumimoji="0" lang="en-US" sz="4200" b="0" i="0" u="none" strike="noStrike" kern="0" cap="none" spc="0" normalizeH="0" baseline="0" noProof="0" dirty="0">
              <a:ln>
                <a:noFill/>
              </a:ln>
              <a:solidFill>
                <a:schemeClr val="lt1"/>
              </a:solidFill>
              <a:effectLst/>
              <a:uLnTx/>
              <a:uFillTx/>
              <a:latin typeface="Arial Black"/>
              <a:ea typeface="Arial Black"/>
              <a:cs typeface="Arial Black"/>
              <a:sym typeface="Arial Black"/>
            </a:endParaRPr>
          </a:p>
        </p:txBody>
      </p:sp>
      <p:grpSp>
        <p:nvGrpSpPr>
          <p:cNvPr id="31" name="Ryhmä 30" descr="Linkit on sijoiteltu sivulla siten, että sijoittelu kuvastaa sitä, mihin dataekosysteemin kehittymisen vaiheeseen ne liittyvät. Vaiheet ovat 1 tunnustelu, 2 kokeilu, 3 kumppanuus syvenee, 4 yhtestyö laajenee. Osa linkeistä liittyy kaikkiin vaihesiin ja osa vaiheisiin 2-4">
            <a:extLst>
              <a:ext uri="{FF2B5EF4-FFF2-40B4-BE49-F238E27FC236}">
                <a16:creationId xmlns:a16="http://schemas.microsoft.com/office/drawing/2014/main" id="{7DF7364A-EF1E-0DD3-5F3B-9008C3C54C97}"/>
              </a:ext>
              <a:ext uri="{C183D7F6-B498-43B3-948B-1728B52AA6E4}">
                <adec:decorative xmlns:adec="http://schemas.microsoft.com/office/drawing/2017/decorative" val="0"/>
              </a:ext>
            </a:extLst>
          </p:cNvPr>
          <p:cNvGrpSpPr/>
          <p:nvPr/>
        </p:nvGrpSpPr>
        <p:grpSpPr>
          <a:xfrm>
            <a:off x="1435096" y="579941"/>
            <a:ext cx="10680704" cy="757824"/>
            <a:chOff x="1376122" y="574667"/>
            <a:chExt cx="10800270" cy="629190"/>
          </a:xfrm>
        </p:grpSpPr>
        <p:sp>
          <p:nvSpPr>
            <p:cNvPr id="19" name="Suorakulmio: Pyöristetyt kulmat 18">
              <a:extLst>
                <a:ext uri="{FF2B5EF4-FFF2-40B4-BE49-F238E27FC236}">
                  <a16:creationId xmlns:a16="http://schemas.microsoft.com/office/drawing/2014/main" id="{36C6CD3C-7D32-301C-5BD7-5F9BCE0827B8}"/>
                </a:ext>
              </a:extLst>
            </p:cNvPr>
            <p:cNvSpPr/>
            <p:nvPr/>
          </p:nvSpPr>
          <p:spPr>
            <a:xfrm>
              <a:off x="4115921" y="577243"/>
              <a:ext cx="2621218" cy="615845"/>
            </a:xfrm>
            <a:prstGeom prst="roundRect">
              <a:avLst>
                <a:gd name="adj" fmla="val 16621"/>
              </a:avLst>
            </a:prstGeom>
            <a:solidFill>
              <a:schemeClr val="accent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8" name="Suorakulmio: Pyöristetyt kulmat 17">
              <a:extLst>
                <a:ext uri="{FF2B5EF4-FFF2-40B4-BE49-F238E27FC236}">
                  <a16:creationId xmlns:a16="http://schemas.microsoft.com/office/drawing/2014/main" id="{4CA94522-7F00-12C2-F591-FFDA7E290B17}"/>
                </a:ext>
              </a:extLst>
            </p:cNvPr>
            <p:cNvSpPr/>
            <p:nvPr/>
          </p:nvSpPr>
          <p:spPr>
            <a:xfrm>
              <a:off x="1376122" y="585569"/>
              <a:ext cx="2621218" cy="618288"/>
            </a:xfrm>
            <a:prstGeom prst="roundRect">
              <a:avLst>
                <a:gd name="adj" fmla="val 14926"/>
              </a:avLst>
            </a:prstGeom>
            <a:solidFill>
              <a:srgbClr val="00D7A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0" name="Suorakulmio: Pyöristetyt kulmat 19">
              <a:extLst>
                <a:ext uri="{FF2B5EF4-FFF2-40B4-BE49-F238E27FC236}">
                  <a16:creationId xmlns:a16="http://schemas.microsoft.com/office/drawing/2014/main" id="{4A668E57-535C-EC93-A1E9-CD950F39E6B7}"/>
                </a:ext>
              </a:extLst>
            </p:cNvPr>
            <p:cNvSpPr/>
            <p:nvPr/>
          </p:nvSpPr>
          <p:spPr>
            <a:xfrm>
              <a:off x="6835428" y="574667"/>
              <a:ext cx="2621218" cy="618288"/>
            </a:xfrm>
            <a:prstGeom prst="roundRect">
              <a:avLst>
                <a:gd name="adj" fmla="val 16569"/>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1" name="Suorakulmio: Pyöristetyt kulmat 20">
              <a:extLst>
                <a:ext uri="{FF2B5EF4-FFF2-40B4-BE49-F238E27FC236}">
                  <a16:creationId xmlns:a16="http://schemas.microsoft.com/office/drawing/2014/main" id="{6E7D9253-F067-44B3-BC1A-CA49970E4689}"/>
                </a:ext>
              </a:extLst>
            </p:cNvPr>
            <p:cNvSpPr/>
            <p:nvPr/>
          </p:nvSpPr>
          <p:spPr>
            <a:xfrm>
              <a:off x="9555174" y="574667"/>
              <a:ext cx="2621218" cy="592492"/>
            </a:xfrm>
            <a:prstGeom prst="roundRect">
              <a:avLst>
                <a:gd name="adj" fmla="val 21499"/>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713" name="Google Shape;672;p42">
              <a:extLst>
                <a:ext uri="{FF2B5EF4-FFF2-40B4-BE49-F238E27FC236}">
                  <a16:creationId xmlns:a16="http://schemas.microsoft.com/office/drawing/2014/main" id="{43AEF1EC-F4FB-8DDE-0633-F6E2057630BC}"/>
                </a:ext>
              </a:extLst>
            </p:cNvPr>
            <p:cNvSpPr txBox="1"/>
            <p:nvPr/>
          </p:nvSpPr>
          <p:spPr>
            <a:xfrm>
              <a:off x="4274539" y="697140"/>
              <a:ext cx="1931747" cy="28016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fi-FI">
                  <a:solidFill>
                    <a:schemeClr val="tx1"/>
                  </a:solidFill>
                  <a:latin typeface="Arial Black"/>
                  <a:ea typeface="Arial Black"/>
                  <a:cs typeface="Arial Black"/>
                  <a:sym typeface="Arial Black"/>
                </a:rPr>
                <a:t>2 Kokeilu</a:t>
              </a:r>
              <a:endParaRPr sz="300">
                <a:solidFill>
                  <a:schemeClr val="tx1"/>
                </a:solidFill>
              </a:endParaRPr>
            </a:p>
          </p:txBody>
        </p:sp>
        <p:sp>
          <p:nvSpPr>
            <p:cNvPr id="672" name="Google Shape;672;p42">
              <a:extLst>
                <a:ext uri="{FF2B5EF4-FFF2-40B4-BE49-F238E27FC236}">
                  <a16:creationId xmlns:a16="http://schemas.microsoft.com/office/drawing/2014/main" id="{96C7AD0D-C821-DF7B-D31F-60F785EE835A}"/>
                </a:ext>
              </a:extLst>
            </p:cNvPr>
            <p:cNvSpPr txBox="1"/>
            <p:nvPr/>
          </p:nvSpPr>
          <p:spPr>
            <a:xfrm>
              <a:off x="1540854" y="717462"/>
              <a:ext cx="2222566" cy="28016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fi-FI" dirty="0">
                  <a:solidFill>
                    <a:schemeClr val="tx1"/>
                  </a:solidFill>
                  <a:latin typeface="Arial Black"/>
                  <a:ea typeface="Arial Black"/>
                  <a:cs typeface="Arial Black"/>
                  <a:sym typeface="Arial Black"/>
                </a:rPr>
                <a:t>1 Tunnustelu</a:t>
              </a:r>
              <a:endParaRPr sz="300" dirty="0">
                <a:solidFill>
                  <a:schemeClr val="tx1"/>
                </a:solidFill>
              </a:endParaRPr>
            </a:p>
          </p:txBody>
        </p:sp>
        <p:sp>
          <p:nvSpPr>
            <p:cNvPr id="724" name="Google Shape;672;p42">
              <a:extLst>
                <a:ext uri="{FF2B5EF4-FFF2-40B4-BE49-F238E27FC236}">
                  <a16:creationId xmlns:a16="http://schemas.microsoft.com/office/drawing/2014/main" id="{31D10C04-D9F4-DD76-454A-E413515AA9FD}"/>
                </a:ext>
              </a:extLst>
            </p:cNvPr>
            <p:cNvSpPr txBox="1"/>
            <p:nvPr/>
          </p:nvSpPr>
          <p:spPr>
            <a:xfrm>
              <a:off x="6979666" y="705306"/>
              <a:ext cx="2435939" cy="280161"/>
            </a:xfrm>
            <a:prstGeom prst="rect">
              <a:avLst/>
            </a:prstGeom>
            <a:noFill/>
            <a:ln>
              <a:noFill/>
            </a:ln>
          </p:spPr>
          <p:txBody>
            <a:bodyPr spcFirstLastPara="1" wrap="square" lIns="0" tIns="0" rIns="0" bIns="0" anchor="t" anchorCtr="0">
              <a:noAutofit/>
            </a:bodyPr>
            <a:lstStyle/>
            <a:p>
              <a:pPr>
                <a:lnSpc>
                  <a:spcPct val="90000"/>
                </a:lnSpc>
              </a:pPr>
              <a:r>
                <a:rPr lang="fi-FI">
                  <a:solidFill>
                    <a:schemeClr val="tx1"/>
                  </a:solidFill>
                  <a:latin typeface="Arial Black"/>
                  <a:sym typeface="Arial Black"/>
                </a:rPr>
                <a:t>3 Kumppanuus syvenee</a:t>
              </a:r>
              <a:endParaRPr lang="fi-FI">
                <a:solidFill>
                  <a:schemeClr val="tx1"/>
                </a:solidFill>
                <a:latin typeface="Arial Black"/>
              </a:endParaRPr>
            </a:p>
          </p:txBody>
        </p:sp>
        <p:sp>
          <p:nvSpPr>
            <p:cNvPr id="730" name="Google Shape;672;p42">
              <a:extLst>
                <a:ext uri="{FF2B5EF4-FFF2-40B4-BE49-F238E27FC236}">
                  <a16:creationId xmlns:a16="http://schemas.microsoft.com/office/drawing/2014/main" id="{0E6BAFD3-E7C9-D18D-3E58-952B59E39930}"/>
                </a:ext>
              </a:extLst>
            </p:cNvPr>
            <p:cNvSpPr txBox="1"/>
            <p:nvPr/>
          </p:nvSpPr>
          <p:spPr>
            <a:xfrm>
              <a:off x="9733595" y="698575"/>
              <a:ext cx="2389009" cy="280161"/>
            </a:xfrm>
            <a:prstGeom prst="rect">
              <a:avLst/>
            </a:prstGeom>
            <a:noFill/>
            <a:ln>
              <a:noFill/>
            </a:ln>
          </p:spPr>
          <p:txBody>
            <a:bodyPr spcFirstLastPara="1" wrap="square" lIns="0" tIns="0" rIns="0" bIns="0" anchor="t" anchorCtr="0">
              <a:noAutofit/>
            </a:bodyPr>
            <a:lstStyle/>
            <a:p>
              <a:pPr>
                <a:lnSpc>
                  <a:spcPct val="90000"/>
                </a:lnSpc>
              </a:pPr>
              <a:r>
                <a:rPr lang="fi-FI">
                  <a:solidFill>
                    <a:schemeClr val="tx1"/>
                  </a:solidFill>
                  <a:latin typeface="Arial Black"/>
                  <a:sym typeface="Arial Black"/>
                </a:rPr>
                <a:t>4 Yhteistyö laajenee</a:t>
              </a:r>
              <a:endParaRPr lang="en-US" sz="1100">
                <a:solidFill>
                  <a:schemeClr val="tx1"/>
                </a:solidFill>
              </a:endParaRPr>
            </a:p>
          </p:txBody>
        </p:sp>
      </p:grpSp>
      <p:grpSp>
        <p:nvGrpSpPr>
          <p:cNvPr id="9" name="Ryhmä 8">
            <a:extLst>
              <a:ext uri="{FF2B5EF4-FFF2-40B4-BE49-F238E27FC236}">
                <a16:creationId xmlns:a16="http://schemas.microsoft.com/office/drawing/2014/main" id="{2D8E8882-D3E1-BAFD-DF76-5713C063A51A}"/>
              </a:ext>
              <a:ext uri="{C183D7F6-B498-43B3-948B-1728B52AA6E4}">
                <adec:decorative xmlns:adec="http://schemas.microsoft.com/office/drawing/2017/decorative" val="1"/>
              </a:ext>
            </a:extLst>
          </p:cNvPr>
          <p:cNvGrpSpPr/>
          <p:nvPr/>
        </p:nvGrpSpPr>
        <p:grpSpPr>
          <a:xfrm>
            <a:off x="1435096" y="1026978"/>
            <a:ext cx="10680704" cy="5698219"/>
            <a:chOff x="1435096" y="1026978"/>
            <a:chExt cx="10680704" cy="5698219"/>
          </a:xfrm>
        </p:grpSpPr>
        <p:sp>
          <p:nvSpPr>
            <p:cNvPr id="28" name="Suorakulmio: Pyöristetyt kulmat 27">
              <a:extLst>
                <a:ext uri="{FF2B5EF4-FFF2-40B4-BE49-F238E27FC236}">
                  <a16:creationId xmlns:a16="http://schemas.microsoft.com/office/drawing/2014/main" id="{38016EF6-5B6A-D948-F62C-DDDB6F28C268}"/>
                </a:ext>
              </a:extLst>
            </p:cNvPr>
            <p:cNvSpPr/>
            <p:nvPr/>
          </p:nvSpPr>
          <p:spPr>
            <a:xfrm>
              <a:off x="1435096" y="5883522"/>
              <a:ext cx="10680703" cy="841675"/>
            </a:xfrm>
            <a:prstGeom prst="roundRect">
              <a:avLst>
                <a:gd name="adj" fmla="val 11496"/>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6" name="Suorakulmio: Pyöristetyt kulmat 25">
              <a:extLst>
                <a:ext uri="{FF2B5EF4-FFF2-40B4-BE49-F238E27FC236}">
                  <a16:creationId xmlns:a16="http://schemas.microsoft.com/office/drawing/2014/main" id="{4D15F406-42D7-3ACC-F1D4-86E18E982BD4}"/>
                </a:ext>
              </a:extLst>
            </p:cNvPr>
            <p:cNvSpPr/>
            <p:nvPr/>
          </p:nvSpPr>
          <p:spPr>
            <a:xfrm>
              <a:off x="1435098" y="3075233"/>
              <a:ext cx="10680702" cy="2722775"/>
            </a:xfrm>
            <a:prstGeom prst="roundRect">
              <a:avLst>
                <a:gd name="adj" fmla="val 5397"/>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5" name="Suorakulmio: Pyöristetyt kulmat 24">
              <a:extLst>
                <a:ext uri="{FF2B5EF4-FFF2-40B4-BE49-F238E27FC236}">
                  <a16:creationId xmlns:a16="http://schemas.microsoft.com/office/drawing/2014/main" id="{9631C6E0-D4A8-06DB-A9F5-966C6CF2E6B5}"/>
                </a:ext>
              </a:extLst>
            </p:cNvPr>
            <p:cNvSpPr/>
            <p:nvPr/>
          </p:nvSpPr>
          <p:spPr>
            <a:xfrm>
              <a:off x="1435099" y="1026978"/>
              <a:ext cx="10680701" cy="1968035"/>
            </a:xfrm>
            <a:prstGeom prst="roundRect">
              <a:avLst>
                <a:gd name="adj" fmla="val 6038"/>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2" name="Suorakulmio: Pyöristetyt kulmat 21">
              <a:extLst>
                <a:ext uri="{FF2B5EF4-FFF2-40B4-BE49-F238E27FC236}">
                  <a16:creationId xmlns:a16="http://schemas.microsoft.com/office/drawing/2014/main" id="{959887DE-C75C-E0B9-E790-DC383E0D595A}"/>
                </a:ext>
              </a:extLst>
            </p:cNvPr>
            <p:cNvSpPr/>
            <p:nvPr/>
          </p:nvSpPr>
          <p:spPr>
            <a:xfrm>
              <a:off x="1540855" y="1131929"/>
              <a:ext cx="10441594" cy="623222"/>
            </a:xfrm>
            <a:prstGeom prst="roundRect">
              <a:avLst>
                <a:gd name="adj" fmla="val 11986"/>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6" name="Suorakulmio: Pyöristetyt kulmat 15">
              <a:extLst>
                <a:ext uri="{FF2B5EF4-FFF2-40B4-BE49-F238E27FC236}">
                  <a16:creationId xmlns:a16="http://schemas.microsoft.com/office/drawing/2014/main" id="{9AEABF84-B309-CB67-8364-253FF34AEC12}"/>
                </a:ext>
              </a:extLst>
            </p:cNvPr>
            <p:cNvSpPr/>
            <p:nvPr/>
          </p:nvSpPr>
          <p:spPr>
            <a:xfrm>
              <a:off x="1540854" y="5990036"/>
              <a:ext cx="10441595" cy="622524"/>
            </a:xfrm>
            <a:prstGeom prst="roundRect">
              <a:avLst>
                <a:gd name="adj" fmla="val 10334"/>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27" name="Suorakulmio: Pyöristetyt kulmat 26">
              <a:extLst>
                <a:ext uri="{FF2B5EF4-FFF2-40B4-BE49-F238E27FC236}">
                  <a16:creationId xmlns:a16="http://schemas.microsoft.com/office/drawing/2014/main" id="{6CDBBE10-A853-0232-3FE4-5DB1A28B5EF9}"/>
                </a:ext>
              </a:extLst>
            </p:cNvPr>
            <p:cNvSpPr/>
            <p:nvPr/>
          </p:nvSpPr>
          <p:spPr>
            <a:xfrm>
              <a:off x="1540856" y="3179413"/>
              <a:ext cx="10441594" cy="354398"/>
            </a:xfrm>
            <a:prstGeom prst="roundRect">
              <a:avLst>
                <a:gd name="adj" fmla="val 19187"/>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52" name="Suorakulmio: Pyöristetyt kulmat 51">
              <a:extLst>
                <a:ext uri="{FF2B5EF4-FFF2-40B4-BE49-F238E27FC236}">
                  <a16:creationId xmlns:a16="http://schemas.microsoft.com/office/drawing/2014/main" id="{8D10ECE8-4BB0-BBD7-4A05-CC52447ADF63}"/>
                </a:ext>
              </a:extLst>
            </p:cNvPr>
            <p:cNvSpPr/>
            <p:nvPr/>
          </p:nvSpPr>
          <p:spPr>
            <a:xfrm>
              <a:off x="4240966" y="1835372"/>
              <a:ext cx="7741483" cy="1044869"/>
            </a:xfrm>
            <a:prstGeom prst="roundRect">
              <a:avLst>
                <a:gd name="adj" fmla="val 7651"/>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54" name="Suorakulmio: Pyöristetyt kulmat 53">
              <a:extLst>
                <a:ext uri="{FF2B5EF4-FFF2-40B4-BE49-F238E27FC236}">
                  <a16:creationId xmlns:a16="http://schemas.microsoft.com/office/drawing/2014/main" id="{E590249F-0CC2-0A19-7D01-6474189C4A9E}"/>
                </a:ext>
              </a:extLst>
            </p:cNvPr>
            <p:cNvSpPr/>
            <p:nvPr/>
          </p:nvSpPr>
          <p:spPr>
            <a:xfrm>
              <a:off x="4240966" y="3613633"/>
              <a:ext cx="7741483" cy="2008882"/>
            </a:xfrm>
            <a:prstGeom prst="roundRect">
              <a:avLst>
                <a:gd name="adj" fmla="val 4935"/>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grpSp>
      <p:sp>
        <p:nvSpPr>
          <p:cNvPr id="703" name="Google Shape;734;p45">
            <a:extLst>
              <a:ext uri="{FF2B5EF4-FFF2-40B4-BE49-F238E27FC236}">
                <a16:creationId xmlns:a16="http://schemas.microsoft.com/office/drawing/2014/main" id="{4FCC162A-2F5B-EB17-B6CC-8512AAB0B151}"/>
              </a:ext>
            </a:extLst>
          </p:cNvPr>
          <p:cNvSpPr txBox="1"/>
          <p:nvPr/>
        </p:nvSpPr>
        <p:spPr>
          <a:xfrm>
            <a:off x="367433" y="1204804"/>
            <a:ext cx="1116000" cy="213183"/>
          </a:xfrm>
          <a:prstGeom prst="rect">
            <a:avLst/>
          </a:prstGeom>
          <a:noFill/>
          <a:ln>
            <a:noFill/>
          </a:ln>
        </p:spPr>
        <p:txBody>
          <a:bodyPr spcFirstLastPara="1" wrap="square" lIns="0" tIns="0" rIns="0" bIns="0" anchor="t" anchorCtr="0">
            <a:noAutofit/>
          </a:bodyPr>
          <a:lstStyle/>
          <a:p>
            <a:pPr>
              <a:lnSpc>
                <a:spcPct val="90000"/>
              </a:lnSpc>
            </a:pPr>
            <a:r>
              <a:rPr lang="fi-FI" sz="1200" dirty="0">
                <a:solidFill>
                  <a:schemeClr val="lt1"/>
                </a:solidFill>
                <a:latin typeface="Arial Black"/>
                <a:ea typeface="Arial Black"/>
                <a:cs typeface="Arial Black"/>
                <a:sym typeface="Arial Black"/>
              </a:rPr>
              <a:t>Palvelu-</a:t>
            </a:r>
            <a:br>
              <a:rPr lang="fi-FI" sz="1200" dirty="0">
                <a:solidFill>
                  <a:schemeClr val="lt1"/>
                </a:solidFill>
                <a:latin typeface="Arial Black"/>
                <a:ea typeface="Arial Black"/>
                <a:cs typeface="Arial Black"/>
              </a:rPr>
            </a:br>
            <a:r>
              <a:rPr lang="fi-FI" sz="1200" dirty="0">
                <a:solidFill>
                  <a:schemeClr val="lt1"/>
                </a:solidFill>
                <a:latin typeface="Arial Black"/>
                <a:ea typeface="Arial Black"/>
                <a:cs typeface="Arial Black"/>
                <a:sym typeface="Arial Black"/>
              </a:rPr>
              <a:t>kehittäjän oppaat</a:t>
            </a:r>
            <a:endParaRPr dirty="0">
              <a:solidFill>
                <a:schemeClr val="lt1"/>
              </a:solidFill>
            </a:endParaRPr>
          </a:p>
        </p:txBody>
      </p:sp>
      <p:sp>
        <p:nvSpPr>
          <p:cNvPr id="14" name="Google Shape;1674;p83">
            <a:extLst>
              <a:ext uri="{FF2B5EF4-FFF2-40B4-BE49-F238E27FC236}">
                <a16:creationId xmlns:a16="http://schemas.microsoft.com/office/drawing/2014/main" id="{D5F219EB-8D43-6CA8-D1B2-603E38F85607}"/>
              </a:ext>
            </a:extLst>
          </p:cNvPr>
          <p:cNvSpPr txBox="1"/>
          <p:nvPr/>
        </p:nvSpPr>
        <p:spPr>
          <a:xfrm>
            <a:off x="1710958" y="1229919"/>
            <a:ext cx="5123005" cy="490681"/>
          </a:xfrm>
          <a:prstGeom prst="rect">
            <a:avLst/>
          </a:prstGeom>
          <a:noFill/>
          <a:ln>
            <a:noFill/>
          </a:ln>
        </p:spPr>
        <p:txBody>
          <a:bodyPr spcFirstLastPara="1" wrap="square" lIns="0" tIns="0" rIns="0" bIns="0" anchor="t" anchorCtr="0">
            <a:noAutofit/>
          </a:bodyPr>
          <a:lstStyle/>
          <a:p>
            <a:pPr marL="171450" indent="-171450">
              <a:spcAft>
                <a:spcPts val="400"/>
              </a:spcAft>
              <a:buSzPts val="1100"/>
              <a:buFont typeface="Arial" panose="020B0604020202020204" pitchFamily="34" charset="0"/>
              <a:buChar char="•"/>
              <a:defRPr/>
            </a:pPr>
            <a:r>
              <a:rPr lang="fi-FI" sz="1200" b="1" dirty="0">
                <a:solidFill>
                  <a:srgbClr val="0563C1"/>
                </a:solidFill>
                <a:hlinkClick r:id="rId3">
                  <a:extLst>
                    <a:ext uri="{A12FA001-AC4F-418D-AE19-62706E023703}">
                      <ahyp:hlinkClr xmlns:ahyp="http://schemas.microsoft.com/office/drawing/2018/hyperlinkcolor" val="tx"/>
                    </a:ext>
                  </a:extLst>
                </a:hlinkClick>
              </a:rPr>
              <a:t>Helsingin dataekosysteemityö</a:t>
            </a:r>
            <a:r>
              <a:rPr lang="fi-FI" sz="1200" dirty="0">
                <a:solidFill>
                  <a:schemeClr val="tx1"/>
                </a:solidFill>
              </a:rPr>
              <a:t> (</a:t>
            </a:r>
            <a:r>
              <a:rPr lang="fi-FI" sz="1200" dirty="0" err="1">
                <a:solidFill>
                  <a:schemeClr val="tx1"/>
                </a:solidFill>
              </a:rPr>
              <a:t>Hedeko</a:t>
            </a:r>
            <a:r>
              <a:rPr lang="fi-FI" sz="1200" dirty="0">
                <a:solidFill>
                  <a:schemeClr val="tx1"/>
                </a:solidFill>
              </a:rPr>
              <a:t>–projekti ja yhteisö)</a:t>
            </a:r>
          </a:p>
          <a:p>
            <a:pPr marL="171450" marR="0" lvl="0" indent="-171450" algn="l" defTabSz="914400" rtl="0" eaLnBrk="1" fontAlgn="auto" latinLnBrk="0" hangingPunct="1">
              <a:spcBef>
                <a:spcPts val="0"/>
              </a:spcBef>
              <a:spcAft>
                <a:spcPts val="400"/>
              </a:spcAft>
              <a:buClr>
                <a:srgbClr val="000000"/>
              </a:buClr>
              <a:buSzPts val="1100"/>
              <a:buFont typeface="Arial" panose="020B0604020202020204" pitchFamily="34" charset="0"/>
              <a:buChar char="•"/>
              <a:tabLst/>
              <a:defRPr/>
            </a:pPr>
            <a:r>
              <a:rPr lang="fi-FI" sz="1200" b="1" dirty="0">
                <a:hlinkClick r:id="rId4"/>
              </a:rPr>
              <a:t>Sitran Kilpailukykyä datasta käsikirja ja työkalupakki</a:t>
            </a:r>
            <a:endParaRPr lang="fi-FI" sz="1200" b="1" dirty="0"/>
          </a:p>
        </p:txBody>
      </p:sp>
      <p:sp>
        <p:nvSpPr>
          <p:cNvPr id="2" name="Google Shape;1674;p83">
            <a:extLst>
              <a:ext uri="{FF2B5EF4-FFF2-40B4-BE49-F238E27FC236}">
                <a16:creationId xmlns:a16="http://schemas.microsoft.com/office/drawing/2014/main" id="{2DF68794-77C6-6760-70B1-2CE98D2D77CA}"/>
              </a:ext>
            </a:extLst>
          </p:cNvPr>
          <p:cNvSpPr txBox="1"/>
          <p:nvPr/>
        </p:nvSpPr>
        <p:spPr>
          <a:xfrm>
            <a:off x="6979347" y="1235487"/>
            <a:ext cx="4603055" cy="462485"/>
          </a:xfrm>
          <a:prstGeom prst="rect">
            <a:avLst/>
          </a:prstGeom>
          <a:noFill/>
          <a:ln>
            <a:noFill/>
          </a:ln>
        </p:spPr>
        <p:txBody>
          <a:bodyPr spcFirstLastPara="1" wrap="square" lIns="0" tIns="0" rIns="0" bIns="0" anchor="t" anchorCtr="0">
            <a:noAutofit/>
          </a:bodyPr>
          <a:lstStyle/>
          <a:p>
            <a:pPr marL="171450" indent="-171450">
              <a:spcAft>
                <a:spcPts val="400"/>
              </a:spcAft>
              <a:buSzPts val="1100"/>
              <a:buFont typeface="Arial" panose="020B0604020202020204" pitchFamily="34" charset="0"/>
              <a:buChar char="•"/>
              <a:defRPr/>
            </a:pPr>
            <a:r>
              <a:rPr kumimoji="0" lang="fi-FI" sz="1200" b="1" i="0" u="none" strike="noStrike" kern="0" cap="none" spc="0" normalizeH="0" baseline="0" noProof="0" dirty="0">
                <a:ln>
                  <a:noFill/>
                </a:ln>
                <a:solidFill>
                  <a:srgbClr val="000000"/>
                </a:solidFill>
                <a:effectLst/>
                <a:uLnTx/>
                <a:uFillTx/>
                <a:latin typeface="Arial"/>
                <a:ea typeface="Arial"/>
                <a:cs typeface="Arial"/>
                <a:sym typeface="Arial"/>
                <a:hlinkClick r:id="rId5"/>
              </a:rPr>
              <a:t>Ennakoivien palvelujen työkalut</a:t>
            </a:r>
            <a:r>
              <a:rPr kumimoji="0" lang="fi-FI" sz="1200" b="1" i="0" u="none" strike="noStrike" kern="0" cap="none" spc="0" normalizeH="0" baseline="0" noProof="0" dirty="0">
                <a:ln>
                  <a:noFill/>
                </a:ln>
                <a:solidFill>
                  <a:srgbClr val="000000"/>
                </a:solidFill>
                <a:effectLst/>
                <a:uLnTx/>
                <a:uFillTx/>
                <a:latin typeface="Arial"/>
                <a:ea typeface="Arial"/>
                <a:cs typeface="Arial"/>
                <a:sym typeface="Arial"/>
              </a:rPr>
              <a:t>, mm. </a:t>
            </a:r>
            <a:r>
              <a:rPr kumimoji="0" lang="fi-FI" sz="1200" b="1" i="0" u="none" strike="noStrike" kern="0" cap="none" spc="0" normalizeH="0" baseline="0" noProof="0" dirty="0">
                <a:ln>
                  <a:noFill/>
                </a:ln>
                <a:solidFill>
                  <a:srgbClr val="000000"/>
                </a:solidFill>
                <a:effectLst/>
                <a:uLnTx/>
                <a:uFillTx/>
                <a:latin typeface="Arial"/>
                <a:ea typeface="Arial"/>
                <a:cs typeface="Arial"/>
                <a:sym typeface="Arial"/>
                <a:hlinkClick r:id="rId6"/>
              </a:rPr>
              <a:t>lakipaketti</a:t>
            </a:r>
            <a:endParaRPr kumimoji="0" lang="fi-FI" sz="1200" b="1" i="0" u="none" strike="noStrike" kern="0" cap="none" spc="0" normalizeH="0" baseline="0" noProof="0" dirty="0">
              <a:ln>
                <a:noFill/>
              </a:ln>
              <a:solidFill>
                <a:srgbClr val="000000"/>
              </a:solidFill>
              <a:effectLst/>
              <a:uLnTx/>
              <a:uFillTx/>
              <a:latin typeface="Arial"/>
              <a:ea typeface="Arial"/>
              <a:cs typeface="Arial"/>
              <a:sym typeface="Arial"/>
            </a:endParaRPr>
          </a:p>
          <a:p>
            <a:pPr marL="171450" indent="-171450">
              <a:spcAft>
                <a:spcPts val="400"/>
              </a:spcAft>
              <a:buSzPts val="1100"/>
              <a:buFont typeface="Arial" panose="020B0604020202020204" pitchFamily="34" charset="0"/>
              <a:buChar char="•"/>
              <a:defRPr/>
            </a:pPr>
            <a:r>
              <a:rPr lang="fi-FI" sz="1200" b="1" dirty="0">
                <a:solidFill>
                  <a:schemeClr val="tx1"/>
                </a:solidFill>
                <a:hlinkClick r:id="rId7">
                  <a:extLst>
                    <a:ext uri="{A12FA001-AC4F-418D-AE19-62706E023703}">
                      <ahyp:hlinkClr xmlns:ahyp="http://schemas.microsoft.com/office/drawing/2018/hyperlinkcolor" val="tx"/>
                    </a:ext>
                  </a:extLst>
                </a:hlinkClick>
              </a:rPr>
              <a:t>Palvelumuotoilu</a:t>
            </a:r>
            <a:r>
              <a:rPr lang="fi-FI" sz="1200" b="1" dirty="0">
                <a:solidFill>
                  <a:schemeClr val="tx1"/>
                </a:solidFill>
              </a:rPr>
              <a:t> </a:t>
            </a:r>
          </a:p>
          <a:p>
            <a:pPr marL="171450" marR="0" lvl="0" indent="-171450" algn="l" defTabSz="914400" rtl="0" eaLnBrk="1" fontAlgn="auto" latinLnBrk="0" hangingPunct="1">
              <a:spcBef>
                <a:spcPts val="0"/>
              </a:spcBef>
              <a:spcAft>
                <a:spcPts val="400"/>
              </a:spcAft>
              <a:buClr>
                <a:srgbClr val="000000"/>
              </a:buClr>
              <a:buSzPts val="1100"/>
              <a:buFont typeface="Arial" panose="020B0604020202020204" pitchFamily="34" charset="0"/>
              <a:buChar char="•"/>
              <a:tabLst/>
              <a:defRPr/>
            </a:pPr>
            <a:endParaRPr kumimoji="0" lang="fi-FI" sz="12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Google Shape;1674;p83">
            <a:extLst>
              <a:ext uri="{FF2B5EF4-FFF2-40B4-BE49-F238E27FC236}">
                <a16:creationId xmlns:a16="http://schemas.microsoft.com/office/drawing/2014/main" id="{44128D25-0906-826F-C16C-20C70ECF63BA}"/>
              </a:ext>
            </a:extLst>
          </p:cNvPr>
          <p:cNvSpPr txBox="1"/>
          <p:nvPr/>
        </p:nvSpPr>
        <p:spPr>
          <a:xfrm>
            <a:off x="8811555" y="1494489"/>
            <a:ext cx="2766900" cy="264779"/>
          </a:xfrm>
          <a:prstGeom prst="rect">
            <a:avLst/>
          </a:prstGeom>
          <a:noFill/>
          <a:ln>
            <a:noFill/>
          </a:ln>
        </p:spPr>
        <p:txBody>
          <a:bodyPr spcFirstLastPara="1" wrap="square" lIns="0" tIns="0" rIns="0" bIns="0" anchor="t" anchorCtr="0">
            <a:noAutofit/>
          </a:bodyPr>
          <a:lstStyle/>
          <a:p>
            <a:pPr marL="171450" indent="-171450">
              <a:spcAft>
                <a:spcPts val="400"/>
              </a:spcAft>
              <a:buSzPts val="1100"/>
              <a:buFont typeface="Arial" panose="020B0604020202020204" pitchFamily="34" charset="0"/>
              <a:buChar char="•"/>
              <a:defRPr/>
            </a:pPr>
            <a:r>
              <a:rPr lang="fi-FI" sz="1200" b="1">
                <a:hlinkClick r:id="rId8"/>
              </a:rPr>
              <a:t>Asiakaskokemuksen pelikirja</a:t>
            </a:r>
            <a:endParaRPr lang="en-US"/>
          </a:p>
        </p:txBody>
      </p:sp>
      <p:sp>
        <p:nvSpPr>
          <p:cNvPr id="53" name="Google Shape;1674;p83">
            <a:extLst>
              <a:ext uri="{FF2B5EF4-FFF2-40B4-BE49-F238E27FC236}">
                <a16:creationId xmlns:a16="http://schemas.microsoft.com/office/drawing/2014/main" id="{689F6ACB-501A-CF9F-F517-B6287567D61C}"/>
              </a:ext>
            </a:extLst>
          </p:cNvPr>
          <p:cNvSpPr txBox="1"/>
          <p:nvPr/>
        </p:nvSpPr>
        <p:spPr>
          <a:xfrm>
            <a:off x="4393298" y="1915807"/>
            <a:ext cx="3498393" cy="933499"/>
          </a:xfrm>
          <a:prstGeom prst="rect">
            <a:avLst/>
          </a:prstGeom>
          <a:noFill/>
          <a:ln>
            <a:noFill/>
          </a:ln>
        </p:spPr>
        <p:txBody>
          <a:bodyPr spcFirstLastPara="1" wrap="square" lIns="0" tIns="0" rIns="0" bIns="0" anchor="t" anchorCtr="0">
            <a:noAutofit/>
          </a:bodyPr>
          <a:lstStyle/>
          <a:p>
            <a:pPr marL="171450" marR="0" lvl="0" indent="-171450" algn="l" defTabSz="914400" rtl="0" eaLnBrk="1" fontAlgn="auto" latinLnBrk="0" hangingPunct="1">
              <a:spcBef>
                <a:spcPts val="0"/>
              </a:spcBef>
              <a:spcAft>
                <a:spcPts val="400"/>
              </a:spcAft>
              <a:buClr>
                <a:srgbClr val="000000"/>
              </a:buClr>
              <a:buSzPts val="1100"/>
              <a:buFont typeface="Arial" panose="020B0604020202020204" pitchFamily="34" charset="0"/>
              <a:buChar char="•"/>
              <a:tabLst/>
              <a:defRPr/>
            </a:pPr>
            <a:r>
              <a:rPr lang="fi-FI" sz="1200" b="1" dirty="0">
                <a:hlinkClick r:id="rId9"/>
              </a:rPr>
              <a:t>Kokeilijan ABC</a:t>
            </a:r>
            <a:endParaRPr kumimoji="0" lang="fi-FI" sz="1200" b="1" i="0" u="none" strike="noStrike" kern="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spcBef>
                <a:spcPts val="0"/>
              </a:spcBef>
              <a:spcAft>
                <a:spcPts val="400"/>
              </a:spcAft>
              <a:buClr>
                <a:srgbClr val="000000"/>
              </a:buClr>
              <a:buSzPts val="1100"/>
              <a:buFont typeface="Arial" panose="020B0604020202020204" pitchFamily="34" charset="0"/>
              <a:buChar char="•"/>
              <a:tabLst/>
              <a:defRPr/>
            </a:pPr>
            <a:r>
              <a:rPr kumimoji="0" lang="fi-FI" sz="1200" b="1" i="0" u="none" strike="noStrike" kern="0" cap="none" spc="0" normalizeH="0" baseline="0" noProof="0" dirty="0">
                <a:ln>
                  <a:noFill/>
                </a:ln>
                <a:solidFill>
                  <a:srgbClr val="000000"/>
                </a:solidFill>
                <a:effectLst/>
                <a:uLnTx/>
                <a:uFillTx/>
                <a:latin typeface="Arial"/>
                <a:ea typeface="Arial"/>
                <a:cs typeface="Arial"/>
                <a:sym typeface="Arial"/>
                <a:hlinkClick r:id="rId10"/>
              </a:rPr>
              <a:t>Tietosuojan vaikutustenarviointi</a:t>
            </a:r>
            <a:endParaRPr lang="fi-FI" sz="1200" b="1" i="0" u="none" strike="noStrike" kern="0" cap="none" spc="0" normalizeH="0" baseline="0" noProof="0" dirty="0">
              <a:ln>
                <a:noFill/>
              </a:ln>
              <a:solidFill>
                <a:srgbClr val="000000"/>
              </a:solidFill>
              <a:effectLst/>
              <a:uLnTx/>
              <a:uFillTx/>
              <a:latin typeface="Arial"/>
              <a:ea typeface="Arial"/>
              <a:cs typeface="Arial"/>
            </a:endParaRPr>
          </a:p>
          <a:p>
            <a:pPr marL="171450" marR="0" lvl="0" indent="-171450" algn="l" defTabSz="914400" rtl="0" eaLnBrk="1" fontAlgn="auto" latinLnBrk="0" hangingPunct="1">
              <a:spcBef>
                <a:spcPts val="0"/>
              </a:spcBef>
              <a:spcAft>
                <a:spcPts val="400"/>
              </a:spcAft>
              <a:buClr>
                <a:srgbClr val="000000"/>
              </a:buClr>
              <a:buSzPts val="1100"/>
              <a:buFont typeface="Arial" panose="020B0604020202020204" pitchFamily="34" charset="0"/>
              <a:buChar char="•"/>
              <a:tabLst/>
              <a:defRPr/>
            </a:pPr>
            <a:r>
              <a:rPr kumimoji="0" lang="fi-FI" sz="1200" b="1" i="0" u="none" strike="noStrike" kern="0" cap="none" spc="0" normalizeH="0" baseline="0" noProof="0" dirty="0">
                <a:ln>
                  <a:noFill/>
                </a:ln>
                <a:solidFill>
                  <a:srgbClr val="000000"/>
                </a:solidFill>
                <a:effectLst/>
                <a:uLnTx/>
                <a:uFillTx/>
                <a:latin typeface="Arial"/>
                <a:ea typeface="Arial"/>
                <a:cs typeface="Arial"/>
                <a:sym typeface="Arial"/>
                <a:hlinkClick r:id="rId11"/>
              </a:rPr>
              <a:t>Muutosvaikutusten arviointi</a:t>
            </a:r>
            <a:endParaRPr lang="fi-FI" sz="1200" b="1" i="0" u="none" strike="noStrike" kern="0" cap="none" spc="0" normalizeH="0" baseline="0" noProof="0" dirty="0">
              <a:ln>
                <a:noFill/>
              </a:ln>
              <a:solidFill>
                <a:srgbClr val="000000"/>
              </a:solidFill>
              <a:effectLst/>
              <a:uLnTx/>
              <a:uFillTx/>
              <a:latin typeface="Arial"/>
              <a:ea typeface="Arial"/>
              <a:cs typeface="Arial"/>
            </a:endParaRPr>
          </a:p>
          <a:p>
            <a:pPr marL="171450" marR="0" lvl="0" indent="-171450" algn="l" defTabSz="914400" rtl="0" eaLnBrk="1" fontAlgn="auto" latinLnBrk="0" hangingPunct="1">
              <a:spcBef>
                <a:spcPts val="0"/>
              </a:spcBef>
              <a:spcAft>
                <a:spcPts val="400"/>
              </a:spcAft>
              <a:buClr>
                <a:srgbClr val="000000"/>
              </a:buClr>
              <a:buSzPts val="1100"/>
              <a:buFont typeface="Arial" panose="020B0604020202020204" pitchFamily="34" charset="0"/>
              <a:buChar char="•"/>
              <a:tabLst/>
              <a:defRPr/>
            </a:pPr>
            <a:r>
              <a:rPr lang="fi-FI" sz="1200" b="1" dirty="0">
                <a:hlinkClick r:id="rId12"/>
              </a:rPr>
              <a:t>Riskienhallinta</a:t>
            </a:r>
            <a:endParaRPr lang="en-US" sz="2400" b="1" dirty="0">
              <a:solidFill>
                <a:schemeClr val="tx1"/>
              </a:solidFill>
            </a:endParaRPr>
          </a:p>
        </p:txBody>
      </p:sp>
      <p:sp>
        <p:nvSpPr>
          <p:cNvPr id="3" name="Google Shape;1674;p83">
            <a:extLst>
              <a:ext uri="{FF2B5EF4-FFF2-40B4-BE49-F238E27FC236}">
                <a16:creationId xmlns:a16="http://schemas.microsoft.com/office/drawing/2014/main" id="{5F2CFBE0-8576-0441-8749-927913BD5DD4}"/>
              </a:ext>
            </a:extLst>
          </p:cNvPr>
          <p:cNvSpPr txBox="1"/>
          <p:nvPr/>
        </p:nvSpPr>
        <p:spPr>
          <a:xfrm>
            <a:off x="7617879" y="1922023"/>
            <a:ext cx="4494734" cy="1025534"/>
          </a:xfrm>
          <a:prstGeom prst="rect">
            <a:avLst/>
          </a:prstGeom>
          <a:noFill/>
          <a:ln>
            <a:noFill/>
          </a:ln>
        </p:spPr>
        <p:txBody>
          <a:bodyPr spcFirstLastPara="1" wrap="square" lIns="0" tIns="0" rIns="0" bIns="0" anchor="t" anchorCtr="0">
            <a:noAutofit/>
          </a:bodyPr>
          <a:lstStyle/>
          <a:p>
            <a:pPr marL="171450" marR="0" lvl="0" indent="-171450" algn="l" defTabSz="914400" rtl="0" eaLnBrk="1" fontAlgn="auto" latinLnBrk="0" hangingPunct="1">
              <a:spcBef>
                <a:spcPts val="0"/>
              </a:spcBef>
              <a:spcAft>
                <a:spcPts val="400"/>
              </a:spcAft>
              <a:buClr>
                <a:srgbClr val="000000"/>
              </a:buClr>
              <a:buSzPts val="1100"/>
              <a:buFont typeface="Arial" panose="020B0604020202020204" pitchFamily="34" charset="0"/>
              <a:buChar char="•"/>
              <a:tabLst/>
              <a:defRPr/>
            </a:pPr>
            <a:r>
              <a:rPr lang="fi-FI" sz="1200" b="1" dirty="0">
                <a:hlinkClick r:id="rId13"/>
              </a:rPr>
              <a:t>Tiedonhallintamalli</a:t>
            </a:r>
            <a:endParaRPr lang="fi-FI" sz="1200" b="1" dirty="0"/>
          </a:p>
          <a:p>
            <a:pPr marL="171450" indent="-171450">
              <a:spcAft>
                <a:spcPts val="400"/>
              </a:spcAft>
              <a:buFont typeface="Arial" panose="020B0604020202020204" pitchFamily="34" charset="0"/>
              <a:buChar char="•"/>
              <a:defRPr/>
            </a:pPr>
            <a:r>
              <a:rPr lang="fi-FI" sz="1200" b="1" dirty="0">
                <a:hlinkClick r:id="rId14"/>
              </a:rPr>
              <a:t>Helsingin kaupungin roolit dataekosysteemeissä -opas </a:t>
            </a:r>
            <a:endParaRPr lang="fi-FI" sz="1200" b="1" dirty="0"/>
          </a:p>
          <a:p>
            <a:pPr marL="171450" indent="-171450">
              <a:spcAft>
                <a:spcPts val="400"/>
              </a:spcAft>
              <a:buFont typeface="Arial" panose="020B0604020202020204" pitchFamily="34" charset="0"/>
              <a:buChar char="•"/>
              <a:defRPr/>
            </a:pPr>
            <a:r>
              <a:rPr lang="fi-FI" sz="1200" b="1" dirty="0">
                <a:hlinkClick r:id="rId15"/>
              </a:rPr>
              <a:t>Tekoälyn käytön eettiset periaatteet</a:t>
            </a:r>
            <a:r>
              <a:rPr lang="en-US" sz="1200" b="1" dirty="0">
                <a:hlinkClick r:id="rId15"/>
              </a:rPr>
              <a:t> </a:t>
            </a:r>
            <a:endParaRPr lang="en-US" sz="1200" b="1" dirty="0"/>
          </a:p>
          <a:p>
            <a:pPr marL="171450" indent="-171450">
              <a:spcAft>
                <a:spcPts val="400"/>
              </a:spcAft>
              <a:buFont typeface="Arial" panose="020B0604020202020204" pitchFamily="34" charset="0"/>
              <a:buChar char="•"/>
              <a:defRPr/>
            </a:pPr>
            <a:r>
              <a:rPr lang="fi-FI" sz="1200" b="1" dirty="0">
                <a:solidFill>
                  <a:schemeClr val="tx1"/>
                </a:solidFill>
              </a:rPr>
              <a:t>Kaupungin arkkitehtuuriperiaatteet </a:t>
            </a:r>
            <a:r>
              <a:rPr lang="fi-FI" sz="1200" dirty="0">
                <a:solidFill>
                  <a:schemeClr val="tx1"/>
                </a:solidFill>
              </a:rPr>
              <a:t>(tulossa)</a:t>
            </a:r>
            <a:endParaRPr lang="en-US" sz="1200" dirty="0">
              <a:solidFill>
                <a:schemeClr val="tx1"/>
              </a:solidFill>
            </a:endParaRPr>
          </a:p>
        </p:txBody>
      </p:sp>
      <p:sp>
        <p:nvSpPr>
          <p:cNvPr id="699" name="Google Shape;734;p45">
            <a:extLst>
              <a:ext uri="{FF2B5EF4-FFF2-40B4-BE49-F238E27FC236}">
                <a16:creationId xmlns:a16="http://schemas.microsoft.com/office/drawing/2014/main" id="{24B36E35-C241-0AAA-A199-F4A533F82C97}"/>
              </a:ext>
            </a:extLst>
          </p:cNvPr>
          <p:cNvSpPr txBox="1"/>
          <p:nvPr/>
        </p:nvSpPr>
        <p:spPr>
          <a:xfrm>
            <a:off x="314681" y="3168186"/>
            <a:ext cx="1068810"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dirty="0">
                <a:solidFill>
                  <a:schemeClr val="lt1"/>
                </a:solidFill>
                <a:latin typeface="Arial Black"/>
                <a:ea typeface="Arial Black"/>
                <a:cs typeface="Arial Black"/>
                <a:sym typeface="Arial Black"/>
              </a:rPr>
              <a:t>Teknisen toteutuksen käytännöt</a:t>
            </a:r>
            <a:endParaRPr dirty="0">
              <a:solidFill>
                <a:schemeClr val="lt1"/>
              </a:solidFill>
            </a:endParaRPr>
          </a:p>
        </p:txBody>
      </p:sp>
      <p:sp>
        <p:nvSpPr>
          <p:cNvPr id="36" name="Google Shape;1674;p83">
            <a:extLst>
              <a:ext uri="{FF2B5EF4-FFF2-40B4-BE49-F238E27FC236}">
                <a16:creationId xmlns:a16="http://schemas.microsoft.com/office/drawing/2014/main" id="{E1527558-8270-C952-E48A-688AFCC329D9}"/>
              </a:ext>
            </a:extLst>
          </p:cNvPr>
          <p:cNvSpPr txBox="1"/>
          <p:nvPr/>
        </p:nvSpPr>
        <p:spPr>
          <a:xfrm>
            <a:off x="1738695" y="3250438"/>
            <a:ext cx="3236075" cy="314224"/>
          </a:xfrm>
          <a:prstGeom prst="rect">
            <a:avLst/>
          </a:prstGeom>
          <a:noFill/>
          <a:ln>
            <a:noFill/>
          </a:ln>
        </p:spPr>
        <p:txBody>
          <a:bodyPr spcFirstLastPara="1" wrap="square" lIns="0" tIns="0" rIns="0" bIns="0" anchor="t" anchorCtr="0">
            <a:noAutofit/>
          </a:bodyPr>
          <a:lstStyle/>
          <a:p>
            <a:pPr marL="171450" marR="0" lvl="0" indent="-171450" algn="l" defTabSz="914400" rtl="0" eaLnBrk="1" fontAlgn="auto" latinLnBrk="0" hangingPunct="1">
              <a:spcBef>
                <a:spcPts val="0"/>
              </a:spcBef>
              <a:spcAft>
                <a:spcPts val="600"/>
              </a:spcAft>
              <a:buClr>
                <a:srgbClr val="000000"/>
              </a:buClr>
              <a:buSzPts val="1100"/>
              <a:buFont typeface="Arial" panose="020B0604020202020204" pitchFamily="34" charset="0"/>
              <a:buChar char="•"/>
              <a:tabLst/>
              <a:defRPr/>
            </a:pPr>
            <a:r>
              <a:rPr kumimoji="0" lang="fi-FI" sz="1200" b="1" i="0" u="none" strike="noStrike" kern="0" cap="none" spc="0" normalizeH="0" baseline="0" noProof="0">
                <a:ln>
                  <a:noFill/>
                </a:ln>
                <a:solidFill>
                  <a:srgbClr val="000000"/>
                </a:solidFill>
                <a:effectLst/>
                <a:uLnTx/>
                <a:uFillTx/>
                <a:latin typeface="Arial"/>
                <a:ea typeface="Arial"/>
                <a:cs typeface="Arial"/>
                <a:sym typeface="Arial"/>
                <a:hlinkClick r:id="rId16"/>
              </a:rPr>
              <a:t>Heta-raportointi- ja tietovarastoratkaisu</a:t>
            </a:r>
            <a:endParaRPr kumimoji="0" lang="fi-FI"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1674;p83">
            <a:extLst>
              <a:ext uri="{FF2B5EF4-FFF2-40B4-BE49-F238E27FC236}">
                <a16:creationId xmlns:a16="http://schemas.microsoft.com/office/drawing/2014/main" id="{143921D1-5664-580B-BA61-035F29DA3827}"/>
              </a:ext>
            </a:extLst>
          </p:cNvPr>
          <p:cNvSpPr txBox="1"/>
          <p:nvPr/>
        </p:nvSpPr>
        <p:spPr>
          <a:xfrm>
            <a:off x="5254941" y="3257603"/>
            <a:ext cx="2492989" cy="276971"/>
          </a:xfrm>
          <a:prstGeom prst="rect">
            <a:avLst/>
          </a:prstGeom>
          <a:noFill/>
          <a:ln>
            <a:noFill/>
          </a:ln>
        </p:spPr>
        <p:txBody>
          <a:bodyPr spcFirstLastPara="1" wrap="square" lIns="0" tIns="0" rIns="0" bIns="0" anchor="t" anchorCtr="0">
            <a:noAutofit/>
          </a:bodyPr>
          <a:lstStyle/>
          <a:p>
            <a:pPr marL="171450" indent="-171450">
              <a:spcAft>
                <a:spcPts val="600"/>
              </a:spcAft>
              <a:buSzPts val="1100"/>
              <a:buFont typeface="Arial" panose="020B0604020202020204" pitchFamily="34" charset="0"/>
              <a:buChar char="•"/>
              <a:defRPr/>
            </a:pPr>
            <a:r>
              <a:rPr kumimoji="0" lang="fi-FI" sz="1200" b="1" i="0" u="none" strike="noStrike" kern="0" cap="none" spc="0" normalizeH="0" baseline="0" noProof="0" dirty="0" err="1">
                <a:ln>
                  <a:noFill/>
                </a:ln>
                <a:solidFill>
                  <a:srgbClr val="000000"/>
                </a:solidFill>
                <a:effectLst/>
                <a:uLnTx/>
                <a:uFillTx/>
                <a:latin typeface="Arial"/>
                <a:ea typeface="Arial"/>
                <a:cs typeface="Arial"/>
                <a:sym typeface="Arial"/>
                <a:hlinkClick r:id="rId17"/>
              </a:rPr>
              <a:t>Platta</a:t>
            </a:r>
            <a:r>
              <a:rPr kumimoji="0" lang="fi-FI" sz="1200" b="1" i="0" u="none" strike="noStrike" kern="0" cap="none" spc="0" normalizeH="0" baseline="0" noProof="0" dirty="0">
                <a:ln>
                  <a:noFill/>
                </a:ln>
                <a:solidFill>
                  <a:srgbClr val="000000"/>
                </a:solidFill>
                <a:effectLst/>
                <a:uLnTx/>
                <a:uFillTx/>
                <a:latin typeface="Arial"/>
                <a:ea typeface="Arial"/>
                <a:cs typeface="Arial"/>
                <a:sym typeface="Arial"/>
                <a:hlinkClick r:id="rId17"/>
              </a:rPr>
              <a:t>-sovellusalusta</a:t>
            </a:r>
            <a:endParaRPr kumimoji="0" lang="fi-FI" sz="12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 name="Google Shape;1674;p83">
            <a:extLst>
              <a:ext uri="{FF2B5EF4-FFF2-40B4-BE49-F238E27FC236}">
                <a16:creationId xmlns:a16="http://schemas.microsoft.com/office/drawing/2014/main" id="{4B988CA4-66DF-4B19-D821-6E4A3FA33318}"/>
              </a:ext>
            </a:extLst>
          </p:cNvPr>
          <p:cNvSpPr txBox="1"/>
          <p:nvPr/>
        </p:nvSpPr>
        <p:spPr>
          <a:xfrm>
            <a:off x="7769139" y="3292810"/>
            <a:ext cx="3608148" cy="258683"/>
          </a:xfrm>
          <a:prstGeom prst="rect">
            <a:avLst/>
          </a:prstGeom>
          <a:noFill/>
          <a:ln>
            <a:noFill/>
          </a:ln>
        </p:spPr>
        <p:txBody>
          <a:bodyPr spcFirstLastPara="1" wrap="square" lIns="0" tIns="0" rIns="0" bIns="0" anchor="t" anchorCtr="0">
            <a:noAutofit/>
          </a:bodyPr>
          <a:lstStyle/>
          <a:p>
            <a:pPr marL="171450" marR="0" lvl="0" indent="-171450" algn="l" defTabSz="914400" rtl="0" eaLnBrk="1" fontAlgn="auto" latinLnBrk="0" hangingPunct="1">
              <a:spcBef>
                <a:spcPts val="0"/>
              </a:spcBef>
              <a:spcAft>
                <a:spcPts val="400"/>
              </a:spcAft>
              <a:buClr>
                <a:srgbClr val="000000"/>
              </a:buClr>
              <a:buSzPts val="1100"/>
              <a:buFont typeface="Arial" panose="020B0604020202020204" pitchFamily="34" charset="0"/>
              <a:buChar char="•"/>
              <a:tabLst/>
              <a:defRPr/>
            </a:pPr>
            <a:r>
              <a:rPr kumimoji="0" lang="fi-FI" sz="1200" b="1" i="0" u="none" strike="noStrike" kern="0" cap="none" spc="0" normalizeH="0" baseline="0" noProof="0" err="1">
                <a:ln>
                  <a:noFill/>
                </a:ln>
                <a:solidFill>
                  <a:srgbClr val="000000"/>
                </a:solidFill>
                <a:effectLst/>
                <a:uLnTx/>
                <a:uFillTx/>
                <a:latin typeface="Arial"/>
                <a:ea typeface="Arial"/>
                <a:cs typeface="Arial"/>
                <a:sym typeface="Arial"/>
              </a:rPr>
              <a:t>Azure</a:t>
            </a:r>
            <a:r>
              <a:rPr kumimoji="0" lang="fi-FI" sz="1200" b="1" i="0" u="none" strike="noStrike" kern="0" cap="none" spc="0" normalizeH="0" baseline="0" noProof="0">
                <a:ln>
                  <a:noFill/>
                </a:ln>
                <a:solidFill>
                  <a:srgbClr val="000000"/>
                </a:solidFill>
                <a:effectLst/>
                <a:uLnTx/>
                <a:uFillTx/>
                <a:latin typeface="Arial"/>
                <a:ea typeface="Arial"/>
                <a:cs typeface="Arial"/>
                <a:sym typeface="Arial"/>
              </a:rPr>
              <a:t>-pilvikapasiteetin käyttömahdollisuudet</a:t>
            </a:r>
          </a:p>
        </p:txBody>
      </p:sp>
      <p:sp>
        <p:nvSpPr>
          <p:cNvPr id="17" name="Google Shape;1674;p83">
            <a:extLst>
              <a:ext uri="{FF2B5EF4-FFF2-40B4-BE49-F238E27FC236}">
                <a16:creationId xmlns:a16="http://schemas.microsoft.com/office/drawing/2014/main" id="{6189316C-28D5-8AE5-CD8E-BA8854EB9383}"/>
              </a:ext>
            </a:extLst>
          </p:cNvPr>
          <p:cNvSpPr txBox="1"/>
          <p:nvPr/>
        </p:nvSpPr>
        <p:spPr>
          <a:xfrm>
            <a:off x="4403057" y="3780750"/>
            <a:ext cx="2739044" cy="1521993"/>
          </a:xfrm>
          <a:prstGeom prst="rect">
            <a:avLst/>
          </a:prstGeom>
          <a:noFill/>
          <a:ln>
            <a:noFill/>
          </a:ln>
        </p:spPr>
        <p:txBody>
          <a:bodyPr spcFirstLastPara="1" wrap="square" lIns="0" tIns="0" rIns="0" bIns="0" anchor="t" anchorCtr="0">
            <a:noAutofit/>
          </a:bodyPr>
          <a:lstStyle/>
          <a:p>
            <a:pPr marL="171450" marR="0" lvl="0" indent="-171450" algn="l" defTabSz="914400" rtl="0" eaLnBrk="1" fontAlgn="auto" latinLnBrk="0" hangingPunct="1">
              <a:spcBef>
                <a:spcPts val="0"/>
              </a:spcBef>
              <a:spcAft>
                <a:spcPts val="400"/>
              </a:spcAft>
              <a:buClr>
                <a:srgbClr val="000000"/>
              </a:buClr>
              <a:buSzPts val="1100"/>
              <a:buFont typeface="Arial" panose="020B0604020202020204" pitchFamily="34" charset="0"/>
              <a:buChar char="•"/>
              <a:tabLst/>
              <a:defRPr/>
            </a:pPr>
            <a:r>
              <a:rPr lang="fi-FI" sz="1200" b="1">
                <a:solidFill>
                  <a:schemeClr val="tx1"/>
                </a:solidFill>
                <a:hlinkClick r:id="rId18"/>
              </a:rPr>
              <a:t>Kaupungin alustaratkaisut</a:t>
            </a:r>
            <a:endParaRPr lang="fi-FI" sz="1200" b="1">
              <a:solidFill>
                <a:schemeClr val="tx1"/>
              </a:solidFill>
            </a:endParaRPr>
          </a:p>
          <a:p>
            <a:pPr marL="171450" marR="0" lvl="0" indent="-171450" algn="l" defTabSz="914400" rtl="0" eaLnBrk="1" fontAlgn="auto" latinLnBrk="0" hangingPunct="1">
              <a:lnSpc>
                <a:spcPct val="100000"/>
              </a:lnSpc>
              <a:spcBef>
                <a:spcPts val="0"/>
              </a:spcBef>
              <a:spcAft>
                <a:spcPts val="400"/>
              </a:spcAft>
              <a:buClr>
                <a:srgbClr val="000000"/>
              </a:buClr>
              <a:buSzTx/>
              <a:buFont typeface="Arial" panose="020B0604020202020204" pitchFamily="34" charset="0"/>
              <a:buChar char="•"/>
              <a:tabLst/>
              <a:defRPr/>
            </a:pPr>
            <a:r>
              <a:rPr kumimoji="0" lang="fi-FI" sz="1200" b="1" i="0" u="none" strike="noStrike" kern="0" cap="none" spc="0" normalizeH="0" baseline="0" noProof="0">
                <a:ln>
                  <a:noFill/>
                </a:ln>
                <a:solidFill>
                  <a:srgbClr val="000000"/>
                </a:solidFill>
                <a:effectLst/>
                <a:uLnTx/>
                <a:uFillTx/>
                <a:latin typeface="Arial"/>
                <a:cs typeface="Arial"/>
                <a:sym typeface="Arial"/>
                <a:hlinkClick r:id="rId19"/>
              </a:rPr>
              <a:t>ICT-palvelut</a:t>
            </a:r>
            <a:r>
              <a:rPr kumimoji="0" lang="fi-FI" sz="1200" b="0" i="0" u="none" strike="noStrike" kern="0" cap="none" spc="0" normalizeH="0" baseline="0" noProof="0">
                <a:ln>
                  <a:noFill/>
                </a:ln>
                <a:solidFill>
                  <a:srgbClr val="000000"/>
                </a:solidFill>
                <a:effectLst/>
                <a:uLnTx/>
                <a:uFillTx/>
                <a:latin typeface="Arial"/>
                <a:cs typeface="Arial"/>
                <a:sym typeface="Arial"/>
              </a:rPr>
              <a:t> (DigiHelsinki)</a:t>
            </a:r>
          </a:p>
          <a:p>
            <a:pPr marL="171450" marR="0" lvl="0" indent="-171450" algn="l" defTabSz="914400" rtl="0" eaLnBrk="1" fontAlgn="auto" latinLnBrk="0" hangingPunct="1">
              <a:lnSpc>
                <a:spcPct val="100000"/>
              </a:lnSpc>
              <a:spcBef>
                <a:spcPts val="0"/>
              </a:spcBef>
              <a:spcAft>
                <a:spcPts val="400"/>
              </a:spcAft>
              <a:buClr>
                <a:srgbClr val="000000"/>
              </a:buClr>
              <a:buSzTx/>
              <a:buFont typeface="Arial" panose="020B0604020202020204" pitchFamily="34" charset="0"/>
              <a:buChar char="•"/>
              <a:tabLst/>
              <a:defRPr/>
            </a:pPr>
            <a:r>
              <a:rPr kumimoji="0" lang="fi-FI" sz="1200" b="1" i="0" u="none" strike="noStrike" kern="0" cap="none" spc="0" normalizeH="0" baseline="0" noProof="0">
                <a:ln>
                  <a:noFill/>
                </a:ln>
                <a:solidFill>
                  <a:srgbClr val="000000"/>
                </a:solidFill>
                <a:effectLst/>
                <a:uLnTx/>
                <a:uFillTx/>
                <a:latin typeface="Arial"/>
                <a:cs typeface="Arial"/>
                <a:sym typeface="Arial"/>
                <a:hlinkClick r:id="rId20"/>
              </a:rPr>
              <a:t>ICT-puitesopimukset</a:t>
            </a:r>
            <a:r>
              <a:rPr kumimoji="0" lang="fi-FI" sz="1200" b="1" i="0" u="none" strike="noStrike" kern="0" cap="none" spc="0" normalizeH="0" baseline="0" noProof="0">
                <a:ln>
                  <a:noFill/>
                </a:ln>
                <a:solidFill>
                  <a:srgbClr val="000000"/>
                </a:solidFill>
                <a:effectLst/>
                <a:uLnTx/>
                <a:uFillTx/>
                <a:latin typeface="Arial"/>
                <a:cs typeface="Arial"/>
                <a:sym typeface="Arial"/>
              </a:rPr>
              <a:t> </a:t>
            </a:r>
            <a:r>
              <a:rPr kumimoji="0" lang="en-US" sz="1200" b="1" i="0" u="none" strike="noStrike" kern="0" cap="none" spc="0" normalizeH="0" baseline="0" noProof="0">
                <a:ln>
                  <a:noFill/>
                </a:ln>
                <a:solidFill>
                  <a:srgbClr val="000000"/>
                </a:solidFill>
                <a:effectLst/>
                <a:uLnTx/>
                <a:uFillTx/>
                <a:latin typeface="Arial"/>
                <a:cs typeface="Arial"/>
                <a:sym typeface="Arial"/>
              </a:rPr>
              <a:t> </a:t>
            </a:r>
          </a:p>
          <a:p>
            <a:pPr marL="171450" marR="0" lvl="0" indent="-171450" algn="l" defTabSz="914400" rtl="0" eaLnBrk="1" fontAlgn="auto" latinLnBrk="0" hangingPunct="1">
              <a:lnSpc>
                <a:spcPct val="100000"/>
              </a:lnSpc>
              <a:spcBef>
                <a:spcPts val="0"/>
              </a:spcBef>
              <a:spcAft>
                <a:spcPts val="400"/>
              </a:spcAft>
              <a:buClr>
                <a:srgbClr val="000000"/>
              </a:buClr>
              <a:buSzTx/>
              <a:buFont typeface="Arial" panose="020B0604020202020204" pitchFamily="34" charset="0"/>
              <a:buChar char="•"/>
              <a:tabLst/>
              <a:defRPr/>
            </a:pPr>
            <a:r>
              <a:rPr lang="fi-FI" sz="1200" b="1">
                <a:solidFill>
                  <a:schemeClr val="tx1"/>
                </a:solidFill>
              </a:rPr>
              <a:t>Kaupungin API-linjaukset</a:t>
            </a:r>
            <a:endParaRPr lang="en-US" sz="1200" b="1">
              <a:solidFill>
                <a:schemeClr val="tx1"/>
              </a:solidFill>
            </a:endParaRPr>
          </a:p>
          <a:p>
            <a:pPr marL="171450" indent="-171450">
              <a:spcAft>
                <a:spcPts val="400"/>
              </a:spcAft>
              <a:buFont typeface="Arial" panose="020B0604020202020204" pitchFamily="34" charset="0"/>
              <a:buChar char="•"/>
              <a:defRPr/>
            </a:pPr>
            <a:r>
              <a:rPr lang="fi-FI" sz="1200" b="1">
                <a:solidFill>
                  <a:schemeClr val="tx1"/>
                </a:solidFill>
                <a:hlinkClick r:id="rId21"/>
              </a:rPr>
              <a:t>Kaupungin arkkitehtuuriryhmä</a:t>
            </a:r>
            <a:endParaRPr lang="en-US" sz="1200" b="1">
              <a:solidFill>
                <a:schemeClr val="tx1"/>
              </a:solidFill>
            </a:endParaRPr>
          </a:p>
          <a:p>
            <a:pPr marL="171450" indent="-171450">
              <a:spcAft>
                <a:spcPts val="400"/>
              </a:spcAft>
              <a:buFont typeface="Arial" panose="020B0604020202020204" pitchFamily="34" charset="0"/>
              <a:buChar char="•"/>
              <a:defRPr/>
            </a:pPr>
            <a:r>
              <a:rPr lang="fi-FI" sz="1200" b="1">
                <a:solidFill>
                  <a:schemeClr val="tx1"/>
                </a:solidFill>
              </a:rPr>
              <a:t>Integraatioalusta ja API </a:t>
            </a:r>
            <a:r>
              <a:rPr lang="fi-FI" sz="1200" b="1" err="1">
                <a:solidFill>
                  <a:schemeClr val="tx1"/>
                </a:solidFill>
              </a:rPr>
              <a:t>Gateway</a:t>
            </a:r>
            <a:r>
              <a:rPr lang="fi-FI" sz="1200" b="1">
                <a:solidFill>
                  <a:schemeClr val="tx1"/>
                </a:solidFill>
              </a:rPr>
              <a:t> </a:t>
            </a:r>
            <a:r>
              <a:rPr lang="fi-FI" sz="1200">
                <a:solidFill>
                  <a:schemeClr val="tx1"/>
                </a:solidFill>
              </a:rPr>
              <a:t>(tulossa)</a:t>
            </a:r>
            <a:endParaRPr lang="fi-FI" sz="1100">
              <a:solidFill>
                <a:schemeClr val="tx1"/>
              </a:solidFill>
            </a:endParaRPr>
          </a:p>
          <a:p>
            <a:pPr marL="171450" marR="0" lvl="0" indent="-171450" algn="l" defTabSz="914400" rtl="0" eaLnBrk="1" fontAlgn="auto" latinLnBrk="0" hangingPunct="1">
              <a:lnSpc>
                <a:spcPct val="100000"/>
              </a:lnSpc>
              <a:spcBef>
                <a:spcPts val="0"/>
              </a:spcBef>
              <a:spcAft>
                <a:spcPts val="400"/>
              </a:spcAft>
              <a:buClr>
                <a:srgbClr val="000000"/>
              </a:buClr>
              <a:buSzTx/>
              <a:buFont typeface="Arial" panose="020B0604020202020204" pitchFamily="34" charset="0"/>
              <a:buChar char="•"/>
              <a:tabLst/>
              <a:defRPr/>
            </a:pPr>
            <a:endParaRPr kumimoji="0" lang="en-US" sz="1200" b="1" i="0" u="none" strike="noStrike" kern="0" cap="none" spc="0" normalizeH="0" baseline="0" noProof="0">
              <a:ln>
                <a:noFill/>
              </a:ln>
              <a:solidFill>
                <a:srgbClr val="000000"/>
              </a:solidFill>
              <a:effectLst/>
              <a:uLnTx/>
              <a:uFillTx/>
              <a:latin typeface="Arial"/>
              <a:cs typeface="Arial"/>
              <a:sym typeface="Arial"/>
            </a:endParaRPr>
          </a:p>
          <a:p>
            <a:pPr marL="171450" indent="-171450">
              <a:spcAft>
                <a:spcPts val="400"/>
              </a:spcAft>
              <a:buFont typeface="Arial" panose="020B0604020202020204" pitchFamily="34" charset="0"/>
              <a:buChar char="•"/>
              <a:defRPr/>
            </a:pPr>
            <a:endParaRPr lang="fi-FI" sz="1100">
              <a:solidFill>
                <a:schemeClr val="tx1"/>
              </a:solidFill>
            </a:endParaRPr>
          </a:p>
        </p:txBody>
      </p:sp>
      <p:sp>
        <p:nvSpPr>
          <p:cNvPr id="56" name="Google Shape;1674;p83">
            <a:extLst>
              <a:ext uri="{FF2B5EF4-FFF2-40B4-BE49-F238E27FC236}">
                <a16:creationId xmlns:a16="http://schemas.microsoft.com/office/drawing/2014/main" id="{8AC143AC-B6DC-3E39-AA47-77075910F6E8}"/>
              </a:ext>
            </a:extLst>
          </p:cNvPr>
          <p:cNvSpPr txBox="1"/>
          <p:nvPr/>
        </p:nvSpPr>
        <p:spPr>
          <a:xfrm>
            <a:off x="7617879" y="3780752"/>
            <a:ext cx="4364569" cy="1592386"/>
          </a:xfrm>
          <a:prstGeom prst="rect">
            <a:avLst/>
          </a:prstGeom>
          <a:noFill/>
          <a:ln>
            <a:noFill/>
          </a:ln>
        </p:spPr>
        <p:txBody>
          <a:bodyPr spcFirstLastPara="1" wrap="square" lIns="0" tIns="0" rIns="0" bIns="0" anchor="t" anchorCtr="0">
            <a:noAutofit/>
          </a:bodyPr>
          <a:lstStyle/>
          <a:p>
            <a:pPr marL="171450" indent="-171450">
              <a:spcAft>
                <a:spcPts val="400"/>
              </a:spcAft>
              <a:buFont typeface="Arial" panose="020B0604020202020204" pitchFamily="34" charset="0"/>
              <a:buChar char="•"/>
              <a:defRPr/>
            </a:pPr>
            <a:r>
              <a:rPr lang="en-US" sz="1200" b="1" err="1">
                <a:solidFill>
                  <a:schemeClr val="tx1"/>
                </a:solidFill>
                <a:hlinkClick r:id="rId22"/>
              </a:rPr>
              <a:t>Tuoteomistajan</a:t>
            </a:r>
            <a:r>
              <a:rPr lang="en-US" sz="1200" b="1">
                <a:solidFill>
                  <a:schemeClr val="tx1"/>
                </a:solidFill>
                <a:hlinkClick r:id="rId22"/>
              </a:rPr>
              <a:t> tuki</a:t>
            </a:r>
            <a:endParaRPr lang="fi-FI" sz="1200" b="1">
              <a:solidFill>
                <a:schemeClr val="tx1"/>
              </a:solidFill>
            </a:endParaRPr>
          </a:p>
          <a:p>
            <a:pPr marL="171450" indent="-171450">
              <a:spcAft>
                <a:spcPts val="400"/>
              </a:spcAft>
              <a:buFont typeface="Arial" panose="020B0604020202020204" pitchFamily="34" charset="0"/>
              <a:buChar char="•"/>
              <a:defRPr/>
            </a:pPr>
            <a:r>
              <a:rPr lang="fi-FI" sz="1200" b="1">
                <a:hlinkClick r:id="rId23"/>
              </a:rPr>
              <a:t>Tekoälyn käyttäjän ohje</a:t>
            </a:r>
            <a:endParaRPr lang="fi-FI" sz="1200" b="1"/>
          </a:p>
          <a:p>
            <a:pPr marL="171450" indent="-171450">
              <a:spcAft>
                <a:spcPts val="400"/>
              </a:spcAft>
              <a:buFont typeface="Arial" panose="020B0604020202020204" pitchFamily="34" charset="0"/>
              <a:buChar char="•"/>
              <a:defRPr/>
            </a:pPr>
            <a:r>
              <a:rPr lang="fi-FI" sz="1200" b="1">
                <a:solidFill>
                  <a:schemeClr val="tx1"/>
                </a:solidFill>
                <a:hlinkClick r:id="rId24"/>
              </a:rPr>
              <a:t>HRI-palvelu</a:t>
            </a:r>
            <a:r>
              <a:rPr lang="fi-FI" sz="1200" b="1">
                <a:solidFill>
                  <a:schemeClr val="tx1"/>
                </a:solidFill>
              </a:rPr>
              <a:t> </a:t>
            </a:r>
            <a:r>
              <a:rPr lang="fi-FI" sz="1200">
                <a:solidFill>
                  <a:schemeClr val="tx1"/>
                </a:solidFill>
              </a:rPr>
              <a:t>– avoimen datan datakatalogi</a:t>
            </a:r>
          </a:p>
          <a:p>
            <a:pPr marL="171450" indent="-171450">
              <a:spcAft>
                <a:spcPts val="400"/>
              </a:spcAft>
              <a:buFont typeface="Arial" panose="020B0604020202020204" pitchFamily="34" charset="0"/>
              <a:buChar char="•"/>
              <a:defRPr/>
            </a:pPr>
            <a:r>
              <a:rPr lang="fi-FI" sz="1200" b="1">
                <a:solidFill>
                  <a:schemeClr val="tx1"/>
                </a:solidFill>
                <a:hlinkClick r:id="rId25"/>
              </a:rPr>
              <a:t>Kaupunkiyhteinen datakatalogi</a:t>
            </a:r>
            <a:r>
              <a:rPr lang="fi-FI" sz="1200" b="1">
                <a:solidFill>
                  <a:schemeClr val="tx1"/>
                </a:solidFill>
              </a:rPr>
              <a:t> </a:t>
            </a:r>
            <a:r>
              <a:rPr lang="fi-FI" sz="1200">
                <a:solidFill>
                  <a:schemeClr val="tx1"/>
                </a:solidFill>
              </a:rPr>
              <a:t>(tulossa)</a:t>
            </a:r>
          </a:p>
          <a:p>
            <a:pPr marL="171450" indent="-171450">
              <a:spcAft>
                <a:spcPts val="400"/>
              </a:spcAft>
              <a:buFont typeface="Arial" panose="020B0604020202020204" pitchFamily="34" charset="0"/>
              <a:buChar char="•"/>
              <a:defRPr/>
            </a:pPr>
            <a:r>
              <a:rPr lang="fi-FI" sz="1200" b="1">
                <a:solidFill>
                  <a:schemeClr val="tx1"/>
                </a:solidFill>
                <a:hlinkClick r:id="rId26"/>
              </a:rPr>
              <a:t>Kaupungin paikkatietohakemisto</a:t>
            </a:r>
            <a:endParaRPr lang="fi-FI" sz="1200" b="1">
              <a:solidFill>
                <a:schemeClr val="tx1"/>
              </a:solidFill>
            </a:endParaRPr>
          </a:p>
          <a:p>
            <a:pPr marL="171450" indent="-171450">
              <a:spcAft>
                <a:spcPts val="400"/>
              </a:spcAft>
              <a:buFont typeface="Arial" panose="020B0604020202020204" pitchFamily="34" charset="0"/>
              <a:buChar char="•"/>
              <a:defRPr/>
            </a:pPr>
            <a:r>
              <a:rPr lang="fi-FI" sz="1200" b="1">
                <a:solidFill>
                  <a:schemeClr val="tx1"/>
                </a:solidFill>
                <a:hlinkClick r:id="rId27"/>
              </a:rPr>
              <a:t>Julkisen hallinnon tiedonhallintakartta</a:t>
            </a:r>
            <a:endParaRPr lang="fi-FI" sz="1200" b="1">
              <a:solidFill>
                <a:schemeClr val="tx1"/>
              </a:solidFill>
            </a:endParaRPr>
          </a:p>
          <a:p>
            <a:pPr>
              <a:spcAft>
                <a:spcPts val="400"/>
              </a:spcAft>
              <a:defRPr/>
            </a:pPr>
            <a:endParaRPr lang="fi-FI" sz="1200" b="1"/>
          </a:p>
        </p:txBody>
      </p:sp>
      <p:sp>
        <p:nvSpPr>
          <p:cNvPr id="8" name="Google Shape;734;p45">
            <a:extLst>
              <a:ext uri="{FF2B5EF4-FFF2-40B4-BE49-F238E27FC236}">
                <a16:creationId xmlns:a16="http://schemas.microsoft.com/office/drawing/2014/main" id="{FCDC9616-9E36-920E-7301-1EFFA66EA1E9}"/>
              </a:ext>
            </a:extLst>
          </p:cNvPr>
          <p:cNvSpPr txBox="1"/>
          <p:nvPr/>
        </p:nvSpPr>
        <p:spPr>
          <a:xfrm>
            <a:off x="316412" y="6011548"/>
            <a:ext cx="1051164" cy="635482"/>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sz="1200">
                <a:solidFill>
                  <a:schemeClr val="lt1"/>
                </a:solidFill>
                <a:latin typeface="Arial Black"/>
                <a:ea typeface="Arial Black"/>
                <a:cs typeface="Arial Black"/>
                <a:sym typeface="Arial Black"/>
              </a:rPr>
              <a:t>Koulutukset ja verkostot</a:t>
            </a:r>
            <a:endParaRPr>
              <a:solidFill>
                <a:schemeClr val="lt1"/>
              </a:solidFill>
            </a:endParaRPr>
          </a:p>
        </p:txBody>
      </p:sp>
      <p:sp>
        <p:nvSpPr>
          <p:cNvPr id="12" name="Google Shape;1674;p83">
            <a:extLst>
              <a:ext uri="{FF2B5EF4-FFF2-40B4-BE49-F238E27FC236}">
                <a16:creationId xmlns:a16="http://schemas.microsoft.com/office/drawing/2014/main" id="{93D347FB-0E65-AFE5-2036-30A46A84ECCE}"/>
              </a:ext>
            </a:extLst>
          </p:cNvPr>
          <p:cNvSpPr txBox="1"/>
          <p:nvPr/>
        </p:nvSpPr>
        <p:spPr>
          <a:xfrm>
            <a:off x="1698365" y="6109527"/>
            <a:ext cx="2975281" cy="699411"/>
          </a:xfrm>
          <a:prstGeom prst="rect">
            <a:avLst/>
          </a:prstGeom>
          <a:noFill/>
          <a:ln>
            <a:noFill/>
          </a:ln>
        </p:spPr>
        <p:txBody>
          <a:bodyPr spcFirstLastPara="1" wrap="square" lIns="0" tIns="0" rIns="0" bIns="0" anchor="t" anchorCtr="0">
            <a:noAutofit/>
          </a:bodyPr>
          <a:lstStyle/>
          <a:p>
            <a:pPr marL="171450" indent="-171450">
              <a:spcAft>
                <a:spcPts val="400"/>
              </a:spcAft>
              <a:buSzPts val="1100"/>
              <a:buFont typeface="Arial" panose="020B0604020202020204" pitchFamily="34" charset="0"/>
              <a:buChar char="•"/>
              <a:defRPr/>
            </a:pPr>
            <a:r>
              <a:rPr lang="fi-FI" sz="1200" b="1"/>
              <a:t>Innovaatioverkosto (</a:t>
            </a:r>
            <a:r>
              <a:rPr lang="fi-FI" sz="1200" b="1" err="1">
                <a:hlinkClick r:id="rId28"/>
              </a:rPr>
              <a:t>Teams</a:t>
            </a:r>
            <a:r>
              <a:rPr lang="fi-FI" sz="1200" b="1">
                <a:hlinkClick r:id="rId28"/>
              </a:rPr>
              <a:t>-linkki</a:t>
            </a:r>
            <a:r>
              <a:rPr lang="fi-FI" sz="1200" b="1"/>
              <a:t>)</a:t>
            </a:r>
          </a:p>
          <a:p>
            <a:pPr marL="171450" marR="0" lvl="0" indent="-171450" algn="l" defTabSz="914400" rtl="0" eaLnBrk="1" fontAlgn="auto" latinLnBrk="0" hangingPunct="1">
              <a:lnSpc>
                <a:spcPct val="100000"/>
              </a:lnSpc>
              <a:spcBef>
                <a:spcPts val="0"/>
              </a:spcBef>
              <a:spcAft>
                <a:spcPts val="400"/>
              </a:spcAft>
              <a:buClr>
                <a:srgbClr val="000000"/>
              </a:buClr>
              <a:buSzPts val="1100"/>
              <a:buFont typeface="Arial" panose="020B0604020202020204" pitchFamily="34" charset="0"/>
              <a:buChar char="•"/>
              <a:tabLst/>
              <a:defRPr/>
            </a:pPr>
            <a:r>
              <a:rPr kumimoji="0" lang="fi-FI" sz="1200" b="1" i="0" u="none" strike="noStrike" kern="0" cap="none" spc="0" normalizeH="0" baseline="0" noProof="0">
                <a:ln>
                  <a:noFill/>
                </a:ln>
                <a:solidFill>
                  <a:srgbClr val="000000"/>
                </a:solidFill>
                <a:effectLst/>
                <a:uLnTx/>
                <a:uFillTx/>
                <a:latin typeface="Arial"/>
                <a:cs typeface="Arial"/>
                <a:sym typeface="Arial"/>
                <a:hlinkClick r:id="rId29"/>
              </a:rPr>
              <a:t>Kehittämisen tuki -palvelu (</a:t>
            </a:r>
            <a:r>
              <a:rPr kumimoji="0" lang="fi-FI" sz="1200" b="1" i="0" u="none" strike="noStrike" kern="0" cap="none" spc="0" normalizeH="0" baseline="0" noProof="0" err="1">
                <a:ln>
                  <a:noFill/>
                </a:ln>
                <a:solidFill>
                  <a:srgbClr val="000000"/>
                </a:solidFill>
                <a:effectLst/>
                <a:uLnTx/>
                <a:uFillTx/>
                <a:latin typeface="Arial"/>
                <a:cs typeface="Arial"/>
                <a:sym typeface="Arial"/>
                <a:hlinkClick r:id="rId29"/>
              </a:rPr>
              <a:t>Ketu</a:t>
            </a:r>
            <a:r>
              <a:rPr kumimoji="0" lang="fi-FI" sz="1200" b="1" i="0" u="none" strike="noStrike" kern="0" cap="none" spc="0" normalizeH="0" baseline="0" noProof="0">
                <a:ln>
                  <a:noFill/>
                </a:ln>
                <a:solidFill>
                  <a:srgbClr val="000000"/>
                </a:solidFill>
                <a:effectLst/>
                <a:uLnTx/>
                <a:uFillTx/>
                <a:latin typeface="Arial"/>
                <a:cs typeface="Arial"/>
                <a:sym typeface="Arial"/>
                <a:hlinkClick r:id="rId29"/>
              </a:rPr>
              <a:t>)</a:t>
            </a:r>
          </a:p>
          <a:p>
            <a:pPr marL="171450" indent="-171450">
              <a:spcAft>
                <a:spcPts val="400"/>
              </a:spcAft>
              <a:buSzPts val="1100"/>
              <a:buFont typeface="Arial" panose="020B0604020202020204" pitchFamily="34" charset="0"/>
              <a:buChar char="•"/>
              <a:defRPr/>
            </a:pPr>
            <a:endParaRPr lang="fi-FI"/>
          </a:p>
        </p:txBody>
      </p:sp>
      <p:sp>
        <p:nvSpPr>
          <p:cNvPr id="50" name="Google Shape;1674;p83">
            <a:extLst>
              <a:ext uri="{FF2B5EF4-FFF2-40B4-BE49-F238E27FC236}">
                <a16:creationId xmlns:a16="http://schemas.microsoft.com/office/drawing/2014/main" id="{91AAB32E-B99E-100D-F220-E782AA982633}"/>
              </a:ext>
            </a:extLst>
          </p:cNvPr>
          <p:cNvSpPr txBox="1"/>
          <p:nvPr/>
        </p:nvSpPr>
        <p:spPr>
          <a:xfrm>
            <a:off x="4961882" y="6113106"/>
            <a:ext cx="3735805" cy="574306"/>
          </a:xfrm>
          <a:prstGeom prst="rect">
            <a:avLst/>
          </a:prstGeom>
          <a:noFill/>
          <a:ln>
            <a:noFill/>
          </a:ln>
        </p:spPr>
        <p:txBody>
          <a:bodyPr spcFirstLastPara="1" wrap="square" lIns="0" tIns="0" rIns="0" bIns="0" anchor="t" anchorCtr="0">
            <a:noAutofit/>
          </a:bodyPr>
          <a:lstStyle/>
          <a:p>
            <a:pPr marL="171450" indent="-171450">
              <a:spcAft>
                <a:spcPts val="400"/>
              </a:spcAft>
              <a:buSzPts val="1100"/>
              <a:buFont typeface="Arial" panose="020B0604020202020204" pitchFamily="34" charset="0"/>
              <a:buChar char="•"/>
              <a:defRPr/>
            </a:pPr>
            <a:r>
              <a:rPr lang="fi-FI" sz="1200" b="1"/>
              <a:t>Tietojohtamisen koulutukset (</a:t>
            </a:r>
            <a:r>
              <a:rPr lang="fi-FI" sz="1200" b="1">
                <a:hlinkClick r:id="rId30"/>
              </a:rPr>
              <a:t>Onni</a:t>
            </a:r>
            <a:r>
              <a:rPr lang="fi-FI" sz="1200" b="1"/>
              <a:t>)</a:t>
            </a:r>
            <a:endParaRPr lang="fi-FI" sz="1200"/>
          </a:p>
          <a:p>
            <a:pPr marL="171450" indent="-171450">
              <a:spcAft>
                <a:spcPts val="400"/>
              </a:spcAft>
              <a:buSzPts val="1100"/>
              <a:buFont typeface="Arial" panose="020B0604020202020204" pitchFamily="34" charset="0"/>
              <a:buChar char="•"/>
              <a:defRPr/>
            </a:pPr>
            <a:r>
              <a:rPr lang="fi-FI" sz="1200" b="1">
                <a:hlinkClick r:id="rId31"/>
              </a:rPr>
              <a:t>Tekoälyn hyödyntämisen verkosto</a:t>
            </a:r>
            <a:endParaRPr lang="fi-FI" sz="1200" b="1"/>
          </a:p>
        </p:txBody>
      </p:sp>
      <p:sp>
        <p:nvSpPr>
          <p:cNvPr id="4" name="Google Shape;1674;p83">
            <a:extLst>
              <a:ext uri="{FF2B5EF4-FFF2-40B4-BE49-F238E27FC236}">
                <a16:creationId xmlns:a16="http://schemas.microsoft.com/office/drawing/2014/main" id="{BE0D0110-C349-AD42-0041-2279658028BE}"/>
              </a:ext>
            </a:extLst>
          </p:cNvPr>
          <p:cNvSpPr txBox="1"/>
          <p:nvPr/>
        </p:nvSpPr>
        <p:spPr>
          <a:xfrm>
            <a:off x="8139783" y="6123769"/>
            <a:ext cx="3735805" cy="574306"/>
          </a:xfrm>
          <a:prstGeom prst="rect">
            <a:avLst/>
          </a:prstGeom>
          <a:noFill/>
          <a:ln>
            <a:noFill/>
          </a:ln>
        </p:spPr>
        <p:txBody>
          <a:bodyPr spcFirstLastPara="1" wrap="square" lIns="0" tIns="0" rIns="0" bIns="0" anchor="t" anchorCtr="0">
            <a:noAutofit/>
          </a:bodyPr>
          <a:lstStyle/>
          <a:p>
            <a:pPr marL="171450" indent="-171450">
              <a:spcAft>
                <a:spcPts val="400"/>
              </a:spcAft>
              <a:buSzPts val="1100"/>
              <a:buFont typeface="Arial" panose="020B0604020202020204" pitchFamily="34" charset="0"/>
              <a:buChar char="•"/>
              <a:defRPr/>
            </a:pPr>
            <a:r>
              <a:rPr lang="fi-FI" sz="1200" b="1"/>
              <a:t>Tiedolla johtamisen verkosto </a:t>
            </a:r>
            <a:r>
              <a:rPr lang="fi-FI" sz="1200"/>
              <a:t>(datatiimi koordinoi)</a:t>
            </a:r>
          </a:p>
          <a:p>
            <a:pPr marL="171450" indent="-171450">
              <a:spcAft>
                <a:spcPts val="400"/>
              </a:spcAft>
              <a:buSzPts val="1100"/>
              <a:buFont typeface="Arial" panose="020B0604020202020204" pitchFamily="34" charset="0"/>
              <a:buChar char="•"/>
              <a:defRPr/>
            </a:pPr>
            <a:r>
              <a:rPr lang="fi-FI" sz="1200" b="1"/>
              <a:t>Tietovastaavien työryhmä </a:t>
            </a:r>
            <a:r>
              <a:rPr lang="fi-FI" sz="1200"/>
              <a:t>(</a:t>
            </a:r>
            <a:r>
              <a:rPr lang="fi-FI" sz="1200" err="1">
                <a:hlinkClick r:id="rId32"/>
              </a:rPr>
              <a:t>Teams</a:t>
            </a:r>
            <a:r>
              <a:rPr lang="fi-FI" sz="1200">
                <a:hlinkClick r:id="rId32"/>
              </a:rPr>
              <a:t>-kanava</a:t>
            </a:r>
            <a:r>
              <a:rPr lang="fi-FI" sz="1200"/>
              <a:t>)</a:t>
            </a:r>
          </a:p>
        </p:txBody>
      </p:sp>
    </p:spTree>
    <p:extLst>
      <p:ext uri="{BB962C8B-B14F-4D97-AF65-F5344CB8AC3E}">
        <p14:creationId xmlns:p14="http://schemas.microsoft.com/office/powerpoint/2010/main" val="1084136963"/>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5" name="Google Shape;1041;p59">
            <a:extLst>
              <a:ext uri="{FF2B5EF4-FFF2-40B4-BE49-F238E27FC236}">
                <a16:creationId xmlns:a16="http://schemas.microsoft.com/office/drawing/2014/main" id="{EC8F77D2-42C3-978A-AC80-80B0C457DDA7}"/>
              </a:ext>
              <a:ext uri="{C183D7F6-B498-43B3-948B-1728B52AA6E4}">
                <adec:decorative xmlns:adec="http://schemas.microsoft.com/office/drawing/2017/decorative" val="1"/>
              </a:ext>
            </a:extLst>
          </p:cNvPr>
          <p:cNvSpPr/>
          <p:nvPr/>
        </p:nvSpPr>
        <p:spPr>
          <a:xfrm>
            <a:off x="375385" y="500513"/>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 name="Google Shape;820;p49">
            <a:extLst>
              <a:ext uri="{FF2B5EF4-FFF2-40B4-BE49-F238E27FC236}">
                <a16:creationId xmlns:a16="http://schemas.microsoft.com/office/drawing/2014/main" id="{5649E16E-3FFE-0908-5E83-D2F79FC9594D}"/>
              </a:ext>
              <a:ext uri="{C183D7F6-B498-43B3-948B-1728B52AA6E4}">
                <adec:decorative xmlns:adec="http://schemas.microsoft.com/office/drawing/2017/decorative" val="1"/>
              </a:ext>
            </a:extLst>
          </p:cNvPr>
          <p:cNvSpPr/>
          <p:nvPr/>
        </p:nvSpPr>
        <p:spPr>
          <a:xfrm rot="11230599">
            <a:off x="6871796" y="1862806"/>
            <a:ext cx="5109053" cy="3700707"/>
          </a:xfrm>
          <a:custGeom>
            <a:avLst/>
            <a:gdLst>
              <a:gd name="connsiteX0" fmla="*/ 205296 w 2020736"/>
              <a:gd name="connsiteY0" fmla="*/ 149907 h 1429352"/>
              <a:gd name="connsiteX1" fmla="*/ 992274 w 2020736"/>
              <a:gd name="connsiteY1" fmla="*/ 5076 h 1429352"/>
              <a:gd name="connsiteX2" fmla="*/ 1584883 w 2020736"/>
              <a:gd name="connsiteY2" fmla="*/ 76005 h 1429352"/>
              <a:gd name="connsiteX3" fmla="*/ 1977517 w 2020736"/>
              <a:gd name="connsiteY3" fmla="*/ 448297 h 1429352"/>
              <a:gd name="connsiteX4" fmla="*/ 1945308 w 2020736"/>
              <a:gd name="connsiteY4" fmla="*/ 1047326 h 1429352"/>
              <a:gd name="connsiteX5" fmla="*/ 1396094 w 2020736"/>
              <a:gd name="connsiteY5" fmla="*/ 1351209 h 1429352"/>
              <a:gd name="connsiteX6" fmla="*/ 542858 w 2020736"/>
              <a:gd name="connsiteY6" fmla="*/ 1408511 h 1429352"/>
              <a:gd name="connsiteX7" fmla="*/ 17764 w 2020736"/>
              <a:gd name="connsiteY7" fmla="*/ 1051716 h 1429352"/>
              <a:gd name="connsiteX8" fmla="*/ 205296 w 2020736"/>
              <a:gd name="connsiteY8" fmla="*/ 149907 h 1429352"/>
              <a:gd name="connsiteX0" fmla="*/ 138652 w 2047788"/>
              <a:gd name="connsiteY0" fmla="*/ 328266 h 1440701"/>
              <a:gd name="connsiteX1" fmla="*/ 1019326 w 2047788"/>
              <a:gd name="connsiteY1" fmla="*/ 16425 h 1440701"/>
              <a:gd name="connsiteX2" fmla="*/ 1611935 w 2047788"/>
              <a:gd name="connsiteY2" fmla="*/ 87354 h 1440701"/>
              <a:gd name="connsiteX3" fmla="*/ 2004569 w 2047788"/>
              <a:gd name="connsiteY3" fmla="*/ 459646 h 1440701"/>
              <a:gd name="connsiteX4" fmla="*/ 1972360 w 2047788"/>
              <a:gd name="connsiteY4" fmla="*/ 1058675 h 1440701"/>
              <a:gd name="connsiteX5" fmla="*/ 1423146 w 2047788"/>
              <a:gd name="connsiteY5" fmla="*/ 1362558 h 1440701"/>
              <a:gd name="connsiteX6" fmla="*/ 569910 w 2047788"/>
              <a:gd name="connsiteY6" fmla="*/ 1419860 h 1440701"/>
              <a:gd name="connsiteX7" fmla="*/ 44816 w 2047788"/>
              <a:gd name="connsiteY7" fmla="*/ 1063065 h 1440701"/>
              <a:gd name="connsiteX8" fmla="*/ 138652 w 2047788"/>
              <a:gd name="connsiteY8" fmla="*/ 328266 h 1440701"/>
              <a:gd name="connsiteX0" fmla="*/ 138652 w 2041912"/>
              <a:gd name="connsiteY0" fmla="*/ 322781 h 1435216"/>
              <a:gd name="connsiteX1" fmla="*/ 1019326 w 2041912"/>
              <a:gd name="connsiteY1" fmla="*/ 10940 h 1435216"/>
              <a:gd name="connsiteX2" fmla="*/ 1700367 w 2041912"/>
              <a:gd name="connsiteY2" fmla="*/ 106953 h 1435216"/>
              <a:gd name="connsiteX3" fmla="*/ 2004569 w 2041912"/>
              <a:gd name="connsiteY3" fmla="*/ 454161 h 1435216"/>
              <a:gd name="connsiteX4" fmla="*/ 1972360 w 2041912"/>
              <a:gd name="connsiteY4" fmla="*/ 1053190 h 1435216"/>
              <a:gd name="connsiteX5" fmla="*/ 1423146 w 2041912"/>
              <a:gd name="connsiteY5" fmla="*/ 1357073 h 1435216"/>
              <a:gd name="connsiteX6" fmla="*/ 569910 w 2041912"/>
              <a:gd name="connsiteY6" fmla="*/ 1414375 h 1435216"/>
              <a:gd name="connsiteX7" fmla="*/ 44816 w 2041912"/>
              <a:gd name="connsiteY7" fmla="*/ 1057580 h 1435216"/>
              <a:gd name="connsiteX8" fmla="*/ 138652 w 2041912"/>
              <a:gd name="connsiteY8" fmla="*/ 322781 h 1435216"/>
              <a:gd name="connsiteX0" fmla="*/ 135154 w 2038414"/>
              <a:gd name="connsiteY0" fmla="*/ 294858 h 1407293"/>
              <a:gd name="connsiteX1" fmla="*/ 938344 w 2038414"/>
              <a:gd name="connsiteY1" fmla="*/ 15032 h 1407293"/>
              <a:gd name="connsiteX2" fmla="*/ 1696869 w 2038414"/>
              <a:gd name="connsiteY2" fmla="*/ 79030 h 1407293"/>
              <a:gd name="connsiteX3" fmla="*/ 2001071 w 2038414"/>
              <a:gd name="connsiteY3" fmla="*/ 426238 h 1407293"/>
              <a:gd name="connsiteX4" fmla="*/ 1968862 w 2038414"/>
              <a:gd name="connsiteY4" fmla="*/ 1025267 h 1407293"/>
              <a:gd name="connsiteX5" fmla="*/ 1419648 w 2038414"/>
              <a:gd name="connsiteY5" fmla="*/ 1329150 h 1407293"/>
              <a:gd name="connsiteX6" fmla="*/ 566412 w 2038414"/>
              <a:gd name="connsiteY6" fmla="*/ 1386452 h 1407293"/>
              <a:gd name="connsiteX7" fmla="*/ 41318 w 2038414"/>
              <a:gd name="connsiteY7" fmla="*/ 1029657 h 1407293"/>
              <a:gd name="connsiteX8" fmla="*/ 135154 w 2038414"/>
              <a:gd name="connsiteY8" fmla="*/ 294858 h 140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414" h="1407293" extrusionOk="0">
                <a:moveTo>
                  <a:pt x="135154" y="294858"/>
                </a:moveTo>
                <a:cubicBezTo>
                  <a:pt x="284658" y="125754"/>
                  <a:pt x="678058" y="51003"/>
                  <a:pt x="938344" y="15032"/>
                </a:cubicBezTo>
                <a:cubicBezTo>
                  <a:pt x="1198630" y="-20939"/>
                  <a:pt x="1519748" y="10496"/>
                  <a:pt x="1696869" y="79030"/>
                </a:cubicBezTo>
                <a:cubicBezTo>
                  <a:pt x="1873990" y="147564"/>
                  <a:pt x="1955739" y="268532"/>
                  <a:pt x="2001071" y="426238"/>
                </a:cubicBezTo>
                <a:cubicBezTo>
                  <a:pt x="2046403" y="583944"/>
                  <a:pt x="2065766" y="874782"/>
                  <a:pt x="1968862" y="1025267"/>
                </a:cubicBezTo>
                <a:cubicBezTo>
                  <a:pt x="1871958" y="1175752"/>
                  <a:pt x="1653390" y="1268953"/>
                  <a:pt x="1419648" y="1329150"/>
                </a:cubicBezTo>
                <a:cubicBezTo>
                  <a:pt x="1185906" y="1389347"/>
                  <a:pt x="833188" y="1435967"/>
                  <a:pt x="566412" y="1386452"/>
                </a:cubicBezTo>
                <a:cubicBezTo>
                  <a:pt x="299636" y="1336937"/>
                  <a:pt x="113194" y="1211589"/>
                  <a:pt x="41318" y="1029657"/>
                </a:cubicBezTo>
                <a:cubicBezTo>
                  <a:pt x="-30558" y="847725"/>
                  <a:pt x="-14350" y="463962"/>
                  <a:pt x="135154" y="294858"/>
                </a:cubicBezTo>
                <a:close/>
              </a:path>
            </a:pathLst>
          </a:cu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 name="Suorakulmio: Pyöristetyt kulmat 13">
            <a:extLst>
              <a:ext uri="{FF2B5EF4-FFF2-40B4-BE49-F238E27FC236}">
                <a16:creationId xmlns:a16="http://schemas.microsoft.com/office/drawing/2014/main" id="{91E608D4-AC40-E42E-9DD9-2B491268C052}"/>
              </a:ext>
              <a:ext uri="{C183D7F6-B498-43B3-948B-1728B52AA6E4}">
                <adec:decorative xmlns:adec="http://schemas.microsoft.com/office/drawing/2017/decorative" val="1"/>
              </a:ext>
            </a:extLst>
          </p:cNvPr>
          <p:cNvSpPr/>
          <p:nvPr/>
        </p:nvSpPr>
        <p:spPr>
          <a:xfrm>
            <a:off x="274012" y="192199"/>
            <a:ext cx="1622345" cy="1135473"/>
          </a:xfrm>
          <a:prstGeom prst="roundRect">
            <a:avLst>
              <a:gd name="adj" fmla="val 2461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Vapaamuotoinen: Muoto 14">
            <a:extLst>
              <a:ext uri="{FF2B5EF4-FFF2-40B4-BE49-F238E27FC236}">
                <a16:creationId xmlns:a16="http://schemas.microsoft.com/office/drawing/2014/main" id="{C1F46393-F3F1-63EC-356D-C235F9CE7EC9}"/>
              </a:ext>
              <a:ext uri="{C183D7F6-B498-43B3-948B-1728B52AA6E4}">
                <adec:decorative xmlns:adec="http://schemas.microsoft.com/office/drawing/2017/decorative" val="1"/>
              </a:ext>
            </a:extLst>
          </p:cNvPr>
          <p:cNvSpPr/>
          <p:nvPr/>
        </p:nvSpPr>
        <p:spPr>
          <a:xfrm>
            <a:off x="229239" y="224849"/>
            <a:ext cx="1634923" cy="1201362"/>
          </a:xfrm>
          <a:custGeom>
            <a:avLst/>
            <a:gdLst>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501060 w 1913579"/>
              <a:gd name="connsiteY6" fmla="*/ 1329451 h 1477385"/>
              <a:gd name="connsiteX7" fmla="*/ 1494712 w 1913579"/>
              <a:gd name="connsiteY7" fmla="*/ 1328811 h 1477385"/>
              <a:gd name="connsiteX8" fmla="*/ 1211459 w 1913579"/>
              <a:gd name="connsiteY8" fmla="*/ 1446138 h 1477385"/>
              <a:gd name="connsiteX9" fmla="*/ 1185679 w 1913579"/>
              <a:gd name="connsiteY9" fmla="*/ 1477385 h 1477385"/>
              <a:gd name="connsiteX10" fmla="*/ 1159898 w 1913579"/>
              <a:gd name="connsiteY10" fmla="*/ 1446138 h 1477385"/>
              <a:gd name="connsiteX11" fmla="*/ 876645 w 1913579"/>
              <a:gd name="connsiteY11" fmla="*/ 1328811 h 1477385"/>
              <a:gd name="connsiteX12" fmla="*/ 875585 w 1913579"/>
              <a:gd name="connsiteY12" fmla="*/ 1328918 h 1477385"/>
              <a:gd name="connsiteX13" fmla="*/ 875585 w 1913579"/>
              <a:gd name="connsiteY13" fmla="*/ 1328811 h 1477385"/>
              <a:gd name="connsiteX14" fmla="*/ 354965 w 1913579"/>
              <a:gd name="connsiteY14" fmla="*/ 1328811 h 1477385"/>
              <a:gd name="connsiteX15" fmla="*/ 0 w 1913579"/>
              <a:gd name="connsiteY15" fmla="*/ 973846 h 1477385"/>
              <a:gd name="connsiteX16" fmla="*/ 0 w 1913579"/>
              <a:gd name="connsiteY16" fmla="*/ 354965 h 1477385"/>
              <a:gd name="connsiteX17" fmla="*/ 354965 w 1913579"/>
              <a:gd name="connsiteY17"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46138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875585 w 1913579"/>
              <a:gd name="connsiteY12" fmla="*/ 1328811 h 1477385"/>
              <a:gd name="connsiteX13" fmla="*/ 354965 w 1913579"/>
              <a:gd name="connsiteY13" fmla="*/ 1328811 h 1477385"/>
              <a:gd name="connsiteX14" fmla="*/ 0 w 1913579"/>
              <a:gd name="connsiteY14" fmla="*/ 973846 h 1477385"/>
              <a:gd name="connsiteX15" fmla="*/ 0 w 1913579"/>
              <a:gd name="connsiteY15" fmla="*/ 354965 h 1477385"/>
              <a:gd name="connsiteX16" fmla="*/ 354965 w 1913579"/>
              <a:gd name="connsiteY16"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46138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31964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31964 h 1477385"/>
              <a:gd name="connsiteX8" fmla="*/ 1185679 w 1913579"/>
              <a:gd name="connsiteY8" fmla="*/ 1477385 h 1477385"/>
              <a:gd name="connsiteX9" fmla="*/ 1156168 w 1913579"/>
              <a:gd name="connsiteY9" fmla="*/ 1429726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63957"/>
              <a:gd name="connsiteX1" fmla="*/ 1558614 w 1913579"/>
              <a:gd name="connsiteY1" fmla="*/ 0 h 1463957"/>
              <a:gd name="connsiteX2" fmla="*/ 1913579 w 1913579"/>
              <a:gd name="connsiteY2" fmla="*/ 354965 h 1463957"/>
              <a:gd name="connsiteX3" fmla="*/ 1913579 w 1913579"/>
              <a:gd name="connsiteY3" fmla="*/ 973846 h 1463957"/>
              <a:gd name="connsiteX4" fmla="*/ 1558614 w 1913579"/>
              <a:gd name="connsiteY4" fmla="*/ 1328811 h 1463957"/>
              <a:gd name="connsiteX5" fmla="*/ 1501060 w 1913579"/>
              <a:gd name="connsiteY5" fmla="*/ 1328811 h 1463957"/>
              <a:gd name="connsiteX6" fmla="*/ 1494712 w 1913579"/>
              <a:gd name="connsiteY6" fmla="*/ 1328811 h 1463957"/>
              <a:gd name="connsiteX7" fmla="*/ 1211459 w 1913579"/>
              <a:gd name="connsiteY7" fmla="*/ 1431964 h 1463957"/>
              <a:gd name="connsiteX8" fmla="*/ 1185679 w 1913579"/>
              <a:gd name="connsiteY8" fmla="*/ 1463957 h 1463957"/>
              <a:gd name="connsiteX9" fmla="*/ 1156168 w 1913579"/>
              <a:gd name="connsiteY9" fmla="*/ 1429726 h 1463957"/>
              <a:gd name="connsiteX10" fmla="*/ 876645 w 1913579"/>
              <a:gd name="connsiteY10" fmla="*/ 1328811 h 1463957"/>
              <a:gd name="connsiteX11" fmla="*/ 875585 w 1913579"/>
              <a:gd name="connsiteY11" fmla="*/ 1328918 h 1463957"/>
              <a:gd name="connsiteX12" fmla="*/ 354965 w 1913579"/>
              <a:gd name="connsiteY12" fmla="*/ 1328811 h 1463957"/>
              <a:gd name="connsiteX13" fmla="*/ 0 w 1913579"/>
              <a:gd name="connsiteY13" fmla="*/ 973846 h 1463957"/>
              <a:gd name="connsiteX14" fmla="*/ 0 w 1913579"/>
              <a:gd name="connsiteY14" fmla="*/ 354965 h 1463957"/>
              <a:gd name="connsiteX15" fmla="*/ 354965 w 1913579"/>
              <a:gd name="connsiteY15" fmla="*/ 0 h 146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3579" h="1463957">
                <a:moveTo>
                  <a:pt x="354965" y="0"/>
                </a:moveTo>
                <a:lnTo>
                  <a:pt x="1558614" y="0"/>
                </a:lnTo>
                <a:cubicBezTo>
                  <a:pt x="1754656" y="0"/>
                  <a:pt x="1913579" y="158923"/>
                  <a:pt x="1913579" y="354965"/>
                </a:cubicBezTo>
                <a:lnTo>
                  <a:pt x="1913579" y="973846"/>
                </a:lnTo>
                <a:cubicBezTo>
                  <a:pt x="1913579" y="1169888"/>
                  <a:pt x="1754656" y="1328811"/>
                  <a:pt x="1558614" y="1328811"/>
                </a:cubicBezTo>
                <a:lnTo>
                  <a:pt x="1501060" y="1328811"/>
                </a:lnTo>
                <a:lnTo>
                  <a:pt x="1494712" y="1328811"/>
                </a:lnTo>
                <a:cubicBezTo>
                  <a:pt x="1384095" y="1328811"/>
                  <a:pt x="1283950" y="1359474"/>
                  <a:pt x="1211459" y="1431964"/>
                </a:cubicBezTo>
                <a:lnTo>
                  <a:pt x="1185679" y="1463957"/>
                </a:lnTo>
                <a:lnTo>
                  <a:pt x="1156168" y="1429726"/>
                </a:lnTo>
                <a:cubicBezTo>
                  <a:pt x="1083677" y="1357236"/>
                  <a:pt x="987262" y="1328811"/>
                  <a:pt x="876645" y="1328811"/>
                </a:cubicBezTo>
                <a:lnTo>
                  <a:pt x="875585" y="1328918"/>
                </a:lnTo>
                <a:lnTo>
                  <a:pt x="354965" y="1328811"/>
                </a:lnTo>
                <a:cubicBezTo>
                  <a:pt x="158923" y="1328811"/>
                  <a:pt x="0" y="1169888"/>
                  <a:pt x="0" y="973846"/>
                </a:cubicBezTo>
                <a:lnTo>
                  <a:pt x="0" y="354965"/>
                </a:lnTo>
                <a:cubicBezTo>
                  <a:pt x="0" y="158923"/>
                  <a:pt x="158923" y="0"/>
                  <a:pt x="354965" y="0"/>
                </a:cubicBezTo>
                <a:close/>
              </a:path>
            </a:pathLst>
          </a:custGeom>
          <a:noFill/>
          <a:ln w="114300">
            <a:solidFill>
              <a:schemeClr val="tx1"/>
            </a:solidFill>
            <a:miter lim="800000"/>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kstiruutu 15">
            <a:extLst>
              <a:ext uri="{FF2B5EF4-FFF2-40B4-BE49-F238E27FC236}">
                <a16:creationId xmlns:a16="http://schemas.microsoft.com/office/drawing/2014/main" id="{35B1EE5A-04C1-503A-F6F8-97B3E54654C9}"/>
              </a:ext>
            </a:extLst>
          </p:cNvPr>
          <p:cNvSpPr txBox="1"/>
          <p:nvPr/>
        </p:nvSpPr>
        <p:spPr>
          <a:xfrm>
            <a:off x="259031" y="481286"/>
            <a:ext cx="1570535" cy="8463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100" b="0" i="0" u="none" strike="noStrike" kern="0" cap="none" spc="0" normalizeH="0" baseline="0" noProof="0" dirty="0">
                <a:ln>
                  <a:noFill/>
                </a:ln>
                <a:solidFill>
                  <a:srgbClr val="000000"/>
                </a:solidFill>
                <a:effectLst/>
                <a:uLnTx/>
                <a:uFillTx/>
                <a:latin typeface="Arial Black" panose="020B0A04020102020204" pitchFamily="34" charset="0"/>
                <a:cs typeface="Arial"/>
                <a:sym typeface="Arial"/>
              </a:rPr>
              <a:t>Näin toimimme Helsingin kaupungilla</a:t>
            </a:r>
          </a:p>
          <a:p>
            <a:pPr marL="0" marR="0" lvl="0" indent="0" algn="ctr"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FFFFFF"/>
              </a:solidFill>
              <a:effectLst/>
              <a:uLnTx/>
              <a:uFillTx/>
              <a:latin typeface="Arial"/>
              <a:cs typeface="Arial"/>
              <a:sym typeface="Arial"/>
            </a:endParaRPr>
          </a:p>
        </p:txBody>
      </p:sp>
      <p:grpSp>
        <p:nvGrpSpPr>
          <p:cNvPr id="12" name="Ryhmä 21" descr="Sivun poikkileikkaava teema on Tavoite">
            <a:extLst>
              <a:ext uri="{FF2B5EF4-FFF2-40B4-BE49-F238E27FC236}">
                <a16:creationId xmlns:a16="http://schemas.microsoft.com/office/drawing/2014/main" id="{6343E1CC-D8D6-C7F0-B3A3-55256A50B9EC}"/>
              </a:ext>
            </a:extLst>
          </p:cNvPr>
          <p:cNvGrpSpPr/>
          <p:nvPr/>
        </p:nvGrpSpPr>
        <p:grpSpPr>
          <a:xfrm>
            <a:off x="9902638" y="290683"/>
            <a:ext cx="2072195" cy="451173"/>
            <a:chOff x="9982652" y="281923"/>
            <a:chExt cx="2072195" cy="451173"/>
          </a:xfrm>
        </p:grpSpPr>
        <p:sp>
          <p:nvSpPr>
            <p:cNvPr id="13" name="Suorakulmio: Pyöristetyt kulmat 22">
              <a:extLst>
                <a:ext uri="{FF2B5EF4-FFF2-40B4-BE49-F238E27FC236}">
                  <a16:creationId xmlns:a16="http://schemas.microsoft.com/office/drawing/2014/main" id="{224807B8-D853-7922-5483-DC3138A6496C}"/>
                </a:ext>
              </a:extLst>
            </p:cNvPr>
            <p:cNvSpPr/>
            <p:nvPr/>
          </p:nvSpPr>
          <p:spPr>
            <a:xfrm>
              <a:off x="9982652" y="281923"/>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7" name="Google Shape;734;p45">
              <a:extLst>
                <a:ext uri="{FF2B5EF4-FFF2-40B4-BE49-F238E27FC236}">
                  <a16:creationId xmlns:a16="http://schemas.microsoft.com/office/drawing/2014/main" id="{D196FD4C-F95C-2D81-BBFF-085F738FA04B}"/>
                </a:ext>
              </a:extLst>
            </p:cNvPr>
            <p:cNvSpPr txBox="1"/>
            <p:nvPr/>
          </p:nvSpPr>
          <p:spPr>
            <a:xfrm>
              <a:off x="10618800" y="428167"/>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Tavoite</a:t>
              </a:r>
              <a:endParaRPr sz="1600" dirty="0">
                <a:solidFill>
                  <a:schemeClr val="lt1"/>
                </a:solidFill>
              </a:endParaRPr>
            </a:p>
          </p:txBody>
        </p:sp>
        <p:sp>
          <p:nvSpPr>
            <p:cNvPr id="18" name="Vapaamuotoinen: Muoto 24">
              <a:extLst>
                <a:ext uri="{FF2B5EF4-FFF2-40B4-BE49-F238E27FC236}">
                  <a16:creationId xmlns:a16="http://schemas.microsoft.com/office/drawing/2014/main" id="{6C0A3F3F-7CBE-C227-5D00-AC70B7D398CE}"/>
                </a:ext>
              </a:extLst>
            </p:cNvPr>
            <p:cNvSpPr/>
            <p:nvPr/>
          </p:nvSpPr>
          <p:spPr>
            <a:xfrm>
              <a:off x="10222624" y="428980"/>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grpSp>
      <p:sp>
        <p:nvSpPr>
          <p:cNvPr id="1676" name="Google Shape;1676;p83"/>
          <p:cNvSpPr txBox="1">
            <a:spLocks noGrp="1"/>
          </p:cNvSpPr>
          <p:nvPr>
            <p:ph type="title" idx="4294967295"/>
          </p:nvPr>
        </p:nvSpPr>
        <p:spPr>
          <a:xfrm>
            <a:off x="2230366" y="904695"/>
            <a:ext cx="7500776" cy="5907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rgbClr val="000000"/>
                </a:solidFill>
                <a:effectLst/>
                <a:uLnTx/>
                <a:uFillTx/>
                <a:latin typeface="Arial Black" panose="020B0A04020102020204" pitchFamily="34" charset="0"/>
                <a:ea typeface="Arial"/>
                <a:cs typeface="Arial"/>
                <a:sym typeface="Arial"/>
              </a:rPr>
              <a:t>Kehittämisen tuki palvelee digipalvelujen ideoinnissa ja suunnittelussa</a:t>
            </a:r>
            <a:endParaRPr kumimoji="0" lang="fi-FI" sz="1400" b="0" i="0" u="none" strike="noStrike" kern="0" cap="none" spc="0" normalizeH="0" baseline="0" noProof="0" dirty="0">
              <a:ln>
                <a:noFill/>
              </a:ln>
              <a:solidFill>
                <a:srgbClr val="000000"/>
              </a:solidFill>
              <a:effectLst/>
              <a:uLnTx/>
              <a:uFillTx/>
              <a:latin typeface="Arial Black" panose="020B0A04020102020204" pitchFamily="34" charset="0"/>
              <a:ea typeface="Arial"/>
              <a:cs typeface="Arial"/>
              <a:sym typeface="Arial"/>
            </a:endParaRPr>
          </a:p>
        </p:txBody>
      </p:sp>
      <p:sp>
        <p:nvSpPr>
          <p:cNvPr id="1674" name="Google Shape;1674;p83"/>
          <p:cNvSpPr txBox="1"/>
          <p:nvPr/>
        </p:nvSpPr>
        <p:spPr>
          <a:xfrm>
            <a:off x="962339" y="1714338"/>
            <a:ext cx="5355698" cy="379101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fi-FI" sz="1200" b="0" i="0" u="none" strike="noStrike" kern="0" cap="none" spc="0" normalizeH="0" baseline="0" noProof="0" dirty="0">
                <a:ln>
                  <a:noFill/>
                </a:ln>
                <a:solidFill>
                  <a:srgbClr val="000000"/>
                </a:solidFill>
                <a:effectLst/>
                <a:uLnTx/>
                <a:uFillTx/>
                <a:latin typeface="Arial"/>
                <a:ea typeface="Arial"/>
                <a:cs typeface="Arial"/>
                <a:sym typeface="Arial"/>
              </a:rPr>
              <a:t>Kehittämisen tuki (</a:t>
            </a:r>
            <a:r>
              <a:rPr kumimoji="0" lang="fi-FI" sz="1200" b="0" i="0" u="none" strike="noStrike" kern="0" cap="none" spc="0" normalizeH="0" baseline="0" noProof="0" dirty="0" err="1">
                <a:ln>
                  <a:noFill/>
                </a:ln>
                <a:solidFill>
                  <a:srgbClr val="000000"/>
                </a:solidFill>
                <a:effectLst/>
                <a:uLnTx/>
                <a:uFillTx/>
                <a:latin typeface="Arial"/>
                <a:ea typeface="Arial"/>
                <a:cs typeface="Arial"/>
                <a:sym typeface="Arial"/>
              </a:rPr>
              <a:t>Ketu</a:t>
            </a:r>
            <a:r>
              <a:rPr kumimoji="0" lang="fi-FI" sz="1200" b="0" i="0" u="none" strike="noStrike" kern="0" cap="none" spc="0" normalizeH="0" baseline="0" noProof="0" dirty="0">
                <a:ln>
                  <a:noFill/>
                </a:ln>
                <a:solidFill>
                  <a:srgbClr val="000000"/>
                </a:solidFill>
                <a:effectLst/>
                <a:uLnTx/>
                <a:uFillTx/>
                <a:latin typeface="Arial"/>
                <a:ea typeface="Arial"/>
                <a:cs typeface="Arial"/>
                <a:sym typeface="Arial"/>
              </a:rPr>
              <a:t>) on kaupunginkanslian palvelu kaikille kaupungin työntekijöille. Palvelun tehtävänä on parantaa onnistumisen edellytyksiä digitaalisten palveluiden kehittämisessä - ideasta tuotantoon.</a:t>
            </a: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fi-FI" sz="1200" b="0" i="0" u="none" strike="noStrike" kern="0" cap="none" spc="0" normalizeH="0" baseline="0" noProof="0" dirty="0">
                <a:ln>
                  <a:noFill/>
                </a:ln>
                <a:solidFill>
                  <a:srgbClr val="000000"/>
                </a:solidFill>
                <a:effectLst/>
                <a:uLnTx/>
                <a:uFillTx/>
                <a:latin typeface="Arial"/>
                <a:ea typeface="Arial"/>
                <a:cs typeface="Arial"/>
                <a:sym typeface="Arial"/>
              </a:rPr>
              <a:t>Ole palveluun yhteydessä jos:</a:t>
            </a: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panose="020B0604020202020204" pitchFamily="34" charset="0"/>
              <a:buChar char="•"/>
              <a:tabLst/>
              <a:defRPr/>
            </a:pPr>
            <a:r>
              <a:rPr kumimoji="0" lang="fi-FI" sz="1200" b="0" i="0" u="none" strike="noStrike" kern="0" cap="none" spc="0" normalizeH="0" baseline="0" noProof="0" dirty="0">
                <a:ln>
                  <a:noFill/>
                </a:ln>
                <a:solidFill>
                  <a:srgbClr val="000000"/>
                </a:solidFill>
                <a:effectLst/>
                <a:uLnTx/>
                <a:uFillTx/>
                <a:latin typeface="Arial"/>
                <a:ea typeface="Arial"/>
                <a:cs typeface="Arial"/>
                <a:sym typeface="Arial"/>
              </a:rPr>
              <a:t>Olet aloittamassa digitaalisen palvelun kehitysprojektia</a:t>
            </a: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panose="020B0604020202020204" pitchFamily="34" charset="0"/>
              <a:buChar char="•"/>
              <a:tabLst/>
              <a:defRPr/>
            </a:pPr>
            <a:r>
              <a:rPr kumimoji="0" lang="fi-FI" sz="1200" b="0" i="0" u="none" strike="noStrike" kern="0" cap="none" spc="0" normalizeH="0" baseline="0" noProof="0" dirty="0">
                <a:ln>
                  <a:noFill/>
                </a:ln>
                <a:solidFill>
                  <a:srgbClr val="000000"/>
                </a:solidFill>
                <a:effectLst/>
                <a:uLnTx/>
                <a:uFillTx/>
                <a:latin typeface="Arial"/>
                <a:ea typeface="Arial"/>
                <a:cs typeface="Arial"/>
                <a:sym typeface="Arial"/>
              </a:rPr>
              <a:t>Olet hankkimassa ICT-asiantuntijoita: esimerkiksi ohjelmistokehittäjiä, arkkitehtejä ja palvelumuotoilijoita</a:t>
            </a: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panose="020B0604020202020204" pitchFamily="34" charset="0"/>
              <a:buChar char="•"/>
              <a:tabLst/>
              <a:defRPr/>
            </a:pPr>
            <a:r>
              <a:rPr kumimoji="0" lang="fi-FI" sz="1200" b="0" i="0" u="none" strike="noStrike" kern="0" cap="none" spc="0" normalizeH="0" baseline="0" noProof="0" dirty="0">
                <a:ln>
                  <a:noFill/>
                </a:ln>
                <a:solidFill>
                  <a:srgbClr val="000000"/>
                </a:solidFill>
                <a:effectLst/>
                <a:uLnTx/>
                <a:uFillTx/>
                <a:latin typeface="Arial"/>
                <a:ea typeface="Arial"/>
                <a:cs typeface="Arial"/>
                <a:sym typeface="Arial"/>
              </a:rPr>
              <a:t>Pohdit, oletko hankkimassa valmista järjestelmää vai tekemässä itse</a:t>
            </a: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panose="020B0604020202020204" pitchFamily="34" charset="0"/>
              <a:buChar char="•"/>
              <a:tabLst/>
              <a:defRPr/>
            </a:pPr>
            <a:r>
              <a:rPr kumimoji="0" lang="fi-FI" sz="1200" b="0" i="0" u="none" strike="noStrike" kern="0" cap="none" spc="0" normalizeH="0" baseline="0" noProof="0" dirty="0">
                <a:ln>
                  <a:noFill/>
                </a:ln>
                <a:solidFill>
                  <a:srgbClr val="000000"/>
                </a:solidFill>
                <a:effectLst/>
                <a:uLnTx/>
                <a:uFillTx/>
                <a:latin typeface="Arial"/>
                <a:ea typeface="Arial"/>
                <a:cs typeface="Arial"/>
                <a:sym typeface="Arial"/>
              </a:rPr>
              <a:t>Tarvitset asiantuntijatukea kehittämisen eri vaiheissa (ideasta tuotantoon).</a:t>
            </a: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fi-FI" sz="1200" b="0" i="0" u="none" strike="noStrike" kern="0" cap="none" spc="0" normalizeH="0" baseline="0" noProof="0" dirty="0">
                <a:ln>
                  <a:noFill/>
                </a:ln>
                <a:solidFill>
                  <a:srgbClr val="000000"/>
                </a:solidFill>
                <a:effectLst/>
                <a:uLnTx/>
                <a:uFillTx/>
                <a:latin typeface="Arial"/>
                <a:ea typeface="Arial"/>
                <a:cs typeface="Arial"/>
                <a:sym typeface="Arial"/>
              </a:rPr>
              <a:t>Mitä tukea palvelusta voi saada?</a:t>
            </a: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panose="020B0604020202020204" pitchFamily="34" charset="0"/>
              <a:buChar char="•"/>
              <a:tabLst/>
              <a:defRPr/>
            </a:pPr>
            <a:r>
              <a:rPr kumimoji="0" lang="fi-FI" sz="1200" b="0" i="0" u="none" strike="noStrike" kern="0" cap="none" spc="0" normalizeH="0" baseline="0" noProof="0" dirty="0">
                <a:ln>
                  <a:noFill/>
                </a:ln>
                <a:solidFill>
                  <a:srgbClr val="000000"/>
                </a:solidFill>
                <a:effectLst/>
                <a:uLnTx/>
                <a:uFillTx/>
                <a:latin typeface="Arial"/>
                <a:ea typeface="Arial"/>
                <a:cs typeface="Arial"/>
                <a:sym typeface="Arial"/>
              </a:rPr>
              <a:t>neuvontaa digitaalisten palvelujen kehittämisessä</a:t>
            </a: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panose="020B0604020202020204" pitchFamily="34" charset="0"/>
              <a:buChar char="•"/>
              <a:tabLst/>
              <a:defRPr/>
            </a:pPr>
            <a:r>
              <a:rPr kumimoji="0" lang="fi-FI" sz="1200" b="0" i="0" u="none" strike="noStrike" kern="0" cap="none" spc="0" normalizeH="0" baseline="0" noProof="0" dirty="0">
                <a:ln>
                  <a:noFill/>
                </a:ln>
                <a:solidFill>
                  <a:srgbClr val="000000"/>
                </a:solidFill>
                <a:effectLst/>
                <a:uLnTx/>
                <a:uFillTx/>
                <a:latin typeface="Arial"/>
                <a:ea typeface="Arial"/>
                <a:cs typeface="Arial"/>
                <a:sym typeface="Arial"/>
              </a:rPr>
              <a:t>ohjausta kaupungin puitesopimusten hyödyntämisestä</a:t>
            </a: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panose="020B0604020202020204" pitchFamily="34" charset="0"/>
              <a:buChar char="•"/>
              <a:tabLst/>
              <a:defRPr/>
            </a:pPr>
            <a:r>
              <a:rPr kumimoji="0" lang="fi-FI" sz="1200" b="0" i="0" u="none" strike="noStrike" kern="0" cap="none" spc="0" normalizeH="0" baseline="0" noProof="0" dirty="0">
                <a:ln>
                  <a:noFill/>
                </a:ln>
                <a:solidFill>
                  <a:srgbClr val="000000"/>
                </a:solidFill>
                <a:effectLst/>
                <a:uLnTx/>
                <a:uFillTx/>
                <a:latin typeface="Arial"/>
                <a:ea typeface="Arial"/>
                <a:cs typeface="Arial"/>
                <a:sym typeface="Arial"/>
              </a:rPr>
              <a:t>Kehittämisen tuen moniammatillisessa tiimissä on mm. arkkitehtuurin, datan, ohjelmistokehityksen, muotoilun ja hankintojen asiantuntijoita.</a:t>
            </a:r>
            <a:endParaRPr lang="fi-FI" sz="1200" b="0" i="0" u="none" strike="noStrike" kern="0" cap="none" spc="0" normalizeH="0" baseline="0" noProof="0" dirty="0">
              <a:ln>
                <a:noFill/>
              </a:ln>
              <a:solidFill>
                <a:srgbClr val="000000"/>
              </a:solidFill>
              <a:effectLst/>
              <a:uLnTx/>
              <a:uFillTx/>
              <a:latin typeface="Arial"/>
              <a:ea typeface="Arial"/>
              <a:cs typeface="Arial"/>
            </a:endParaRPr>
          </a:p>
          <a:p>
            <a:pPr marL="266700" marR="0" lvl="0" algn="l" defTabSz="914400" rtl="0" eaLnBrk="1" fontAlgn="auto" latinLnBrk="0" hangingPunct="1">
              <a:lnSpc>
                <a:spcPct val="115000"/>
              </a:lnSpc>
              <a:spcBef>
                <a:spcPts val="0"/>
              </a:spcBef>
              <a:spcAft>
                <a:spcPts val="0"/>
              </a:spcAft>
              <a:buClr>
                <a:srgbClr val="000000"/>
              </a:buClr>
              <a:buSzPts val="1100"/>
              <a:tabLst/>
              <a:defRPr/>
            </a:pPr>
            <a:endParaRPr lang="fi-FI" b="1" dirty="0"/>
          </a:p>
          <a:p>
            <a:pPr marL="266700" marR="0" lvl="0" algn="l" defTabSz="914400" rtl="0" eaLnBrk="1" fontAlgn="auto" latinLnBrk="0" hangingPunct="1">
              <a:lnSpc>
                <a:spcPct val="115000"/>
              </a:lnSpc>
              <a:spcBef>
                <a:spcPts val="0"/>
              </a:spcBef>
              <a:spcAft>
                <a:spcPts val="0"/>
              </a:spcAft>
              <a:buClr>
                <a:srgbClr val="000000"/>
              </a:buClr>
              <a:buSzPts val="1100"/>
              <a:tabLst/>
              <a:defRPr/>
            </a:pPr>
            <a:r>
              <a:rPr lang="fi-FI" b="1" u="sng" dirty="0">
                <a:hlinkClick r:id="rId3"/>
              </a:rPr>
              <a:t>Yhteydenottolomake</a:t>
            </a:r>
            <a:endParaRPr lang="fi-FI" b="1" i="0" u="sng" strike="noStrike" kern="0" cap="none" spc="0" normalizeH="0" baseline="0" noProof="0" dirty="0">
              <a:ln>
                <a:noFill/>
              </a:ln>
              <a:solidFill>
                <a:srgbClr val="000000"/>
              </a:solidFill>
              <a:effectLst/>
              <a:uLnTx/>
              <a:uFillTx/>
              <a:latin typeface="Arial"/>
              <a:ea typeface="Arial"/>
              <a:cs typeface="Arial"/>
              <a:hlinkClick r:id="rId3"/>
            </a:endParaRPr>
          </a:p>
        </p:txBody>
      </p:sp>
      <p:sp>
        <p:nvSpPr>
          <p:cNvPr id="6" name="Suorakulmio 5">
            <a:extLst>
              <a:ext uri="{FF2B5EF4-FFF2-40B4-BE49-F238E27FC236}">
                <a16:creationId xmlns:a16="http://schemas.microsoft.com/office/drawing/2014/main" id="{8DD288F9-3B61-38EE-4D60-1E3ED6DD461A}"/>
              </a:ext>
            </a:extLst>
          </p:cNvPr>
          <p:cNvSpPr/>
          <p:nvPr/>
        </p:nvSpPr>
        <p:spPr>
          <a:xfrm>
            <a:off x="7552279" y="1752846"/>
            <a:ext cx="4070120" cy="38894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r>
              <a:rPr kumimoji="0" lang="fi-FI" sz="1600" b="1" i="0" u="none" strike="noStrike" kern="0" cap="none" spc="0" normalizeH="0" baseline="0" noProof="0">
                <a:ln>
                  <a:noFill/>
                </a:ln>
                <a:solidFill>
                  <a:srgbClr val="FFFFFF"/>
                </a:solidFill>
                <a:effectLst/>
                <a:uLnTx/>
                <a:uFillTx/>
                <a:latin typeface="Arial"/>
                <a:ea typeface="+mn-ea"/>
                <a:cs typeface="+mn-cs"/>
                <a:sym typeface="Arial"/>
              </a:rPr>
              <a:t>Miten </a:t>
            </a:r>
            <a:r>
              <a:rPr kumimoji="0" lang="fi-FI" sz="1600" b="1" i="0" u="none" strike="noStrike" kern="0" cap="none" spc="0" normalizeH="0" baseline="0" noProof="0" err="1">
                <a:ln>
                  <a:noFill/>
                </a:ln>
                <a:solidFill>
                  <a:srgbClr val="FFFFFF"/>
                </a:solidFill>
                <a:effectLst/>
                <a:uLnTx/>
                <a:uFillTx/>
                <a:latin typeface="Arial"/>
                <a:ea typeface="+mn-ea"/>
                <a:cs typeface="+mn-cs"/>
                <a:sym typeface="Arial"/>
              </a:rPr>
              <a:t>Ketu</a:t>
            </a:r>
            <a:r>
              <a:rPr kumimoji="0" lang="fi-FI" sz="1600" b="1" i="0" u="none" strike="noStrike" kern="0" cap="none" spc="0" normalizeH="0" baseline="0" noProof="0">
                <a:ln>
                  <a:noFill/>
                </a:ln>
                <a:solidFill>
                  <a:srgbClr val="FFFFFF"/>
                </a:solidFill>
                <a:effectLst/>
                <a:uLnTx/>
                <a:uFillTx/>
                <a:latin typeface="Arial"/>
                <a:ea typeface="+mn-ea"/>
                <a:cs typeface="+mn-cs"/>
                <a:sym typeface="Arial"/>
              </a:rPr>
              <a:t>-palvelu toimii?</a:t>
            </a:r>
            <a:endParaRPr lang="fi-FI" sz="1600" b="1" i="0" u="none" strike="noStrike" kern="0" cap="none" spc="0" normalizeH="0" baseline="0" noProof="0">
              <a:ln>
                <a:noFill/>
              </a:ln>
              <a:solidFill>
                <a:srgbClr val="FFFFFF"/>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lang="fi-FI" sz="1600" b="1" i="0" u="none" strike="noStrike" kern="0" cap="none" spc="0" normalizeH="0" baseline="0" noProof="0">
              <a:ln>
                <a:noFill/>
              </a:ln>
              <a:solidFill>
                <a:srgbClr val="FFFFFF"/>
              </a:solidFill>
              <a:effectLst/>
              <a:uLnTx/>
              <a:uFillTx/>
              <a:latin typeface="Arial"/>
              <a:cs typeface="Arial"/>
            </a:endParaRPr>
          </a:p>
          <a:p>
            <a:pPr marL="285750" indent="-285750">
              <a:buClr>
                <a:srgbClr val="FFFFFF"/>
              </a:buClr>
              <a:buFont typeface="Arial" panose="020B0604020202020204" pitchFamily="34" charset="0"/>
              <a:buChar char="•"/>
              <a:defRPr/>
            </a:pPr>
            <a:r>
              <a:rPr kumimoji="0" lang="fi-FI" sz="1200" i="0" u="none" strike="noStrike" kern="0" cap="none" spc="0" normalizeH="0" baseline="0" noProof="0">
                <a:ln>
                  <a:noFill/>
                </a:ln>
                <a:solidFill>
                  <a:srgbClr val="FFFFFF"/>
                </a:solidFill>
                <a:effectLst/>
                <a:uLnTx/>
                <a:uFillTx/>
                <a:latin typeface="Arial"/>
                <a:ea typeface="+mn-ea"/>
                <a:cs typeface="+mn-cs"/>
                <a:sym typeface="Arial"/>
              </a:rPr>
              <a:t>Ole yhteydessä palvelupyyntölomakkeella. Kuvaa siihen tuen tarpeesi, tilanne ja liitä mukaan mahdolliset taustamateriaalit.</a:t>
            </a:r>
            <a:endParaRPr lang="fi-FI" sz="1200" i="0" u="none" strike="noStrike" kern="0" cap="none" spc="0" normalizeH="0" baseline="0" noProof="0">
              <a:ln>
                <a:noFill/>
              </a:ln>
              <a:solidFill>
                <a:srgbClr val="FFFFFF"/>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fi-FI" sz="1200" i="0" u="none" strike="noStrike" kern="0" cap="none" spc="0" normalizeH="0" baseline="0" noProof="0" err="1">
                <a:ln>
                  <a:noFill/>
                </a:ln>
                <a:solidFill>
                  <a:srgbClr val="FFFFFF"/>
                </a:solidFill>
                <a:effectLst/>
                <a:uLnTx/>
                <a:uFillTx/>
                <a:latin typeface="Arial"/>
                <a:ea typeface="+mn-ea"/>
                <a:cs typeface="+mn-cs"/>
                <a:sym typeface="Arial"/>
              </a:rPr>
              <a:t>Ketu</a:t>
            </a:r>
            <a:r>
              <a:rPr kumimoji="0" lang="fi-FI" sz="1200" i="0" u="none" strike="noStrike" kern="0" cap="none" spc="0" normalizeH="0" baseline="0" noProof="0">
                <a:ln>
                  <a:noFill/>
                </a:ln>
                <a:solidFill>
                  <a:srgbClr val="FFFFFF"/>
                </a:solidFill>
                <a:effectLst/>
                <a:uLnTx/>
                <a:uFillTx/>
                <a:latin typeface="Arial"/>
                <a:ea typeface="+mn-ea"/>
                <a:cs typeface="+mn-cs"/>
                <a:sym typeface="Arial"/>
              </a:rPr>
              <a:t> käsittelee palvelupyynnöt kaksi kertaa viikossa Kehittämisen tuen koordinaatiotiimin kokouksissa.</a:t>
            </a:r>
            <a:endParaRPr lang="fi-FI" sz="1200" i="0" u="none" strike="noStrike" kern="0" cap="none" spc="0" normalizeH="0" baseline="0" noProof="0">
              <a:ln>
                <a:noFill/>
              </a:ln>
              <a:solidFill>
                <a:srgbClr val="FFFFFF"/>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fi-FI" sz="1200" i="0" u="none" strike="noStrike" kern="0" cap="none" spc="0" normalizeH="0" baseline="0" noProof="0" err="1">
                <a:ln>
                  <a:noFill/>
                </a:ln>
                <a:solidFill>
                  <a:srgbClr val="FFFFFF"/>
                </a:solidFill>
                <a:effectLst/>
                <a:uLnTx/>
                <a:uFillTx/>
                <a:latin typeface="Arial"/>
                <a:ea typeface="+mn-ea"/>
                <a:cs typeface="+mn-cs"/>
                <a:sym typeface="Arial"/>
              </a:rPr>
              <a:t>Ketu</a:t>
            </a:r>
            <a:r>
              <a:rPr kumimoji="0" lang="fi-FI" sz="1200" i="0" u="none" strike="noStrike" kern="0" cap="none" spc="0" normalizeH="0" baseline="0" noProof="0">
                <a:ln>
                  <a:noFill/>
                </a:ln>
                <a:solidFill>
                  <a:srgbClr val="FFFFFF"/>
                </a:solidFill>
                <a:effectLst/>
                <a:uLnTx/>
                <a:uFillTx/>
                <a:latin typeface="Arial"/>
                <a:ea typeface="+mn-ea"/>
                <a:cs typeface="+mn-cs"/>
                <a:sym typeface="Arial"/>
              </a:rPr>
              <a:t> on sinuun yhteydessä viikon kuluessa ja kysyy tarvittaessa lisätietoja.</a:t>
            </a:r>
            <a:endParaRPr lang="fi-FI" sz="1200" i="0" u="none" strike="noStrike" kern="0" cap="none" spc="0" normalizeH="0" baseline="0" noProof="0">
              <a:ln>
                <a:noFill/>
              </a:ln>
              <a:solidFill>
                <a:srgbClr val="FFFFFF"/>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fi-FI" sz="1200" i="0" u="none" strike="noStrike" kern="0" cap="none" spc="0" normalizeH="0" baseline="0" noProof="0">
                <a:ln>
                  <a:noFill/>
                </a:ln>
                <a:solidFill>
                  <a:srgbClr val="FFFFFF"/>
                </a:solidFill>
                <a:effectLst/>
                <a:uLnTx/>
                <a:uFillTx/>
                <a:latin typeface="Arial"/>
                <a:ea typeface="+mn-ea"/>
                <a:cs typeface="+mn-cs"/>
                <a:sym typeface="Arial"/>
              </a:rPr>
              <a:t>Tarvittaessa tuen tarvetta kartoitetaan tarkemmin aloitustapaamisessa.</a:t>
            </a:r>
            <a:endParaRPr lang="fi-FI" sz="1200" i="0" u="none" strike="noStrike" kern="0" cap="none" spc="0" normalizeH="0" baseline="0" noProof="0">
              <a:ln>
                <a:noFill/>
              </a:ln>
              <a:solidFill>
                <a:srgbClr val="FFFFFF"/>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fi-FI" sz="1200" i="0" u="none" strike="noStrike" kern="0" cap="none" spc="0" normalizeH="0" baseline="0" noProof="0" err="1">
                <a:ln>
                  <a:noFill/>
                </a:ln>
                <a:solidFill>
                  <a:srgbClr val="FFFFFF"/>
                </a:solidFill>
                <a:effectLst/>
                <a:uLnTx/>
                <a:uFillTx/>
                <a:latin typeface="Arial"/>
                <a:ea typeface="+mn-ea"/>
                <a:cs typeface="+mn-cs"/>
                <a:sym typeface="Arial"/>
              </a:rPr>
              <a:t>Ketu</a:t>
            </a:r>
            <a:r>
              <a:rPr kumimoji="0" lang="fi-FI" sz="1200" i="0" u="none" strike="noStrike" kern="0" cap="none" spc="0" normalizeH="0" baseline="0" noProof="0">
                <a:ln>
                  <a:noFill/>
                </a:ln>
                <a:solidFill>
                  <a:srgbClr val="FFFFFF"/>
                </a:solidFill>
                <a:effectLst/>
                <a:uLnTx/>
                <a:uFillTx/>
                <a:latin typeface="Arial"/>
                <a:ea typeface="+mn-ea"/>
                <a:cs typeface="+mn-cs"/>
                <a:sym typeface="Arial"/>
              </a:rPr>
              <a:t> ohjaa sinut eteenpäin tarpeeseesi vastaavien palvelujen pariin.</a:t>
            </a:r>
            <a:endParaRPr lang="fi-FI" sz="1200" i="0" u="none" strike="noStrike" kern="0" cap="none" spc="0" normalizeH="0" baseline="0" noProof="0">
              <a:ln>
                <a:noFill/>
              </a:ln>
              <a:solidFill>
                <a:srgbClr val="FFFFFF"/>
              </a:solidFill>
              <a:effectLst/>
              <a:uLnTx/>
              <a:uFillTx/>
              <a:latin typeface="Arial"/>
              <a:cs typeface="Arial"/>
            </a:endParaRPr>
          </a:p>
        </p:txBody>
      </p:sp>
      <p:grpSp>
        <p:nvGrpSpPr>
          <p:cNvPr id="9" name="Google Shape;2109;p97">
            <a:extLst>
              <a:ext uri="{FF2B5EF4-FFF2-40B4-BE49-F238E27FC236}">
                <a16:creationId xmlns:a16="http://schemas.microsoft.com/office/drawing/2014/main" id="{ED62B842-B2F6-3B54-A41A-F16DCD8C5E8A}"/>
              </a:ext>
              <a:ext uri="{C183D7F6-B498-43B3-948B-1728B52AA6E4}">
                <adec:decorative xmlns:adec="http://schemas.microsoft.com/office/drawing/2017/decorative" val="1"/>
              </a:ext>
            </a:extLst>
          </p:cNvPr>
          <p:cNvGrpSpPr/>
          <p:nvPr/>
        </p:nvGrpSpPr>
        <p:grpSpPr>
          <a:xfrm>
            <a:off x="890620" y="5573305"/>
            <a:ext cx="215962" cy="162544"/>
            <a:chOff x="-52209" y="1504880"/>
            <a:chExt cx="623088" cy="468968"/>
          </a:xfrm>
          <a:solidFill>
            <a:schemeClr val="tx1"/>
          </a:solidFill>
        </p:grpSpPr>
        <p:sp>
          <p:nvSpPr>
            <p:cNvPr id="10" name="Google Shape;2110;p97">
              <a:extLst>
                <a:ext uri="{FF2B5EF4-FFF2-40B4-BE49-F238E27FC236}">
                  <a16:creationId xmlns:a16="http://schemas.microsoft.com/office/drawing/2014/main" id="{A983EBAC-D3A8-F543-BF15-740F15E37843}"/>
                </a:ext>
              </a:extLst>
            </p:cNvPr>
            <p:cNvSpPr/>
            <p:nvPr/>
          </p:nvSpPr>
          <p:spPr>
            <a:xfrm>
              <a:off x="-52209" y="1782595"/>
              <a:ext cx="540300" cy="75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1" name="Google Shape;2111;p97">
              <a:extLst>
                <a:ext uri="{FF2B5EF4-FFF2-40B4-BE49-F238E27FC236}">
                  <a16:creationId xmlns:a16="http://schemas.microsoft.com/office/drawing/2014/main" id="{C7BBC305-804B-77B0-E334-F8A4C8A1DF23}"/>
                </a:ext>
              </a:extLst>
            </p:cNvPr>
            <p:cNvSpPr/>
            <p:nvPr/>
          </p:nvSpPr>
          <p:spPr>
            <a:xfrm rot="2700000">
              <a:off x="169730" y="1668221"/>
              <a:ext cx="401778"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sp>
          <p:nvSpPr>
            <p:cNvPr id="19" name="Google Shape;2112;p97">
              <a:extLst>
                <a:ext uri="{FF2B5EF4-FFF2-40B4-BE49-F238E27FC236}">
                  <a16:creationId xmlns:a16="http://schemas.microsoft.com/office/drawing/2014/main" id="{EB8A9CEB-72EC-54D7-8C30-CEBA6C126C20}"/>
                </a:ext>
              </a:extLst>
            </p:cNvPr>
            <p:cNvSpPr/>
            <p:nvPr/>
          </p:nvSpPr>
          <p:spPr>
            <a:xfrm rot="-2700000">
              <a:off x="171222" y="1898753"/>
              <a:ext cx="399657" cy="7509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Arial"/>
                <a:ea typeface="Arial"/>
                <a:cs typeface="Arial"/>
                <a:sym typeface="Arial"/>
              </a:endParaRPr>
            </a:p>
          </p:txBody>
        </p:sp>
      </p:grpSp>
    </p:spTree>
    <p:extLst>
      <p:ext uri="{BB962C8B-B14F-4D97-AF65-F5344CB8AC3E}">
        <p14:creationId xmlns:p14="http://schemas.microsoft.com/office/powerpoint/2010/main" val="3008117725"/>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670">
          <a:extLst>
            <a:ext uri="{FF2B5EF4-FFF2-40B4-BE49-F238E27FC236}">
              <a16:creationId xmlns:a16="http://schemas.microsoft.com/office/drawing/2014/main" id="{1F120C4B-3841-B926-C1F9-58CDAE60B22A}"/>
            </a:ext>
          </a:extLst>
        </p:cNvPr>
        <p:cNvGrpSpPr/>
        <p:nvPr/>
      </p:nvGrpSpPr>
      <p:grpSpPr>
        <a:xfrm>
          <a:off x="0" y="0"/>
          <a:ext cx="0" cy="0"/>
          <a:chOff x="0" y="0"/>
          <a:chExt cx="0" cy="0"/>
        </a:xfrm>
      </p:grpSpPr>
      <p:sp>
        <p:nvSpPr>
          <p:cNvPr id="5" name="Google Shape;1041;p59">
            <a:extLst>
              <a:ext uri="{FF2B5EF4-FFF2-40B4-BE49-F238E27FC236}">
                <a16:creationId xmlns:a16="http://schemas.microsoft.com/office/drawing/2014/main" id="{1B6BD9BA-4364-BC36-C380-960C355A2AA4}"/>
              </a:ext>
              <a:ext uri="{C183D7F6-B498-43B3-948B-1728B52AA6E4}">
                <adec:decorative xmlns:adec="http://schemas.microsoft.com/office/drawing/2017/decorative" val="1"/>
              </a:ext>
            </a:extLst>
          </p:cNvPr>
          <p:cNvSpPr/>
          <p:nvPr/>
        </p:nvSpPr>
        <p:spPr>
          <a:xfrm>
            <a:off x="375385" y="500513"/>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 name="Suorakulmio: Pyöristetyt kulmat 13">
            <a:extLst>
              <a:ext uri="{FF2B5EF4-FFF2-40B4-BE49-F238E27FC236}">
                <a16:creationId xmlns:a16="http://schemas.microsoft.com/office/drawing/2014/main" id="{97F81011-1713-FC05-3867-50F5DE1B3FEF}"/>
              </a:ext>
              <a:ext uri="{C183D7F6-B498-43B3-948B-1728B52AA6E4}">
                <adec:decorative xmlns:adec="http://schemas.microsoft.com/office/drawing/2017/decorative" val="1"/>
              </a:ext>
            </a:extLst>
          </p:cNvPr>
          <p:cNvSpPr/>
          <p:nvPr/>
        </p:nvSpPr>
        <p:spPr>
          <a:xfrm>
            <a:off x="274012" y="192199"/>
            <a:ext cx="1622345" cy="1135473"/>
          </a:xfrm>
          <a:prstGeom prst="roundRect">
            <a:avLst>
              <a:gd name="adj" fmla="val 2461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Vapaamuotoinen: Muoto 14">
            <a:extLst>
              <a:ext uri="{FF2B5EF4-FFF2-40B4-BE49-F238E27FC236}">
                <a16:creationId xmlns:a16="http://schemas.microsoft.com/office/drawing/2014/main" id="{01B8B546-59C7-8DAD-207F-C1755FE987AC}"/>
              </a:ext>
              <a:ext uri="{C183D7F6-B498-43B3-948B-1728B52AA6E4}">
                <adec:decorative xmlns:adec="http://schemas.microsoft.com/office/drawing/2017/decorative" val="1"/>
              </a:ext>
            </a:extLst>
          </p:cNvPr>
          <p:cNvSpPr/>
          <p:nvPr/>
        </p:nvSpPr>
        <p:spPr>
          <a:xfrm>
            <a:off x="229239" y="224849"/>
            <a:ext cx="1634923" cy="1201362"/>
          </a:xfrm>
          <a:custGeom>
            <a:avLst/>
            <a:gdLst>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501060 w 1913579"/>
              <a:gd name="connsiteY6" fmla="*/ 1329451 h 1477385"/>
              <a:gd name="connsiteX7" fmla="*/ 1494712 w 1913579"/>
              <a:gd name="connsiteY7" fmla="*/ 1328811 h 1477385"/>
              <a:gd name="connsiteX8" fmla="*/ 1211459 w 1913579"/>
              <a:gd name="connsiteY8" fmla="*/ 1446138 h 1477385"/>
              <a:gd name="connsiteX9" fmla="*/ 1185679 w 1913579"/>
              <a:gd name="connsiteY9" fmla="*/ 1477385 h 1477385"/>
              <a:gd name="connsiteX10" fmla="*/ 1159898 w 1913579"/>
              <a:gd name="connsiteY10" fmla="*/ 1446138 h 1477385"/>
              <a:gd name="connsiteX11" fmla="*/ 876645 w 1913579"/>
              <a:gd name="connsiteY11" fmla="*/ 1328811 h 1477385"/>
              <a:gd name="connsiteX12" fmla="*/ 875585 w 1913579"/>
              <a:gd name="connsiteY12" fmla="*/ 1328918 h 1477385"/>
              <a:gd name="connsiteX13" fmla="*/ 875585 w 1913579"/>
              <a:gd name="connsiteY13" fmla="*/ 1328811 h 1477385"/>
              <a:gd name="connsiteX14" fmla="*/ 354965 w 1913579"/>
              <a:gd name="connsiteY14" fmla="*/ 1328811 h 1477385"/>
              <a:gd name="connsiteX15" fmla="*/ 0 w 1913579"/>
              <a:gd name="connsiteY15" fmla="*/ 973846 h 1477385"/>
              <a:gd name="connsiteX16" fmla="*/ 0 w 1913579"/>
              <a:gd name="connsiteY16" fmla="*/ 354965 h 1477385"/>
              <a:gd name="connsiteX17" fmla="*/ 354965 w 1913579"/>
              <a:gd name="connsiteY17"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46138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875585 w 1913579"/>
              <a:gd name="connsiteY12" fmla="*/ 1328811 h 1477385"/>
              <a:gd name="connsiteX13" fmla="*/ 354965 w 1913579"/>
              <a:gd name="connsiteY13" fmla="*/ 1328811 h 1477385"/>
              <a:gd name="connsiteX14" fmla="*/ 0 w 1913579"/>
              <a:gd name="connsiteY14" fmla="*/ 973846 h 1477385"/>
              <a:gd name="connsiteX15" fmla="*/ 0 w 1913579"/>
              <a:gd name="connsiteY15" fmla="*/ 354965 h 1477385"/>
              <a:gd name="connsiteX16" fmla="*/ 354965 w 1913579"/>
              <a:gd name="connsiteY16"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46138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31964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31964 h 1477385"/>
              <a:gd name="connsiteX8" fmla="*/ 1185679 w 1913579"/>
              <a:gd name="connsiteY8" fmla="*/ 1477385 h 1477385"/>
              <a:gd name="connsiteX9" fmla="*/ 1156168 w 1913579"/>
              <a:gd name="connsiteY9" fmla="*/ 1429726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63957"/>
              <a:gd name="connsiteX1" fmla="*/ 1558614 w 1913579"/>
              <a:gd name="connsiteY1" fmla="*/ 0 h 1463957"/>
              <a:gd name="connsiteX2" fmla="*/ 1913579 w 1913579"/>
              <a:gd name="connsiteY2" fmla="*/ 354965 h 1463957"/>
              <a:gd name="connsiteX3" fmla="*/ 1913579 w 1913579"/>
              <a:gd name="connsiteY3" fmla="*/ 973846 h 1463957"/>
              <a:gd name="connsiteX4" fmla="*/ 1558614 w 1913579"/>
              <a:gd name="connsiteY4" fmla="*/ 1328811 h 1463957"/>
              <a:gd name="connsiteX5" fmla="*/ 1501060 w 1913579"/>
              <a:gd name="connsiteY5" fmla="*/ 1328811 h 1463957"/>
              <a:gd name="connsiteX6" fmla="*/ 1494712 w 1913579"/>
              <a:gd name="connsiteY6" fmla="*/ 1328811 h 1463957"/>
              <a:gd name="connsiteX7" fmla="*/ 1211459 w 1913579"/>
              <a:gd name="connsiteY7" fmla="*/ 1431964 h 1463957"/>
              <a:gd name="connsiteX8" fmla="*/ 1185679 w 1913579"/>
              <a:gd name="connsiteY8" fmla="*/ 1463957 h 1463957"/>
              <a:gd name="connsiteX9" fmla="*/ 1156168 w 1913579"/>
              <a:gd name="connsiteY9" fmla="*/ 1429726 h 1463957"/>
              <a:gd name="connsiteX10" fmla="*/ 876645 w 1913579"/>
              <a:gd name="connsiteY10" fmla="*/ 1328811 h 1463957"/>
              <a:gd name="connsiteX11" fmla="*/ 875585 w 1913579"/>
              <a:gd name="connsiteY11" fmla="*/ 1328918 h 1463957"/>
              <a:gd name="connsiteX12" fmla="*/ 354965 w 1913579"/>
              <a:gd name="connsiteY12" fmla="*/ 1328811 h 1463957"/>
              <a:gd name="connsiteX13" fmla="*/ 0 w 1913579"/>
              <a:gd name="connsiteY13" fmla="*/ 973846 h 1463957"/>
              <a:gd name="connsiteX14" fmla="*/ 0 w 1913579"/>
              <a:gd name="connsiteY14" fmla="*/ 354965 h 1463957"/>
              <a:gd name="connsiteX15" fmla="*/ 354965 w 1913579"/>
              <a:gd name="connsiteY15" fmla="*/ 0 h 146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3579" h="1463957">
                <a:moveTo>
                  <a:pt x="354965" y="0"/>
                </a:moveTo>
                <a:lnTo>
                  <a:pt x="1558614" y="0"/>
                </a:lnTo>
                <a:cubicBezTo>
                  <a:pt x="1754656" y="0"/>
                  <a:pt x="1913579" y="158923"/>
                  <a:pt x="1913579" y="354965"/>
                </a:cubicBezTo>
                <a:lnTo>
                  <a:pt x="1913579" y="973846"/>
                </a:lnTo>
                <a:cubicBezTo>
                  <a:pt x="1913579" y="1169888"/>
                  <a:pt x="1754656" y="1328811"/>
                  <a:pt x="1558614" y="1328811"/>
                </a:cubicBezTo>
                <a:lnTo>
                  <a:pt x="1501060" y="1328811"/>
                </a:lnTo>
                <a:lnTo>
                  <a:pt x="1494712" y="1328811"/>
                </a:lnTo>
                <a:cubicBezTo>
                  <a:pt x="1384095" y="1328811"/>
                  <a:pt x="1283950" y="1359474"/>
                  <a:pt x="1211459" y="1431964"/>
                </a:cubicBezTo>
                <a:lnTo>
                  <a:pt x="1185679" y="1463957"/>
                </a:lnTo>
                <a:lnTo>
                  <a:pt x="1156168" y="1429726"/>
                </a:lnTo>
                <a:cubicBezTo>
                  <a:pt x="1083677" y="1357236"/>
                  <a:pt x="987262" y="1328811"/>
                  <a:pt x="876645" y="1328811"/>
                </a:cubicBezTo>
                <a:lnTo>
                  <a:pt x="875585" y="1328918"/>
                </a:lnTo>
                <a:lnTo>
                  <a:pt x="354965" y="1328811"/>
                </a:lnTo>
                <a:cubicBezTo>
                  <a:pt x="158923" y="1328811"/>
                  <a:pt x="0" y="1169888"/>
                  <a:pt x="0" y="973846"/>
                </a:cubicBezTo>
                <a:lnTo>
                  <a:pt x="0" y="354965"/>
                </a:lnTo>
                <a:cubicBezTo>
                  <a:pt x="0" y="158923"/>
                  <a:pt x="158923" y="0"/>
                  <a:pt x="354965" y="0"/>
                </a:cubicBezTo>
                <a:close/>
              </a:path>
            </a:pathLst>
          </a:custGeom>
          <a:noFill/>
          <a:ln w="114300">
            <a:solidFill>
              <a:schemeClr val="tx1"/>
            </a:solidFill>
            <a:miter lim="800000"/>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kstiruutu 15">
            <a:extLst>
              <a:ext uri="{FF2B5EF4-FFF2-40B4-BE49-F238E27FC236}">
                <a16:creationId xmlns:a16="http://schemas.microsoft.com/office/drawing/2014/main" id="{11EC8732-0DB0-7A38-709E-FDC6929E9C91}"/>
              </a:ext>
            </a:extLst>
          </p:cNvPr>
          <p:cNvSpPr txBox="1"/>
          <p:nvPr/>
        </p:nvSpPr>
        <p:spPr>
          <a:xfrm>
            <a:off x="259031" y="481286"/>
            <a:ext cx="1570535" cy="8463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1100" b="0" i="0" u="none" strike="noStrike" kern="0" cap="none" spc="0" normalizeH="0" baseline="0" noProof="0">
                <a:ln>
                  <a:noFill/>
                </a:ln>
                <a:solidFill>
                  <a:srgbClr val="000000"/>
                </a:solidFill>
                <a:effectLst/>
                <a:uLnTx/>
                <a:uFillTx/>
                <a:latin typeface="Arial Black" panose="020B0A04020102020204" pitchFamily="34" charset="0"/>
                <a:cs typeface="Arial"/>
                <a:sym typeface="Arial"/>
              </a:rPr>
              <a:t>Näin toimimme Helsingin kaupungilla</a:t>
            </a:r>
          </a:p>
          <a:p>
            <a:pPr marL="0" marR="0" lvl="0" indent="0" algn="ctr"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100" b="0" i="0" u="none" strike="noStrike" kern="0" cap="none" spc="0" normalizeH="0" baseline="0" noProof="0">
              <a:ln>
                <a:noFill/>
              </a:ln>
              <a:solidFill>
                <a:srgbClr val="FFFFFF"/>
              </a:solidFill>
              <a:effectLst/>
              <a:uLnTx/>
              <a:uFillTx/>
              <a:latin typeface="Arial"/>
              <a:cs typeface="Arial"/>
              <a:sym typeface="Arial"/>
            </a:endParaRPr>
          </a:p>
        </p:txBody>
      </p:sp>
      <p:grpSp>
        <p:nvGrpSpPr>
          <p:cNvPr id="12" name="Ryhmä 21" descr="Sivu liittyy poikkileikkaavaan teemaan tavoite">
            <a:extLst>
              <a:ext uri="{FF2B5EF4-FFF2-40B4-BE49-F238E27FC236}">
                <a16:creationId xmlns:a16="http://schemas.microsoft.com/office/drawing/2014/main" id="{FC0473D0-D863-136D-27CE-295CDFDEB09B}"/>
              </a:ext>
            </a:extLst>
          </p:cNvPr>
          <p:cNvGrpSpPr/>
          <p:nvPr/>
        </p:nvGrpSpPr>
        <p:grpSpPr>
          <a:xfrm>
            <a:off x="9902638" y="290683"/>
            <a:ext cx="2072195" cy="451173"/>
            <a:chOff x="9982652" y="281923"/>
            <a:chExt cx="2072195" cy="451173"/>
          </a:xfrm>
        </p:grpSpPr>
        <p:sp>
          <p:nvSpPr>
            <p:cNvPr id="13" name="Suorakulmio: Pyöristetyt kulmat 22">
              <a:extLst>
                <a:ext uri="{FF2B5EF4-FFF2-40B4-BE49-F238E27FC236}">
                  <a16:creationId xmlns:a16="http://schemas.microsoft.com/office/drawing/2014/main" id="{AE8D8E0D-1CF0-438E-9B50-9A608C7FE1BB}"/>
                </a:ext>
              </a:extLst>
            </p:cNvPr>
            <p:cNvSpPr/>
            <p:nvPr/>
          </p:nvSpPr>
          <p:spPr>
            <a:xfrm>
              <a:off x="9982652" y="281923"/>
              <a:ext cx="207219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7" name="Google Shape;734;p45">
              <a:extLst>
                <a:ext uri="{FF2B5EF4-FFF2-40B4-BE49-F238E27FC236}">
                  <a16:creationId xmlns:a16="http://schemas.microsoft.com/office/drawing/2014/main" id="{9D771CF9-F1B2-9BCD-1BDD-01ABF78F151A}"/>
                </a:ext>
              </a:extLst>
            </p:cNvPr>
            <p:cNvSpPr txBox="1"/>
            <p:nvPr/>
          </p:nvSpPr>
          <p:spPr>
            <a:xfrm>
              <a:off x="10618800" y="428167"/>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Tavoite</a:t>
              </a:r>
              <a:endParaRPr sz="1600" dirty="0">
                <a:solidFill>
                  <a:schemeClr val="lt1"/>
                </a:solidFill>
              </a:endParaRPr>
            </a:p>
          </p:txBody>
        </p:sp>
        <p:sp>
          <p:nvSpPr>
            <p:cNvPr id="18" name="Vapaamuotoinen: Muoto 24">
              <a:extLst>
                <a:ext uri="{FF2B5EF4-FFF2-40B4-BE49-F238E27FC236}">
                  <a16:creationId xmlns:a16="http://schemas.microsoft.com/office/drawing/2014/main" id="{5267BA8B-47CB-3C22-0B55-671C328462D9}"/>
                </a:ext>
              </a:extLst>
            </p:cNvPr>
            <p:cNvSpPr/>
            <p:nvPr/>
          </p:nvSpPr>
          <p:spPr>
            <a:xfrm>
              <a:off x="10222624" y="428980"/>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grpSp>
      <p:sp>
        <p:nvSpPr>
          <p:cNvPr id="1676" name="Google Shape;1676;p83">
            <a:extLst>
              <a:ext uri="{FF2B5EF4-FFF2-40B4-BE49-F238E27FC236}">
                <a16:creationId xmlns:a16="http://schemas.microsoft.com/office/drawing/2014/main" id="{6F593DC7-BA16-DDE1-9F4C-A757E517B971}"/>
              </a:ext>
            </a:extLst>
          </p:cNvPr>
          <p:cNvSpPr txBox="1">
            <a:spLocks noGrp="1"/>
          </p:cNvSpPr>
          <p:nvPr>
            <p:ph type="title" idx="4294967295"/>
          </p:nvPr>
        </p:nvSpPr>
        <p:spPr>
          <a:xfrm>
            <a:off x="2230365" y="904695"/>
            <a:ext cx="6471846" cy="5907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rgbClr val="000000"/>
                </a:solidFill>
                <a:effectLst/>
                <a:uLnTx/>
                <a:uFillTx/>
                <a:latin typeface="Arial Black" panose="020B0A04020102020204" pitchFamily="34" charset="0"/>
                <a:ea typeface="Arial"/>
                <a:cs typeface="Arial"/>
                <a:sym typeface="Arial"/>
              </a:rPr>
              <a:t>Muista vaadittavat vaikutustenarvioinnit kaikessa kehittämisessä</a:t>
            </a:r>
            <a:endParaRPr kumimoji="0" lang="fi-FI" sz="1400" b="0" i="0" u="none" strike="noStrike" kern="0" cap="none" spc="0" normalizeH="0" baseline="0" noProof="0" dirty="0">
              <a:ln>
                <a:noFill/>
              </a:ln>
              <a:solidFill>
                <a:srgbClr val="000000"/>
              </a:solidFill>
              <a:effectLst/>
              <a:uLnTx/>
              <a:uFillTx/>
              <a:latin typeface="Arial Black" panose="020B0A04020102020204" pitchFamily="34" charset="0"/>
              <a:ea typeface="Arial"/>
              <a:cs typeface="Arial"/>
              <a:sym typeface="Arial"/>
            </a:endParaRPr>
          </a:p>
        </p:txBody>
      </p:sp>
      <p:sp>
        <p:nvSpPr>
          <p:cNvPr id="1674" name="Google Shape;1674;p83">
            <a:extLst>
              <a:ext uri="{FF2B5EF4-FFF2-40B4-BE49-F238E27FC236}">
                <a16:creationId xmlns:a16="http://schemas.microsoft.com/office/drawing/2014/main" id="{23B24452-D3D6-E301-2139-0F84BCBBD119}"/>
              </a:ext>
            </a:extLst>
          </p:cNvPr>
          <p:cNvSpPr txBox="1"/>
          <p:nvPr/>
        </p:nvSpPr>
        <p:spPr>
          <a:xfrm>
            <a:off x="962337" y="1714339"/>
            <a:ext cx="2791815" cy="1579774"/>
          </a:xfrm>
          <a:prstGeom prst="rect">
            <a:avLst/>
          </a:prstGeom>
          <a:noFill/>
          <a:ln>
            <a:noFill/>
          </a:ln>
        </p:spPr>
        <p:txBody>
          <a:bodyPr spcFirstLastPara="1" wrap="square" lIns="0" tIns="0" rIns="0" bIns="0" anchor="t" anchorCtr="0">
            <a:noAutofit/>
          </a:bodyPr>
          <a:lstStyle/>
          <a:p>
            <a:pPr>
              <a:defRPr/>
            </a:pPr>
            <a:r>
              <a:rPr lang="fi-FI" sz="1200"/>
              <a:t>Kun dataa hyödynnetään dataa uusilla tavoilla Helsingin kaupungissa, on aina oltava tarkka siitä, että toiminta pysyy lain rajoissa ja että kehittämisessä tunnistetaan etukäteen erilaisia riskejä ja vaikutuksia. Dataekosysteemiyhteistyöhön voi liittyä olennaisia riskejä esimerkiksi henkilötiedon jakamiseen liittyen.</a:t>
            </a:r>
            <a:endParaRPr lang="en-US"/>
          </a:p>
        </p:txBody>
      </p:sp>
      <p:sp>
        <p:nvSpPr>
          <p:cNvPr id="2" name="Google Shape;1674;p83">
            <a:extLst>
              <a:ext uri="{FF2B5EF4-FFF2-40B4-BE49-F238E27FC236}">
                <a16:creationId xmlns:a16="http://schemas.microsoft.com/office/drawing/2014/main" id="{60C05304-ED40-1EFC-E07E-B5388D86B37A}"/>
              </a:ext>
            </a:extLst>
          </p:cNvPr>
          <p:cNvSpPr txBox="1"/>
          <p:nvPr/>
        </p:nvSpPr>
        <p:spPr>
          <a:xfrm>
            <a:off x="4219871" y="1724825"/>
            <a:ext cx="7093700" cy="3755977"/>
          </a:xfrm>
          <a:prstGeom prst="rect">
            <a:avLst/>
          </a:prstGeom>
          <a:noFill/>
          <a:ln>
            <a:noFill/>
          </a:ln>
        </p:spPr>
        <p:txBody>
          <a:bodyPr spcFirstLastPara="1" wrap="square" lIns="0" tIns="0" rIns="0" bIns="0" anchor="t" anchorCtr="0">
            <a:noAutofit/>
          </a:bodyPr>
          <a:lstStyle/>
          <a:p>
            <a:pPr>
              <a:defRPr/>
            </a:pPr>
            <a:r>
              <a:rPr lang="fi-FI" b="1"/>
              <a:t>Muista ainakin seuraavat:</a:t>
            </a:r>
          </a:p>
          <a:p>
            <a:pPr>
              <a:defRPr/>
            </a:pPr>
            <a:endParaRPr lang="fi-FI" sz="1200"/>
          </a:p>
          <a:p>
            <a:pPr marL="171450" indent="-171450">
              <a:buFont typeface="Arial" panose="020B0604020202020204" pitchFamily="34" charset="0"/>
              <a:buChar char="•"/>
              <a:defRPr/>
            </a:pPr>
            <a:r>
              <a:rPr lang="fi-FI" sz="1200" b="1"/>
              <a:t>Tietosuojan alkukartoitus</a:t>
            </a:r>
            <a:br>
              <a:rPr lang="fi-FI" sz="1200"/>
            </a:br>
            <a:r>
              <a:rPr lang="fi-FI" sz="1200"/>
              <a:t>Alkukartoituksen avulla selviää, tuleeko projektissa tehdä laajempi tietosuojan </a:t>
            </a:r>
            <a:r>
              <a:rPr lang="fi-FI" sz="1200" err="1"/>
              <a:t>vaikutustenarvionti</a:t>
            </a:r>
            <a:r>
              <a:rPr lang="fi-FI" sz="1200"/>
              <a:t> vai riittääkö tietosuojan tarkistuslistan huomioiminen.</a:t>
            </a:r>
          </a:p>
          <a:p>
            <a:pPr marL="171450" indent="-171450">
              <a:buFont typeface="Arial" panose="020B0604020202020204" pitchFamily="34" charset="0"/>
              <a:buChar char="•"/>
              <a:defRPr/>
            </a:pPr>
            <a:endParaRPr lang="fi-FI" sz="1100"/>
          </a:p>
          <a:p>
            <a:pPr marL="171450" indent="-171450">
              <a:buFont typeface="Arial" panose="020B0604020202020204" pitchFamily="34" charset="0"/>
              <a:buChar char="•"/>
              <a:defRPr/>
            </a:pPr>
            <a:r>
              <a:rPr lang="fi-FI" sz="1200" b="1"/>
              <a:t>Tietosuojan vaikutustenarviointi (DPIA)</a:t>
            </a:r>
            <a:br>
              <a:rPr lang="fi-FI" sz="1200"/>
            </a:br>
            <a:r>
              <a:rPr lang="fi-FI" sz="1200"/>
              <a:t>Ennen henkilötietojen hyödyntämistä pitää tehdä tietosuojan vaikutustenarviointi (DPIA). Vaikutustenarviointi on pakollinen mm. silloin, kun otetaan käyttöön uutta teknologiaa, käsitellään arkaluonteisia tai muutoin hyvin henkilökohtaisia tietoja tai henkilötietoja käsitellään laajamittaisesti. </a:t>
            </a:r>
            <a:r>
              <a:rPr lang="fi-FI" sz="1200">
                <a:solidFill>
                  <a:schemeClr val="dk1"/>
                </a:solidFill>
              </a:rPr>
              <a:t>Helsingin kaupungissa arviointiin hyödynnetään omaa DPIA-pohjaa ja työ tehdään yhdessä tietosuojajuristin kanssa.</a:t>
            </a:r>
          </a:p>
          <a:p>
            <a:pPr marL="171450" indent="-171450">
              <a:buFont typeface="Arial" panose="020B0604020202020204" pitchFamily="34" charset="0"/>
              <a:buChar char="•"/>
              <a:defRPr/>
            </a:pPr>
            <a:endParaRPr lang="fi-FI" sz="1100">
              <a:solidFill>
                <a:schemeClr val="dk1"/>
              </a:solidFill>
            </a:endParaRPr>
          </a:p>
          <a:p>
            <a:pPr marL="171450" indent="-171450">
              <a:buFont typeface="Arial" panose="020B0604020202020204" pitchFamily="34" charset="0"/>
              <a:buChar char="•"/>
              <a:defRPr/>
            </a:pPr>
            <a:r>
              <a:rPr lang="fi-FI" sz="1200" b="1"/>
              <a:t>Muutosvaikutusten arviointi</a:t>
            </a:r>
            <a:br>
              <a:rPr lang="fi-FI" sz="1200"/>
            </a:br>
            <a:r>
              <a:rPr lang="fi-FI" sz="1200"/>
              <a:t>Tiedonhallintaan liittyvien muutosvaikutusten arviointi on lain edellyttämä tapa varmistaa hyvä tiedonhallinta. Arviointi auttaa huomioimaan tiedonhallinnan kokonaisuuden kehittämistyössä ja hankinnoissa lain edellyttämällä tavalla ja tunnistamaan tarpeen tiedonhallinnan asiantuntijan tuelle.</a:t>
            </a:r>
          </a:p>
          <a:p>
            <a:pPr marL="171450" indent="-171450">
              <a:buFont typeface="Arial" panose="020B0604020202020204" pitchFamily="34" charset="0"/>
              <a:buChar char="•"/>
              <a:defRPr/>
            </a:pPr>
            <a:endParaRPr lang="fi-FI" sz="1100"/>
          </a:p>
          <a:p>
            <a:pPr marL="171450" indent="-171450">
              <a:buFont typeface="Arial" panose="020B0604020202020204" pitchFamily="34" charset="0"/>
              <a:buChar char="•"/>
              <a:defRPr/>
            </a:pPr>
            <a:r>
              <a:rPr lang="fi-FI" sz="1200" b="1"/>
              <a:t>Kohderyhmäperusteinen arviointi</a:t>
            </a:r>
            <a:br>
              <a:rPr lang="fi-FI" sz="1200"/>
            </a:br>
            <a:r>
              <a:rPr lang="fi-FI" sz="1200"/>
              <a:t>Kehitettävästä palvelusta tai toiminnosta riippuen voi myös</a:t>
            </a:r>
            <a:br>
              <a:rPr lang="fi-FI" sz="1200"/>
            </a:br>
            <a:r>
              <a:rPr lang="fi-FI" sz="1200"/>
              <a:t>olla tarpeen tehdä lapsivaikutusten arviointi tai esimerkiksi </a:t>
            </a:r>
            <a:br>
              <a:rPr lang="fi-FI" sz="1200"/>
            </a:br>
            <a:r>
              <a:rPr lang="fi-FI" sz="1200"/>
              <a:t>vammaisvaikutusten arviointi.</a:t>
            </a:r>
          </a:p>
        </p:txBody>
      </p:sp>
      <p:sp>
        <p:nvSpPr>
          <p:cNvPr id="8" name="Google Shape;1052;p59">
            <a:extLst>
              <a:ext uri="{FF2B5EF4-FFF2-40B4-BE49-F238E27FC236}">
                <a16:creationId xmlns:a16="http://schemas.microsoft.com/office/drawing/2014/main" id="{986620A0-0DAD-729D-624E-BDFB84265B19}"/>
              </a:ext>
              <a:ext uri="{C183D7F6-B498-43B3-948B-1728B52AA6E4}">
                <adec:decorative xmlns:adec="http://schemas.microsoft.com/office/drawing/2017/decorative" val="1"/>
              </a:ext>
            </a:extLst>
          </p:cNvPr>
          <p:cNvSpPr/>
          <p:nvPr/>
        </p:nvSpPr>
        <p:spPr>
          <a:xfrm rot="329586">
            <a:off x="9958876" y="5154526"/>
            <a:ext cx="1914358" cy="1304350"/>
          </a:xfrm>
          <a:custGeom>
            <a:avLst/>
            <a:gdLst>
              <a:gd name="connsiteX0" fmla="*/ 58134 w 2007418"/>
              <a:gd name="connsiteY0" fmla="*/ 411049 h 1547393"/>
              <a:gd name="connsiteX1" fmla="*/ 774065 w 2007418"/>
              <a:gd name="connsiteY1" fmla="*/ 27564 h 1547393"/>
              <a:gd name="connsiteX2" fmla="*/ 1580189 w 2007418"/>
              <a:gd name="connsiteY2" fmla="*/ 80852 h 1547393"/>
              <a:gd name="connsiteX3" fmla="*/ 1997008 w 2007418"/>
              <a:gd name="connsiteY3" fmla="*/ 483675 h 1547393"/>
              <a:gd name="connsiteX4" fmla="*/ 1820043 w 2007418"/>
              <a:gd name="connsiteY4" fmla="*/ 1261913 h 1547393"/>
              <a:gd name="connsiteX5" fmla="*/ 1166834 w 2007418"/>
              <a:gd name="connsiteY5" fmla="*/ 1545594 h 1547393"/>
              <a:gd name="connsiteX6" fmla="*/ 168567 w 2007418"/>
              <a:gd name="connsiteY6" fmla="*/ 1397404 h 1547393"/>
              <a:gd name="connsiteX7" fmla="*/ 58134 w 2007418"/>
              <a:gd name="connsiteY7" fmla="*/ 411049 h 1547393"/>
              <a:gd name="connsiteX0" fmla="*/ 36770 w 2095486"/>
              <a:gd name="connsiteY0" fmla="*/ 517687 h 1554743"/>
              <a:gd name="connsiteX1" fmla="*/ 862133 w 2095486"/>
              <a:gd name="connsiteY1" fmla="*/ 34914 h 1554743"/>
              <a:gd name="connsiteX2" fmla="*/ 1668257 w 2095486"/>
              <a:gd name="connsiteY2" fmla="*/ 88202 h 1554743"/>
              <a:gd name="connsiteX3" fmla="*/ 2085076 w 2095486"/>
              <a:gd name="connsiteY3" fmla="*/ 491025 h 1554743"/>
              <a:gd name="connsiteX4" fmla="*/ 1908111 w 2095486"/>
              <a:gd name="connsiteY4" fmla="*/ 1269263 h 1554743"/>
              <a:gd name="connsiteX5" fmla="*/ 1254902 w 2095486"/>
              <a:gd name="connsiteY5" fmla="*/ 1552944 h 1554743"/>
              <a:gd name="connsiteX6" fmla="*/ 256635 w 2095486"/>
              <a:gd name="connsiteY6" fmla="*/ 1404754 h 1554743"/>
              <a:gd name="connsiteX7" fmla="*/ 36770 w 2095486"/>
              <a:gd name="connsiteY7" fmla="*/ 517687 h 1554743"/>
              <a:gd name="connsiteX0" fmla="*/ 36770 w 2095486"/>
              <a:gd name="connsiteY0" fmla="*/ 517687 h 1554743"/>
              <a:gd name="connsiteX1" fmla="*/ 862133 w 2095486"/>
              <a:gd name="connsiteY1" fmla="*/ 34914 h 1554743"/>
              <a:gd name="connsiteX2" fmla="*/ 1668257 w 2095486"/>
              <a:gd name="connsiteY2" fmla="*/ 88202 h 1554743"/>
              <a:gd name="connsiteX3" fmla="*/ 2085076 w 2095486"/>
              <a:gd name="connsiteY3" fmla="*/ 491025 h 1554743"/>
              <a:gd name="connsiteX4" fmla="*/ 1908111 w 2095486"/>
              <a:gd name="connsiteY4" fmla="*/ 1269263 h 1554743"/>
              <a:gd name="connsiteX5" fmla="*/ 1254902 w 2095486"/>
              <a:gd name="connsiteY5" fmla="*/ 1552944 h 1554743"/>
              <a:gd name="connsiteX6" fmla="*/ 256635 w 2095486"/>
              <a:gd name="connsiteY6" fmla="*/ 1404754 h 1554743"/>
              <a:gd name="connsiteX7" fmla="*/ 36770 w 2095486"/>
              <a:gd name="connsiteY7" fmla="*/ 517687 h 1554743"/>
              <a:gd name="connsiteX0" fmla="*/ 36770 w 2104107"/>
              <a:gd name="connsiteY0" fmla="*/ 517687 h 1553995"/>
              <a:gd name="connsiteX1" fmla="*/ 862133 w 2104107"/>
              <a:gd name="connsiteY1" fmla="*/ 34914 h 1553995"/>
              <a:gd name="connsiteX2" fmla="*/ 1668257 w 2104107"/>
              <a:gd name="connsiteY2" fmla="*/ 88202 h 1553995"/>
              <a:gd name="connsiteX3" fmla="*/ 2085076 w 2104107"/>
              <a:gd name="connsiteY3" fmla="*/ 491025 h 1553995"/>
              <a:gd name="connsiteX4" fmla="*/ 1953548 w 2104107"/>
              <a:gd name="connsiteY4" fmla="*/ 1166809 h 1553995"/>
              <a:gd name="connsiteX5" fmla="*/ 1254902 w 2104107"/>
              <a:gd name="connsiteY5" fmla="*/ 1552944 h 1553995"/>
              <a:gd name="connsiteX6" fmla="*/ 256635 w 2104107"/>
              <a:gd name="connsiteY6" fmla="*/ 1404754 h 1553995"/>
              <a:gd name="connsiteX7" fmla="*/ 36770 w 2104107"/>
              <a:gd name="connsiteY7" fmla="*/ 517687 h 1553995"/>
              <a:gd name="connsiteX0" fmla="*/ 36272 w 2104178"/>
              <a:gd name="connsiteY0" fmla="*/ 517687 h 1517263"/>
              <a:gd name="connsiteX1" fmla="*/ 861635 w 2104178"/>
              <a:gd name="connsiteY1" fmla="*/ 34914 h 1517263"/>
              <a:gd name="connsiteX2" fmla="*/ 1667759 w 2104178"/>
              <a:gd name="connsiteY2" fmla="*/ 88202 h 1517263"/>
              <a:gd name="connsiteX3" fmla="*/ 2084578 w 2104178"/>
              <a:gd name="connsiteY3" fmla="*/ 491025 h 1517263"/>
              <a:gd name="connsiteX4" fmla="*/ 1953050 w 2104178"/>
              <a:gd name="connsiteY4" fmla="*/ 1166809 h 1517263"/>
              <a:gd name="connsiteX5" fmla="*/ 1232896 w 2104178"/>
              <a:gd name="connsiteY5" fmla="*/ 1516060 h 1517263"/>
              <a:gd name="connsiteX6" fmla="*/ 256137 w 2104178"/>
              <a:gd name="connsiteY6" fmla="*/ 1404754 h 1517263"/>
              <a:gd name="connsiteX7" fmla="*/ 36272 w 2104178"/>
              <a:gd name="connsiteY7" fmla="*/ 517687 h 1517263"/>
              <a:gd name="connsiteX0" fmla="*/ 77877 w 2145781"/>
              <a:gd name="connsiteY0" fmla="*/ 517687 h 1517263"/>
              <a:gd name="connsiteX1" fmla="*/ 903240 w 2145781"/>
              <a:gd name="connsiteY1" fmla="*/ 34914 h 1517263"/>
              <a:gd name="connsiteX2" fmla="*/ 1709364 w 2145781"/>
              <a:gd name="connsiteY2" fmla="*/ 88202 h 1517263"/>
              <a:gd name="connsiteX3" fmla="*/ 2126183 w 2145781"/>
              <a:gd name="connsiteY3" fmla="*/ 491025 h 1517263"/>
              <a:gd name="connsiteX4" fmla="*/ 1994655 w 2145781"/>
              <a:gd name="connsiteY4" fmla="*/ 1166809 h 1517263"/>
              <a:gd name="connsiteX5" fmla="*/ 1274501 w 2145781"/>
              <a:gd name="connsiteY5" fmla="*/ 1516060 h 1517263"/>
              <a:gd name="connsiteX6" fmla="*/ 297742 w 2145781"/>
              <a:gd name="connsiteY6" fmla="*/ 1404754 h 1517263"/>
              <a:gd name="connsiteX7" fmla="*/ 77877 w 2145781"/>
              <a:gd name="connsiteY7" fmla="*/ 517687 h 1517263"/>
              <a:gd name="connsiteX0" fmla="*/ 77277 w 2145776"/>
              <a:gd name="connsiteY0" fmla="*/ 517687 h 1495574"/>
              <a:gd name="connsiteX1" fmla="*/ 902640 w 2145776"/>
              <a:gd name="connsiteY1" fmla="*/ 34914 h 1495574"/>
              <a:gd name="connsiteX2" fmla="*/ 1708764 w 2145776"/>
              <a:gd name="connsiteY2" fmla="*/ 88202 h 1495574"/>
              <a:gd name="connsiteX3" fmla="*/ 2125583 w 2145776"/>
              <a:gd name="connsiteY3" fmla="*/ 491025 h 1495574"/>
              <a:gd name="connsiteX4" fmla="*/ 1994055 w 2145776"/>
              <a:gd name="connsiteY4" fmla="*/ 1166809 h 1495574"/>
              <a:gd name="connsiteX5" fmla="*/ 1252262 w 2145776"/>
              <a:gd name="connsiteY5" fmla="*/ 1478947 h 1495574"/>
              <a:gd name="connsiteX6" fmla="*/ 297142 w 2145776"/>
              <a:gd name="connsiteY6" fmla="*/ 1404754 h 1495574"/>
              <a:gd name="connsiteX7" fmla="*/ 77277 w 2145776"/>
              <a:gd name="connsiteY7" fmla="*/ 517687 h 1495574"/>
              <a:gd name="connsiteX0" fmla="*/ 77277 w 2138038"/>
              <a:gd name="connsiteY0" fmla="*/ 517687 h 1564790"/>
              <a:gd name="connsiteX1" fmla="*/ 902640 w 2138038"/>
              <a:gd name="connsiteY1" fmla="*/ 34914 h 1564790"/>
              <a:gd name="connsiteX2" fmla="*/ 1708764 w 2138038"/>
              <a:gd name="connsiteY2" fmla="*/ 88202 h 1564790"/>
              <a:gd name="connsiteX3" fmla="*/ 2125583 w 2138038"/>
              <a:gd name="connsiteY3" fmla="*/ 491025 h 1564790"/>
              <a:gd name="connsiteX4" fmla="*/ 1252262 w 2138038"/>
              <a:gd name="connsiteY4" fmla="*/ 1478947 h 1564790"/>
              <a:gd name="connsiteX5" fmla="*/ 297142 w 2138038"/>
              <a:gd name="connsiteY5" fmla="*/ 1404754 h 1564790"/>
              <a:gd name="connsiteX6" fmla="*/ 77277 w 2138038"/>
              <a:gd name="connsiteY6" fmla="*/ 517687 h 1564790"/>
              <a:gd name="connsiteX0" fmla="*/ 77277 w 2168486"/>
              <a:gd name="connsiteY0" fmla="*/ 546152 h 1593255"/>
              <a:gd name="connsiteX1" fmla="*/ 902640 w 2168486"/>
              <a:gd name="connsiteY1" fmla="*/ 63379 h 1593255"/>
              <a:gd name="connsiteX2" fmla="*/ 1708764 w 2168486"/>
              <a:gd name="connsiteY2" fmla="*/ 116667 h 1593255"/>
              <a:gd name="connsiteX3" fmla="*/ 2156884 w 2168486"/>
              <a:gd name="connsiteY3" fmla="*/ 1073673 h 1593255"/>
              <a:gd name="connsiteX4" fmla="*/ 1252262 w 2168486"/>
              <a:gd name="connsiteY4" fmla="*/ 1507412 h 1593255"/>
              <a:gd name="connsiteX5" fmla="*/ 297142 w 2168486"/>
              <a:gd name="connsiteY5" fmla="*/ 1433219 h 1593255"/>
              <a:gd name="connsiteX6" fmla="*/ 77277 w 2168486"/>
              <a:gd name="connsiteY6" fmla="*/ 546152 h 1593255"/>
              <a:gd name="connsiteX0" fmla="*/ 77277 w 2170092"/>
              <a:gd name="connsiteY0" fmla="*/ 546152 h 1593255"/>
              <a:gd name="connsiteX1" fmla="*/ 902640 w 2170092"/>
              <a:gd name="connsiteY1" fmla="*/ 63379 h 1593255"/>
              <a:gd name="connsiteX2" fmla="*/ 1708764 w 2170092"/>
              <a:gd name="connsiteY2" fmla="*/ 116667 h 1593255"/>
              <a:gd name="connsiteX3" fmla="*/ 2156884 w 2170092"/>
              <a:gd name="connsiteY3" fmla="*/ 1073673 h 1593255"/>
              <a:gd name="connsiteX4" fmla="*/ 1252262 w 2170092"/>
              <a:gd name="connsiteY4" fmla="*/ 1507412 h 1593255"/>
              <a:gd name="connsiteX5" fmla="*/ 297142 w 2170092"/>
              <a:gd name="connsiteY5" fmla="*/ 1433219 h 1593255"/>
              <a:gd name="connsiteX6" fmla="*/ 77277 w 2170092"/>
              <a:gd name="connsiteY6" fmla="*/ 546152 h 1593255"/>
              <a:gd name="connsiteX0" fmla="*/ 77277 w 2177441"/>
              <a:gd name="connsiteY0" fmla="*/ 531412 h 1578515"/>
              <a:gd name="connsiteX1" fmla="*/ 902640 w 2177441"/>
              <a:gd name="connsiteY1" fmla="*/ 48639 h 1578515"/>
              <a:gd name="connsiteX2" fmla="*/ 1708764 w 2177441"/>
              <a:gd name="connsiteY2" fmla="*/ 101927 h 1578515"/>
              <a:gd name="connsiteX3" fmla="*/ 2164442 w 2177441"/>
              <a:gd name="connsiteY3" fmla="*/ 802396 h 1578515"/>
              <a:gd name="connsiteX4" fmla="*/ 1252262 w 2177441"/>
              <a:gd name="connsiteY4" fmla="*/ 1492672 h 1578515"/>
              <a:gd name="connsiteX5" fmla="*/ 297142 w 2177441"/>
              <a:gd name="connsiteY5" fmla="*/ 1418479 h 1578515"/>
              <a:gd name="connsiteX6" fmla="*/ 77277 w 2177441"/>
              <a:gd name="connsiteY6" fmla="*/ 531412 h 1578515"/>
              <a:gd name="connsiteX0" fmla="*/ 77277 w 2177441"/>
              <a:gd name="connsiteY0" fmla="*/ 531411 h 1578514"/>
              <a:gd name="connsiteX1" fmla="*/ 902640 w 2177441"/>
              <a:gd name="connsiteY1" fmla="*/ 48638 h 1578514"/>
              <a:gd name="connsiteX2" fmla="*/ 1708764 w 2177441"/>
              <a:gd name="connsiteY2" fmla="*/ 101926 h 1578514"/>
              <a:gd name="connsiteX3" fmla="*/ 2164442 w 2177441"/>
              <a:gd name="connsiteY3" fmla="*/ 802395 h 1578514"/>
              <a:gd name="connsiteX4" fmla="*/ 1252262 w 2177441"/>
              <a:gd name="connsiteY4" fmla="*/ 1492671 h 1578514"/>
              <a:gd name="connsiteX5" fmla="*/ 297142 w 2177441"/>
              <a:gd name="connsiteY5" fmla="*/ 1418478 h 1578514"/>
              <a:gd name="connsiteX6" fmla="*/ 77277 w 2177441"/>
              <a:gd name="connsiteY6" fmla="*/ 531411 h 1578514"/>
              <a:gd name="connsiteX0" fmla="*/ 77277 w 2177441"/>
              <a:gd name="connsiteY0" fmla="*/ 531411 h 1562417"/>
              <a:gd name="connsiteX1" fmla="*/ 902640 w 2177441"/>
              <a:gd name="connsiteY1" fmla="*/ 48638 h 1562417"/>
              <a:gd name="connsiteX2" fmla="*/ 1708764 w 2177441"/>
              <a:gd name="connsiteY2" fmla="*/ 101926 h 1562417"/>
              <a:gd name="connsiteX3" fmla="*/ 2164442 w 2177441"/>
              <a:gd name="connsiteY3" fmla="*/ 802395 h 1562417"/>
              <a:gd name="connsiteX4" fmla="*/ 1252262 w 2177441"/>
              <a:gd name="connsiteY4" fmla="*/ 1492671 h 1562417"/>
              <a:gd name="connsiteX5" fmla="*/ 297142 w 2177441"/>
              <a:gd name="connsiteY5" fmla="*/ 1418478 h 1562417"/>
              <a:gd name="connsiteX6" fmla="*/ 77277 w 2177441"/>
              <a:gd name="connsiteY6" fmla="*/ 531411 h 1562417"/>
              <a:gd name="connsiteX0" fmla="*/ 3889 w 2104053"/>
              <a:gd name="connsiteY0" fmla="*/ 531411 h 1492671"/>
              <a:gd name="connsiteX1" fmla="*/ 829252 w 2104053"/>
              <a:gd name="connsiteY1" fmla="*/ 48638 h 1492671"/>
              <a:gd name="connsiteX2" fmla="*/ 1635376 w 2104053"/>
              <a:gd name="connsiteY2" fmla="*/ 101926 h 1492671"/>
              <a:gd name="connsiteX3" fmla="*/ 2091054 w 2104053"/>
              <a:gd name="connsiteY3" fmla="*/ 802395 h 1492671"/>
              <a:gd name="connsiteX4" fmla="*/ 1178874 w 2104053"/>
              <a:gd name="connsiteY4" fmla="*/ 1492671 h 1492671"/>
              <a:gd name="connsiteX5" fmla="*/ 3889 w 2104053"/>
              <a:gd name="connsiteY5" fmla="*/ 531411 h 1492671"/>
              <a:gd name="connsiteX0" fmla="*/ 3859 w 2109837"/>
              <a:gd name="connsiteY0" fmla="*/ 827024 h 1512255"/>
              <a:gd name="connsiteX1" fmla="*/ 835036 w 2109837"/>
              <a:gd name="connsiteY1" fmla="*/ 68221 h 1512255"/>
              <a:gd name="connsiteX2" fmla="*/ 1641160 w 2109837"/>
              <a:gd name="connsiteY2" fmla="*/ 121509 h 1512255"/>
              <a:gd name="connsiteX3" fmla="*/ 2096838 w 2109837"/>
              <a:gd name="connsiteY3" fmla="*/ 821978 h 1512255"/>
              <a:gd name="connsiteX4" fmla="*/ 1184658 w 2109837"/>
              <a:gd name="connsiteY4" fmla="*/ 1512254 h 1512255"/>
              <a:gd name="connsiteX5" fmla="*/ 3859 w 2109837"/>
              <a:gd name="connsiteY5" fmla="*/ 827024 h 1512255"/>
              <a:gd name="connsiteX0" fmla="*/ 16208 w 2122186"/>
              <a:gd name="connsiteY0" fmla="*/ 827024 h 1515402"/>
              <a:gd name="connsiteX1" fmla="*/ 847385 w 2122186"/>
              <a:gd name="connsiteY1" fmla="*/ 68221 h 1515402"/>
              <a:gd name="connsiteX2" fmla="*/ 1653509 w 2122186"/>
              <a:gd name="connsiteY2" fmla="*/ 121509 h 1515402"/>
              <a:gd name="connsiteX3" fmla="*/ 2109187 w 2122186"/>
              <a:gd name="connsiteY3" fmla="*/ 821978 h 1515402"/>
              <a:gd name="connsiteX4" fmla="*/ 1197007 w 2122186"/>
              <a:gd name="connsiteY4" fmla="*/ 1512254 h 1515402"/>
              <a:gd name="connsiteX5" fmla="*/ 16208 w 2122186"/>
              <a:gd name="connsiteY5" fmla="*/ 827024 h 1515402"/>
              <a:gd name="connsiteX0" fmla="*/ 17558 w 2123536"/>
              <a:gd name="connsiteY0" fmla="*/ 788951 h 1477329"/>
              <a:gd name="connsiteX1" fmla="*/ 848735 w 2123536"/>
              <a:gd name="connsiteY1" fmla="*/ 30148 h 1477329"/>
              <a:gd name="connsiteX2" fmla="*/ 1654859 w 2123536"/>
              <a:gd name="connsiteY2" fmla="*/ 83436 h 1477329"/>
              <a:gd name="connsiteX3" fmla="*/ 2110537 w 2123536"/>
              <a:gd name="connsiteY3" fmla="*/ 783905 h 1477329"/>
              <a:gd name="connsiteX4" fmla="*/ 1198357 w 2123536"/>
              <a:gd name="connsiteY4" fmla="*/ 1474181 h 1477329"/>
              <a:gd name="connsiteX5" fmla="*/ 17558 w 2123536"/>
              <a:gd name="connsiteY5" fmla="*/ 788951 h 1477329"/>
              <a:gd name="connsiteX0" fmla="*/ 16615 w 2099440"/>
              <a:gd name="connsiteY0" fmla="*/ 958049 h 1556019"/>
              <a:gd name="connsiteX1" fmla="*/ 824639 w 2099440"/>
              <a:gd name="connsiteY1" fmla="*/ 77038 h 1556019"/>
              <a:gd name="connsiteX2" fmla="*/ 1630763 w 2099440"/>
              <a:gd name="connsiteY2" fmla="*/ 130326 h 1556019"/>
              <a:gd name="connsiteX3" fmla="*/ 2086441 w 2099440"/>
              <a:gd name="connsiteY3" fmla="*/ 830795 h 1556019"/>
              <a:gd name="connsiteX4" fmla="*/ 1174261 w 2099440"/>
              <a:gd name="connsiteY4" fmla="*/ 1521071 h 1556019"/>
              <a:gd name="connsiteX5" fmla="*/ 16615 w 2099440"/>
              <a:gd name="connsiteY5" fmla="*/ 958049 h 1556019"/>
              <a:gd name="connsiteX0" fmla="*/ 18349 w 2091976"/>
              <a:gd name="connsiteY0" fmla="*/ 881625 h 1479595"/>
              <a:gd name="connsiteX1" fmla="*/ 826373 w 2091976"/>
              <a:gd name="connsiteY1" fmla="*/ 614 h 1479595"/>
              <a:gd name="connsiteX2" fmla="*/ 2088175 w 2091976"/>
              <a:gd name="connsiteY2" fmla="*/ 754371 h 1479595"/>
              <a:gd name="connsiteX3" fmla="*/ 1175995 w 2091976"/>
              <a:gd name="connsiteY3" fmla="*/ 1444647 h 1479595"/>
              <a:gd name="connsiteX4" fmla="*/ 18349 w 2091976"/>
              <a:gd name="connsiteY4" fmla="*/ 881625 h 1479595"/>
              <a:gd name="connsiteX0" fmla="*/ 18349 w 2089353"/>
              <a:gd name="connsiteY0" fmla="*/ 883201 h 1481171"/>
              <a:gd name="connsiteX1" fmla="*/ 826373 w 2089353"/>
              <a:gd name="connsiteY1" fmla="*/ 2190 h 1481171"/>
              <a:gd name="connsiteX2" fmla="*/ 2088175 w 2089353"/>
              <a:gd name="connsiteY2" fmla="*/ 755947 h 1481171"/>
              <a:gd name="connsiteX3" fmla="*/ 1175995 w 2089353"/>
              <a:gd name="connsiteY3" fmla="*/ 1446223 h 1481171"/>
              <a:gd name="connsiteX4" fmla="*/ 18349 w 2089353"/>
              <a:gd name="connsiteY4" fmla="*/ 883201 h 1481171"/>
              <a:gd name="connsiteX0" fmla="*/ 18181 w 2048506"/>
              <a:gd name="connsiteY0" fmla="*/ 892767 h 1499157"/>
              <a:gd name="connsiteX1" fmla="*/ 826205 w 2048506"/>
              <a:gd name="connsiteY1" fmla="*/ 11756 h 1499157"/>
              <a:gd name="connsiteX2" fmla="*/ 2047286 w 2048506"/>
              <a:gd name="connsiteY2" fmla="*/ 651678 h 1499157"/>
              <a:gd name="connsiteX3" fmla="*/ 1175827 w 2048506"/>
              <a:gd name="connsiteY3" fmla="*/ 1455789 h 1499157"/>
              <a:gd name="connsiteX4" fmla="*/ 18181 w 2048506"/>
              <a:gd name="connsiteY4" fmla="*/ 892767 h 1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506" h="1499157" extrusionOk="0">
                <a:moveTo>
                  <a:pt x="18181" y="892767"/>
                </a:moveTo>
                <a:cubicBezTo>
                  <a:pt x="-111993" y="121777"/>
                  <a:pt x="488021" y="51938"/>
                  <a:pt x="826205" y="11756"/>
                </a:cubicBezTo>
                <a:cubicBezTo>
                  <a:pt x="1164389" y="-28426"/>
                  <a:pt x="2086619" y="895"/>
                  <a:pt x="2047286" y="651678"/>
                </a:cubicBezTo>
                <a:cubicBezTo>
                  <a:pt x="2007953" y="1302461"/>
                  <a:pt x="1514011" y="1415608"/>
                  <a:pt x="1175827" y="1455789"/>
                </a:cubicBezTo>
                <a:cubicBezTo>
                  <a:pt x="837643" y="1495971"/>
                  <a:pt x="148355" y="1663757"/>
                  <a:pt x="18181" y="892767"/>
                </a:cubicBezTo>
                <a:close/>
              </a:path>
            </a:pathLst>
          </a:cu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1053;p59">
            <a:extLst>
              <a:ext uri="{FF2B5EF4-FFF2-40B4-BE49-F238E27FC236}">
                <a16:creationId xmlns:a16="http://schemas.microsoft.com/office/drawing/2014/main" id="{AE85F1E7-71ED-61B9-8320-A2626DB62EC7}"/>
              </a:ext>
            </a:extLst>
          </p:cNvPr>
          <p:cNvSpPr txBox="1"/>
          <p:nvPr/>
        </p:nvSpPr>
        <p:spPr>
          <a:xfrm>
            <a:off x="10394419" y="5392182"/>
            <a:ext cx="1493284" cy="637367"/>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fi-FI" sz="1200" b="1" dirty="0">
                <a:solidFill>
                  <a:schemeClr val="bg1"/>
                </a:solidFill>
                <a:latin typeface="Arial"/>
                <a:ea typeface="Arial"/>
                <a:cs typeface="Arial"/>
                <a:sym typeface="Arial"/>
              </a:rPr>
              <a:t>Pyydä apua toimialasi juristeilta</a:t>
            </a:r>
            <a:endParaRPr sz="1200" b="1" dirty="0">
              <a:solidFill>
                <a:schemeClr val="bg1"/>
              </a:solidFill>
              <a:latin typeface="Arial"/>
              <a:ea typeface="Arial"/>
              <a:cs typeface="Arial"/>
              <a:sym typeface="Arial"/>
            </a:endParaRPr>
          </a:p>
        </p:txBody>
      </p:sp>
      <p:pic>
        <p:nvPicPr>
          <p:cNvPr id="4" name="Kuva 3" descr="Piirroskuva, jossa on iloinen lapsi polkupyörän kanssa">
            <a:extLst>
              <a:ext uri="{FF2B5EF4-FFF2-40B4-BE49-F238E27FC236}">
                <a16:creationId xmlns:a16="http://schemas.microsoft.com/office/drawing/2014/main" id="{CAAEB94B-BADD-5CD6-A9F8-747127EA0F92}"/>
              </a:ext>
            </a:extLst>
          </p:cNvPr>
          <p:cNvPicPr>
            <a:picLocks noChangeAspect="1"/>
          </p:cNvPicPr>
          <p:nvPr/>
        </p:nvPicPr>
        <p:blipFill>
          <a:blip r:embed="rId3"/>
          <a:stretch>
            <a:fillRect/>
          </a:stretch>
        </p:blipFill>
        <p:spPr>
          <a:xfrm>
            <a:off x="1725973" y="3924639"/>
            <a:ext cx="1755564" cy="2450871"/>
          </a:xfrm>
          <a:prstGeom prst="rect">
            <a:avLst/>
          </a:prstGeom>
        </p:spPr>
      </p:pic>
    </p:spTree>
    <p:extLst>
      <p:ext uri="{BB962C8B-B14F-4D97-AF65-F5344CB8AC3E}">
        <p14:creationId xmlns:p14="http://schemas.microsoft.com/office/powerpoint/2010/main" val="15044025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5">
          <a:extLst>
            <a:ext uri="{FF2B5EF4-FFF2-40B4-BE49-F238E27FC236}">
              <a16:creationId xmlns:a16="http://schemas.microsoft.com/office/drawing/2014/main" id="{BCCB2C16-65A2-2F94-F4FA-E0227EE8F544}"/>
            </a:ext>
          </a:extLst>
        </p:cNvPr>
        <p:cNvGrpSpPr/>
        <p:nvPr/>
      </p:nvGrpSpPr>
      <p:grpSpPr>
        <a:xfrm>
          <a:off x="0" y="0"/>
          <a:ext cx="0" cy="0"/>
          <a:chOff x="0" y="0"/>
          <a:chExt cx="0" cy="0"/>
        </a:xfrm>
      </p:grpSpPr>
      <p:grpSp>
        <p:nvGrpSpPr>
          <p:cNvPr id="2" name="Ryhmä 1" descr="Lue ainakin tämä">
            <a:extLst>
              <a:ext uri="{FF2B5EF4-FFF2-40B4-BE49-F238E27FC236}">
                <a16:creationId xmlns:a16="http://schemas.microsoft.com/office/drawing/2014/main" id="{D0FF6C40-67B5-ED00-0189-C6C850ABC862}"/>
              </a:ext>
            </a:extLst>
          </p:cNvPr>
          <p:cNvGrpSpPr/>
          <p:nvPr/>
        </p:nvGrpSpPr>
        <p:grpSpPr>
          <a:xfrm>
            <a:off x="10648093" y="198023"/>
            <a:ext cx="1412485" cy="870540"/>
            <a:chOff x="10648093" y="198023"/>
            <a:chExt cx="1412485" cy="870540"/>
          </a:xfrm>
        </p:grpSpPr>
        <p:sp>
          <p:nvSpPr>
            <p:cNvPr id="7" name="Google Shape;699;p43">
              <a:extLst>
                <a:ext uri="{FF2B5EF4-FFF2-40B4-BE49-F238E27FC236}">
                  <a16:creationId xmlns:a16="http://schemas.microsoft.com/office/drawing/2014/main" id="{AF805F09-DF6F-A183-A386-35BCA2A50369}"/>
                </a:ext>
                <a:ext uri="{C183D7F6-B498-43B3-948B-1728B52AA6E4}">
                  <adec:decorative xmlns:adec="http://schemas.microsoft.com/office/drawing/2017/decorative" val="1"/>
                </a:ext>
              </a:extLst>
            </p:cNvPr>
            <p:cNvSpPr/>
            <p:nvPr/>
          </p:nvSpPr>
          <p:spPr>
            <a:xfrm rot="5597638">
              <a:off x="10919066" y="-72950"/>
              <a:ext cx="870540" cy="1412485"/>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700;p43">
              <a:extLst>
                <a:ext uri="{FF2B5EF4-FFF2-40B4-BE49-F238E27FC236}">
                  <a16:creationId xmlns:a16="http://schemas.microsoft.com/office/drawing/2014/main" id="{4C0F8D8B-165A-1120-C300-D977E2C78AEF}"/>
                </a:ext>
              </a:extLst>
            </p:cNvPr>
            <p:cNvSpPr txBox="1"/>
            <p:nvPr/>
          </p:nvSpPr>
          <p:spPr>
            <a:xfrm>
              <a:off x="10844174" y="361093"/>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Lue ainakin tämä</a:t>
              </a:r>
              <a:endParaRPr sz="1600" dirty="0"/>
            </a:p>
          </p:txBody>
        </p:sp>
      </p:grpSp>
      <p:sp>
        <p:nvSpPr>
          <p:cNvPr id="728" name="Google Shape;728;p45">
            <a:extLst>
              <a:ext uri="{FF2B5EF4-FFF2-40B4-BE49-F238E27FC236}">
                <a16:creationId xmlns:a16="http://schemas.microsoft.com/office/drawing/2014/main" id="{CF61D812-A94B-1FC5-2BC0-02B149408516}"/>
              </a:ext>
            </a:extLst>
          </p:cNvPr>
          <p:cNvSpPr txBox="1">
            <a:spLocks noGrp="1"/>
          </p:cNvSpPr>
          <p:nvPr>
            <p:ph type="title" idx="4294967295"/>
          </p:nvPr>
        </p:nvSpPr>
        <p:spPr>
          <a:xfrm>
            <a:off x="457199" y="435150"/>
            <a:ext cx="1007089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Black"/>
                <a:cs typeface="Arial" panose="020B0604020202020204" pitchFamily="34" charset="0"/>
                <a:sym typeface="Arial Black"/>
              </a:rPr>
              <a:t>Miksi nyt puhutaan dataekosysteemeistä?</a:t>
            </a:r>
            <a:endParaRPr kumimoji="0" lang="fi-FI" sz="2800" b="0" i="0" u="none" strike="noStrike" kern="0" cap="none" spc="0" normalizeH="0" baseline="0" noProof="0" dirty="0">
              <a:ln>
                <a:noFill/>
              </a:ln>
              <a:solidFill>
                <a:schemeClr val="dk1"/>
              </a:solidFill>
              <a:effectLst/>
              <a:uLnTx/>
              <a:uFillTx/>
              <a:latin typeface="Arial Black"/>
              <a:ea typeface="Arial Black"/>
              <a:cs typeface="Arial" panose="020B0604020202020204" pitchFamily="34" charset="0"/>
              <a:sym typeface="Arial Black"/>
            </a:endParaRPr>
          </a:p>
        </p:txBody>
      </p:sp>
      <p:sp>
        <p:nvSpPr>
          <p:cNvPr id="3" name="Google Shape;334;p32">
            <a:extLst>
              <a:ext uri="{FF2B5EF4-FFF2-40B4-BE49-F238E27FC236}">
                <a16:creationId xmlns:a16="http://schemas.microsoft.com/office/drawing/2014/main" id="{AEF3F05B-1A43-C497-AC86-0FD39AD19FB6}"/>
              </a:ext>
            </a:extLst>
          </p:cNvPr>
          <p:cNvSpPr txBox="1"/>
          <p:nvPr/>
        </p:nvSpPr>
        <p:spPr>
          <a:xfrm>
            <a:off x="457825" y="1614719"/>
            <a:ext cx="4881130" cy="4278054"/>
          </a:xfrm>
          <a:prstGeom prst="rect">
            <a:avLst/>
          </a:prstGeom>
          <a:noFill/>
          <a:ln>
            <a:noFill/>
          </a:ln>
        </p:spPr>
        <p:txBody>
          <a:bodyPr spcFirstLastPara="1" wrap="square" lIns="91425" tIns="45700" rIns="91425" bIns="45700" anchor="t" anchorCtr="0">
            <a:spAutoFit/>
          </a:bodyPr>
          <a:lstStyle/>
          <a:p>
            <a:r>
              <a:rPr lang="fi-FI" sz="1600">
                <a:solidFill>
                  <a:schemeClr val="dk1"/>
                </a:solidFill>
              </a:rPr>
              <a:t>Dataa jaetaan yhä useammin organisaatioiden välillä kahdesta syystä. </a:t>
            </a:r>
            <a:endParaRPr lang="en-US">
              <a:solidFill>
                <a:schemeClr val="dk1"/>
              </a:solidFill>
            </a:endParaRPr>
          </a:p>
          <a:p>
            <a:endParaRPr lang="fi-FI" sz="1600">
              <a:solidFill>
                <a:schemeClr val="dk1"/>
              </a:solidFill>
            </a:endParaRPr>
          </a:p>
          <a:p>
            <a:r>
              <a:rPr lang="fi-FI" sz="1600">
                <a:solidFill>
                  <a:schemeClr val="dk1"/>
                </a:solidFill>
              </a:rPr>
              <a:t>Ensinnäkin datan määrä on lisääntynyt räjähdysmäisesti ja organisaatiot osaavat yhä paremmin hyödyntää dataa toiminnassaan. Yleensä ne kuitenkin huomaavat nopeasti, että niillä itsellään ei ole käytössään kaikkea dataa, jota ne tarvitsisivat toimintansa parantamiseen. Niiden siis täytyy tehdä datayhteistyötä toisten organisaatioiden kanssa.</a:t>
            </a:r>
            <a:endParaRPr lang="fi-FI">
              <a:solidFill>
                <a:schemeClr val="dk1"/>
              </a:solidFill>
            </a:endParaRPr>
          </a:p>
          <a:p>
            <a:endParaRPr lang="fi-FI" sz="1600">
              <a:solidFill>
                <a:schemeClr val="dk1"/>
              </a:solidFill>
            </a:endParaRPr>
          </a:p>
          <a:p>
            <a:r>
              <a:rPr lang="fi-FI" sz="1600">
                <a:solidFill>
                  <a:schemeClr val="dk1"/>
                </a:solidFill>
              </a:rPr>
              <a:t>Toisekseen yhteiskunnalliset ongelmat ovat yhä useammin niin monisyisiä, että niitä ei voi ratkaista yhden toimijan voimin. Kun useampi organisaatio yhdistää osaamisensa, teknologiansa, datansa ja muut resurssinsa, monisyisiin ongelmiin tarttuminen ja ratkaisujen kehittäminen on mahdollista. </a:t>
            </a:r>
          </a:p>
        </p:txBody>
      </p:sp>
      <p:grpSp>
        <p:nvGrpSpPr>
          <p:cNvPr id="10" name="Group 9" descr="Kuviossa esitetään monitoimijainen dataekosysteemi nuorten liikkumisen edistämiseksi. Keskellä oleva teema yhdistää toimijoita, kuten sovelluksia, järjestöjä, kaupunkeja, ministeriöitä, korkeakouluja ja yrityksiä. Kuvion alareunassa on viisi kysymystä: mitä tutkimusta, tarjontaa, vaikutuksia, tarpeita ja tavoitteita on, sekä miten ekosysteemi toimii.">
            <a:extLst>
              <a:ext uri="{FF2B5EF4-FFF2-40B4-BE49-F238E27FC236}">
                <a16:creationId xmlns:a16="http://schemas.microsoft.com/office/drawing/2014/main" id="{4D81180D-F266-6117-6D56-373A62704E77}"/>
              </a:ext>
            </a:extLst>
          </p:cNvPr>
          <p:cNvGrpSpPr/>
          <p:nvPr/>
        </p:nvGrpSpPr>
        <p:grpSpPr>
          <a:xfrm>
            <a:off x="5549988" y="1469493"/>
            <a:ext cx="6725283" cy="4809380"/>
            <a:chOff x="5549988" y="1469493"/>
            <a:chExt cx="6725283" cy="4809380"/>
          </a:xfrm>
        </p:grpSpPr>
        <p:sp>
          <p:nvSpPr>
            <p:cNvPr id="4" name="Vapaamuotoinen: Muoto 1">
              <a:extLst>
                <a:ext uri="{FF2B5EF4-FFF2-40B4-BE49-F238E27FC236}">
                  <a16:creationId xmlns:a16="http://schemas.microsoft.com/office/drawing/2014/main" id="{CEDB64DE-2CF8-51DA-2267-7935890F0EDD}"/>
                </a:ext>
                <a:ext uri="{C183D7F6-B498-43B3-948B-1728B52AA6E4}">
                  <adec:decorative xmlns:adec="http://schemas.microsoft.com/office/drawing/2017/decorative" val="1"/>
                </a:ext>
              </a:extLst>
            </p:cNvPr>
            <p:cNvSpPr/>
            <p:nvPr/>
          </p:nvSpPr>
          <p:spPr>
            <a:xfrm rot="10648803">
              <a:off x="5549988" y="1469493"/>
              <a:ext cx="6521067" cy="4809380"/>
            </a:xfrm>
            <a:custGeom>
              <a:avLst/>
              <a:gdLst>
                <a:gd name="connsiteX0" fmla="*/ 1468416 w 2037218"/>
                <a:gd name="connsiteY0" fmla="*/ 86798 h 1950214"/>
                <a:gd name="connsiteX1" fmla="*/ 208666 w 2037218"/>
                <a:gd name="connsiteY1" fmla="*/ 206957 h 1950214"/>
                <a:gd name="connsiteX2" fmla="*/ 229118 w 2037218"/>
                <a:gd name="connsiteY2" fmla="*/ 1417429 h 1950214"/>
                <a:gd name="connsiteX3" fmla="*/ 668146 w 2037218"/>
                <a:gd name="connsiteY3" fmla="*/ 1949963 h 1950214"/>
                <a:gd name="connsiteX4" fmla="*/ 2015330 w 2037218"/>
                <a:gd name="connsiteY4" fmla="*/ 1107317 h 1950214"/>
                <a:gd name="connsiteX5" fmla="*/ 1468416 w 2037218"/>
                <a:gd name="connsiteY5" fmla="*/ 86734 h 1950214"/>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6346"/>
                <a:gd name="connsiteX1" fmla="*/ 252790 w 2081342"/>
                <a:gd name="connsiteY1" fmla="*/ 206957 h 1806346"/>
                <a:gd name="connsiteX2" fmla="*/ 273242 w 2081342"/>
                <a:gd name="connsiteY2" fmla="*/ 1417429 h 1806346"/>
                <a:gd name="connsiteX3" fmla="*/ 953778 w 2081342"/>
                <a:gd name="connsiteY3" fmla="*/ 1804702 h 1806346"/>
                <a:gd name="connsiteX4" fmla="*/ 2059454 w 2081342"/>
                <a:gd name="connsiteY4" fmla="*/ 1107317 h 1806346"/>
                <a:gd name="connsiteX5" fmla="*/ 1512540 w 2081342"/>
                <a:gd name="connsiteY5" fmla="*/ 86734 h 1806346"/>
                <a:gd name="connsiteX6" fmla="*/ 1512540 w 2081342"/>
                <a:gd name="connsiteY6" fmla="*/ 86798 h 1806346"/>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5197"/>
                <a:gd name="connsiteX1" fmla="*/ 252790 w 2081342"/>
                <a:gd name="connsiteY1" fmla="*/ 206957 h 1805197"/>
                <a:gd name="connsiteX2" fmla="*/ 273242 w 2081342"/>
                <a:gd name="connsiteY2" fmla="*/ 1417429 h 1805197"/>
                <a:gd name="connsiteX3" fmla="*/ 953778 w 2081342"/>
                <a:gd name="connsiteY3" fmla="*/ 1804702 h 1805197"/>
                <a:gd name="connsiteX4" fmla="*/ 2059454 w 2081342"/>
                <a:gd name="connsiteY4" fmla="*/ 1107317 h 1805197"/>
                <a:gd name="connsiteX5" fmla="*/ 1512540 w 2081342"/>
                <a:gd name="connsiteY5" fmla="*/ 86734 h 1805197"/>
                <a:gd name="connsiteX6" fmla="*/ 1512540 w 2081342"/>
                <a:gd name="connsiteY6" fmla="*/ 86798 h 1805197"/>
                <a:gd name="connsiteX0" fmla="*/ 1513213 w 2082015"/>
                <a:gd name="connsiteY0" fmla="*/ 86798 h 1811832"/>
                <a:gd name="connsiteX1" fmla="*/ 253463 w 2082015"/>
                <a:gd name="connsiteY1" fmla="*/ 206957 h 1811832"/>
                <a:gd name="connsiteX2" fmla="*/ 273915 w 2082015"/>
                <a:gd name="connsiteY2" fmla="*/ 1417429 h 1811832"/>
                <a:gd name="connsiteX3" fmla="*/ 970476 w 2082015"/>
                <a:gd name="connsiteY3" fmla="*/ 1811357 h 1811832"/>
                <a:gd name="connsiteX4" fmla="*/ 2060127 w 2082015"/>
                <a:gd name="connsiteY4" fmla="*/ 1107317 h 1811832"/>
                <a:gd name="connsiteX5" fmla="*/ 1513213 w 2082015"/>
                <a:gd name="connsiteY5" fmla="*/ 86734 h 1811832"/>
                <a:gd name="connsiteX6" fmla="*/ 1513213 w 2082015"/>
                <a:gd name="connsiteY6" fmla="*/ 86798 h 1811832"/>
                <a:gd name="connsiteX0" fmla="*/ 1384353 w 1953155"/>
                <a:gd name="connsiteY0" fmla="*/ 106182 h 1835828"/>
                <a:gd name="connsiteX1" fmla="*/ 124603 w 1953155"/>
                <a:gd name="connsiteY1" fmla="*/ 226341 h 1835828"/>
                <a:gd name="connsiteX2" fmla="*/ 127139 w 1953155"/>
                <a:gd name="connsiteY2" fmla="*/ 1379606 h 1835828"/>
                <a:gd name="connsiteX3" fmla="*/ 841616 w 1953155"/>
                <a:gd name="connsiteY3" fmla="*/ 1830741 h 1835828"/>
                <a:gd name="connsiteX4" fmla="*/ 1931267 w 1953155"/>
                <a:gd name="connsiteY4" fmla="*/ 1126701 h 1835828"/>
                <a:gd name="connsiteX5" fmla="*/ 1384353 w 1953155"/>
                <a:gd name="connsiteY5" fmla="*/ 106118 h 1835828"/>
                <a:gd name="connsiteX6" fmla="*/ 1384353 w 1953155"/>
                <a:gd name="connsiteY6" fmla="*/ 106182 h 1835828"/>
                <a:gd name="connsiteX0" fmla="*/ 1446619 w 2015421"/>
                <a:gd name="connsiteY0" fmla="*/ 106182 h 1835609"/>
                <a:gd name="connsiteX1" fmla="*/ 186869 w 2015421"/>
                <a:gd name="connsiteY1" fmla="*/ 226341 h 1835609"/>
                <a:gd name="connsiteX2" fmla="*/ 189405 w 2015421"/>
                <a:gd name="connsiteY2" fmla="*/ 1379606 h 1835609"/>
                <a:gd name="connsiteX3" fmla="*/ 903882 w 2015421"/>
                <a:gd name="connsiteY3" fmla="*/ 1830741 h 1835609"/>
                <a:gd name="connsiteX4" fmla="*/ 1993533 w 2015421"/>
                <a:gd name="connsiteY4" fmla="*/ 1126701 h 1835609"/>
                <a:gd name="connsiteX5" fmla="*/ 1446619 w 2015421"/>
                <a:gd name="connsiteY5" fmla="*/ 106118 h 1835609"/>
                <a:gd name="connsiteX6" fmla="*/ 1446619 w 2015421"/>
                <a:gd name="connsiteY6" fmla="*/ 106182 h 1835609"/>
                <a:gd name="connsiteX0" fmla="*/ 1446619 w 2015421"/>
                <a:gd name="connsiteY0" fmla="*/ 106182 h 1831732"/>
                <a:gd name="connsiteX1" fmla="*/ 186869 w 2015421"/>
                <a:gd name="connsiteY1" fmla="*/ 226341 h 1831732"/>
                <a:gd name="connsiteX2" fmla="*/ 189405 w 2015421"/>
                <a:gd name="connsiteY2" fmla="*/ 1379606 h 1831732"/>
                <a:gd name="connsiteX3" fmla="*/ 903882 w 2015421"/>
                <a:gd name="connsiteY3" fmla="*/ 1830741 h 1831732"/>
                <a:gd name="connsiteX4" fmla="*/ 1993533 w 2015421"/>
                <a:gd name="connsiteY4" fmla="*/ 1126701 h 1831732"/>
                <a:gd name="connsiteX5" fmla="*/ 1446619 w 2015421"/>
                <a:gd name="connsiteY5" fmla="*/ 106118 h 1831732"/>
                <a:gd name="connsiteX6" fmla="*/ 1446619 w 2015421"/>
                <a:gd name="connsiteY6" fmla="*/ 106182 h 183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421" h="1831732">
                  <a:moveTo>
                    <a:pt x="1446619" y="106182"/>
                  </a:moveTo>
                  <a:cubicBezTo>
                    <a:pt x="681246" y="-94573"/>
                    <a:pt x="396405" y="14104"/>
                    <a:pt x="186869" y="226341"/>
                  </a:cubicBezTo>
                  <a:cubicBezTo>
                    <a:pt x="-22667" y="438578"/>
                    <a:pt x="-99988" y="868089"/>
                    <a:pt x="189405" y="1379606"/>
                  </a:cubicBezTo>
                  <a:cubicBezTo>
                    <a:pt x="333626" y="1634525"/>
                    <a:pt x="491053" y="1848124"/>
                    <a:pt x="903882" y="1830741"/>
                  </a:cubicBezTo>
                  <a:cubicBezTo>
                    <a:pt x="1316711" y="1813358"/>
                    <a:pt x="1886285" y="1689082"/>
                    <a:pt x="1993533" y="1126701"/>
                  </a:cubicBezTo>
                  <a:cubicBezTo>
                    <a:pt x="2093304" y="603371"/>
                    <a:pt x="1841801" y="209851"/>
                    <a:pt x="1446619" y="106118"/>
                  </a:cubicBezTo>
                  <a:lnTo>
                    <a:pt x="1446619" y="106182"/>
                  </a:lnTo>
                  <a:close/>
                </a:path>
              </a:pathLst>
            </a:custGeom>
            <a:solidFill>
              <a:schemeClr val="tx2"/>
            </a:solidFill>
            <a:ln w="6386" cap="flat">
              <a:noFill/>
              <a:prstDash val="solid"/>
              <a:miter/>
            </a:ln>
          </p:spPr>
          <p:txBody>
            <a:bodyPr rtlCol="0" anchor="ctr"/>
            <a:lstStyle/>
            <a:p>
              <a:endParaRPr lang="fi-FI"/>
            </a:p>
          </p:txBody>
        </p:sp>
        <p:sp>
          <p:nvSpPr>
            <p:cNvPr id="6" name="Google Shape;303;p30">
              <a:extLst>
                <a:ext uri="{FF2B5EF4-FFF2-40B4-BE49-F238E27FC236}">
                  <a16:creationId xmlns:a16="http://schemas.microsoft.com/office/drawing/2014/main" id="{A56FD752-97FF-E302-BDB3-B1FC06044C6C}"/>
                </a:ext>
                <a:ext uri="{C183D7F6-B498-43B3-948B-1728B52AA6E4}">
                  <adec:decorative xmlns:adec="http://schemas.microsoft.com/office/drawing/2017/decorative" val="1"/>
                </a:ext>
              </a:extLst>
            </p:cNvPr>
            <p:cNvSpPr/>
            <p:nvPr/>
          </p:nvSpPr>
          <p:spPr>
            <a:xfrm rot="16677599" flipH="1">
              <a:off x="7843745" y="2635788"/>
              <a:ext cx="1869142" cy="2538350"/>
            </a:xfrm>
            <a:custGeom>
              <a:avLst/>
              <a:gdLst>
                <a:gd name="connsiteX0" fmla="*/ 249851 w 2199135"/>
                <a:gd name="connsiteY0" fmla="*/ 411049 h 1547393"/>
                <a:gd name="connsiteX1" fmla="*/ 965782 w 2199135"/>
                <a:gd name="connsiteY1" fmla="*/ 27564 h 1547393"/>
                <a:gd name="connsiteX2" fmla="*/ 1771906 w 2199135"/>
                <a:gd name="connsiteY2" fmla="*/ 80852 h 1547393"/>
                <a:gd name="connsiteX3" fmla="*/ 2188725 w 2199135"/>
                <a:gd name="connsiteY3" fmla="*/ 483675 h 1547393"/>
                <a:gd name="connsiteX4" fmla="*/ 2011760 w 2199135"/>
                <a:gd name="connsiteY4" fmla="*/ 1261913 h 1547393"/>
                <a:gd name="connsiteX5" fmla="*/ 1358551 w 2199135"/>
                <a:gd name="connsiteY5" fmla="*/ 1545594 h 1547393"/>
                <a:gd name="connsiteX6" fmla="*/ 92505 w 2199135"/>
                <a:gd name="connsiteY6" fmla="*/ 1151332 h 1547393"/>
                <a:gd name="connsiteX7" fmla="*/ 249851 w 2199135"/>
                <a:gd name="connsiteY7" fmla="*/ 411049 h 1547393"/>
                <a:gd name="connsiteX0" fmla="*/ 111201 w 2060485"/>
                <a:gd name="connsiteY0" fmla="*/ 411049 h 1547393"/>
                <a:gd name="connsiteX1" fmla="*/ 827132 w 2060485"/>
                <a:gd name="connsiteY1" fmla="*/ 27564 h 1547393"/>
                <a:gd name="connsiteX2" fmla="*/ 1633256 w 2060485"/>
                <a:gd name="connsiteY2" fmla="*/ 80852 h 1547393"/>
                <a:gd name="connsiteX3" fmla="*/ 2050075 w 2060485"/>
                <a:gd name="connsiteY3" fmla="*/ 483675 h 1547393"/>
                <a:gd name="connsiteX4" fmla="*/ 1873110 w 2060485"/>
                <a:gd name="connsiteY4" fmla="*/ 1261913 h 1547393"/>
                <a:gd name="connsiteX5" fmla="*/ 1219901 w 2060485"/>
                <a:gd name="connsiteY5" fmla="*/ 1545594 h 1547393"/>
                <a:gd name="connsiteX6" fmla="*/ 143679 w 2060485"/>
                <a:gd name="connsiteY6" fmla="*/ 1241268 h 1547393"/>
                <a:gd name="connsiteX7" fmla="*/ 111201 w 2060485"/>
                <a:gd name="connsiteY7" fmla="*/ 411049 h 1547393"/>
                <a:gd name="connsiteX0" fmla="*/ 143338 w 2092622"/>
                <a:gd name="connsiteY0" fmla="*/ 411049 h 1547393"/>
                <a:gd name="connsiteX1" fmla="*/ 859269 w 2092622"/>
                <a:gd name="connsiteY1" fmla="*/ 27564 h 1547393"/>
                <a:gd name="connsiteX2" fmla="*/ 1665393 w 2092622"/>
                <a:gd name="connsiteY2" fmla="*/ 80852 h 1547393"/>
                <a:gd name="connsiteX3" fmla="*/ 2082212 w 2092622"/>
                <a:gd name="connsiteY3" fmla="*/ 483675 h 1547393"/>
                <a:gd name="connsiteX4" fmla="*/ 1905247 w 2092622"/>
                <a:gd name="connsiteY4" fmla="*/ 1261913 h 1547393"/>
                <a:gd name="connsiteX5" fmla="*/ 1252038 w 2092622"/>
                <a:gd name="connsiteY5" fmla="*/ 1545594 h 1547393"/>
                <a:gd name="connsiteX6" fmla="*/ 175816 w 2092622"/>
                <a:gd name="connsiteY6" fmla="*/ 1241268 h 1547393"/>
                <a:gd name="connsiteX7" fmla="*/ 143338 w 2092622"/>
                <a:gd name="connsiteY7" fmla="*/ 411049 h 1547393"/>
                <a:gd name="connsiteX0" fmla="*/ 159032 w 2108316"/>
                <a:gd name="connsiteY0" fmla="*/ 411049 h 1547393"/>
                <a:gd name="connsiteX1" fmla="*/ 874963 w 2108316"/>
                <a:gd name="connsiteY1" fmla="*/ 27564 h 1547393"/>
                <a:gd name="connsiteX2" fmla="*/ 1681087 w 2108316"/>
                <a:gd name="connsiteY2" fmla="*/ 80852 h 1547393"/>
                <a:gd name="connsiteX3" fmla="*/ 2097906 w 2108316"/>
                <a:gd name="connsiteY3" fmla="*/ 483675 h 1547393"/>
                <a:gd name="connsiteX4" fmla="*/ 1920941 w 2108316"/>
                <a:gd name="connsiteY4" fmla="*/ 1261913 h 1547393"/>
                <a:gd name="connsiteX5" fmla="*/ 1267732 w 2108316"/>
                <a:gd name="connsiteY5" fmla="*/ 1545594 h 1547393"/>
                <a:gd name="connsiteX6" fmla="*/ 191510 w 2108316"/>
                <a:gd name="connsiteY6" fmla="*/ 1241268 h 1547393"/>
                <a:gd name="connsiteX7" fmla="*/ 159032 w 2108316"/>
                <a:gd name="connsiteY7" fmla="*/ 411049 h 1547393"/>
                <a:gd name="connsiteX0" fmla="*/ 136050 w 2085334"/>
                <a:gd name="connsiteY0" fmla="*/ 376658 h 1513002"/>
                <a:gd name="connsiteX1" fmla="*/ 711140 w 2085334"/>
                <a:gd name="connsiteY1" fmla="*/ 45454 h 1513002"/>
                <a:gd name="connsiteX2" fmla="*/ 1658105 w 2085334"/>
                <a:gd name="connsiteY2" fmla="*/ 46461 h 1513002"/>
                <a:gd name="connsiteX3" fmla="*/ 2074924 w 2085334"/>
                <a:gd name="connsiteY3" fmla="*/ 449284 h 1513002"/>
                <a:gd name="connsiteX4" fmla="*/ 1897959 w 2085334"/>
                <a:gd name="connsiteY4" fmla="*/ 1227522 h 1513002"/>
                <a:gd name="connsiteX5" fmla="*/ 1244750 w 2085334"/>
                <a:gd name="connsiteY5" fmla="*/ 1511203 h 1513002"/>
                <a:gd name="connsiteX6" fmla="*/ 168528 w 2085334"/>
                <a:gd name="connsiteY6" fmla="*/ 1206877 h 1513002"/>
                <a:gd name="connsiteX7" fmla="*/ 136050 w 2085334"/>
                <a:gd name="connsiteY7" fmla="*/ 376658 h 1513002"/>
                <a:gd name="connsiteX0" fmla="*/ 136050 w 2084875"/>
                <a:gd name="connsiteY0" fmla="*/ 346089 h 1482433"/>
                <a:gd name="connsiteX1" fmla="*/ 711140 w 2084875"/>
                <a:gd name="connsiteY1" fmla="*/ 14885 h 1482433"/>
                <a:gd name="connsiteX2" fmla="*/ 1665811 w 2084875"/>
                <a:gd name="connsiteY2" fmla="*/ 93769 h 1482433"/>
                <a:gd name="connsiteX3" fmla="*/ 2074924 w 2084875"/>
                <a:gd name="connsiteY3" fmla="*/ 418715 h 1482433"/>
                <a:gd name="connsiteX4" fmla="*/ 1897959 w 2084875"/>
                <a:gd name="connsiteY4" fmla="*/ 1196953 h 1482433"/>
                <a:gd name="connsiteX5" fmla="*/ 1244750 w 2084875"/>
                <a:gd name="connsiteY5" fmla="*/ 1480634 h 1482433"/>
                <a:gd name="connsiteX6" fmla="*/ 168528 w 2084875"/>
                <a:gd name="connsiteY6" fmla="*/ 1176308 h 1482433"/>
                <a:gd name="connsiteX7" fmla="*/ 136050 w 2084875"/>
                <a:gd name="connsiteY7" fmla="*/ 346089 h 1482433"/>
                <a:gd name="connsiteX0" fmla="*/ 136050 w 2061302"/>
                <a:gd name="connsiteY0" fmla="*/ 346816 h 1483100"/>
                <a:gd name="connsiteX1" fmla="*/ 711140 w 2061302"/>
                <a:gd name="connsiteY1" fmla="*/ 15612 h 1483100"/>
                <a:gd name="connsiteX2" fmla="*/ 1665811 w 2061302"/>
                <a:gd name="connsiteY2" fmla="*/ 94496 h 1483100"/>
                <a:gd name="connsiteX3" fmla="*/ 2049293 w 2061302"/>
                <a:gd name="connsiteY3" fmla="*/ 450304 h 1483100"/>
                <a:gd name="connsiteX4" fmla="*/ 1897959 w 2061302"/>
                <a:gd name="connsiteY4" fmla="*/ 1197680 h 1483100"/>
                <a:gd name="connsiteX5" fmla="*/ 1244750 w 2061302"/>
                <a:gd name="connsiteY5" fmla="*/ 1481361 h 1483100"/>
                <a:gd name="connsiteX6" fmla="*/ 168528 w 2061302"/>
                <a:gd name="connsiteY6" fmla="*/ 1177035 h 1483100"/>
                <a:gd name="connsiteX7" fmla="*/ 136050 w 2061302"/>
                <a:gd name="connsiteY7" fmla="*/ 346816 h 1483100"/>
                <a:gd name="connsiteX0" fmla="*/ 65989 w 2042384"/>
                <a:gd name="connsiteY0" fmla="*/ 435264 h 1488999"/>
                <a:gd name="connsiteX1" fmla="*/ 692222 w 2042384"/>
                <a:gd name="connsiteY1" fmla="*/ 21511 h 1488999"/>
                <a:gd name="connsiteX2" fmla="*/ 1646893 w 2042384"/>
                <a:gd name="connsiteY2" fmla="*/ 100395 h 1488999"/>
                <a:gd name="connsiteX3" fmla="*/ 2030375 w 2042384"/>
                <a:gd name="connsiteY3" fmla="*/ 456203 h 1488999"/>
                <a:gd name="connsiteX4" fmla="*/ 1879041 w 2042384"/>
                <a:gd name="connsiteY4" fmla="*/ 1203579 h 1488999"/>
                <a:gd name="connsiteX5" fmla="*/ 1225832 w 2042384"/>
                <a:gd name="connsiteY5" fmla="*/ 1487260 h 1488999"/>
                <a:gd name="connsiteX6" fmla="*/ 149610 w 2042384"/>
                <a:gd name="connsiteY6" fmla="*/ 1182934 h 1488999"/>
                <a:gd name="connsiteX7" fmla="*/ 65989 w 2042384"/>
                <a:gd name="connsiteY7" fmla="*/ 435264 h 1488999"/>
                <a:gd name="connsiteX0" fmla="*/ 93834 w 2070229"/>
                <a:gd name="connsiteY0" fmla="*/ 435264 h 1488999"/>
                <a:gd name="connsiteX1" fmla="*/ 720067 w 2070229"/>
                <a:gd name="connsiteY1" fmla="*/ 21511 h 1488999"/>
                <a:gd name="connsiteX2" fmla="*/ 1674738 w 2070229"/>
                <a:gd name="connsiteY2" fmla="*/ 100395 h 1488999"/>
                <a:gd name="connsiteX3" fmla="*/ 2058220 w 2070229"/>
                <a:gd name="connsiteY3" fmla="*/ 456203 h 1488999"/>
                <a:gd name="connsiteX4" fmla="*/ 1906886 w 2070229"/>
                <a:gd name="connsiteY4" fmla="*/ 1203579 h 1488999"/>
                <a:gd name="connsiteX5" fmla="*/ 1253677 w 2070229"/>
                <a:gd name="connsiteY5" fmla="*/ 1487260 h 1488999"/>
                <a:gd name="connsiteX6" fmla="*/ 177455 w 2070229"/>
                <a:gd name="connsiteY6" fmla="*/ 1182934 h 1488999"/>
                <a:gd name="connsiteX7" fmla="*/ 93834 w 2070229"/>
                <a:gd name="connsiteY7" fmla="*/ 435264 h 148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229" h="1488999" extrusionOk="0">
                  <a:moveTo>
                    <a:pt x="93834" y="435264"/>
                  </a:moveTo>
                  <a:cubicBezTo>
                    <a:pt x="184269" y="241694"/>
                    <a:pt x="456583" y="77323"/>
                    <a:pt x="720067" y="21511"/>
                  </a:cubicBezTo>
                  <a:cubicBezTo>
                    <a:pt x="983551" y="-34301"/>
                    <a:pt x="1451713" y="27946"/>
                    <a:pt x="1674738" y="100395"/>
                  </a:cubicBezTo>
                  <a:cubicBezTo>
                    <a:pt x="1897763" y="172844"/>
                    <a:pt x="2019529" y="272339"/>
                    <a:pt x="2058220" y="456203"/>
                  </a:cubicBezTo>
                  <a:cubicBezTo>
                    <a:pt x="2096911" y="640067"/>
                    <a:pt x="2040976" y="1031736"/>
                    <a:pt x="1906886" y="1203579"/>
                  </a:cubicBezTo>
                  <a:cubicBezTo>
                    <a:pt x="1772796" y="1375422"/>
                    <a:pt x="1573553" y="1505690"/>
                    <a:pt x="1253677" y="1487260"/>
                  </a:cubicBezTo>
                  <a:cubicBezTo>
                    <a:pt x="933801" y="1468830"/>
                    <a:pt x="448615" y="1432288"/>
                    <a:pt x="177455" y="1182934"/>
                  </a:cubicBezTo>
                  <a:cubicBezTo>
                    <a:pt x="-93705" y="933580"/>
                    <a:pt x="3399" y="628834"/>
                    <a:pt x="93834" y="435264"/>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Vapaamuotoinen: Muoto 7">
              <a:extLst>
                <a:ext uri="{FF2B5EF4-FFF2-40B4-BE49-F238E27FC236}">
                  <a16:creationId xmlns:a16="http://schemas.microsoft.com/office/drawing/2014/main" id="{8CBBE639-6F31-5C9C-06E9-8B12C5CDC26F}"/>
                </a:ext>
                <a:ext uri="{C183D7F6-B498-43B3-948B-1728B52AA6E4}">
                  <adec:decorative xmlns:adec="http://schemas.microsoft.com/office/drawing/2017/decorative" val="1"/>
                </a:ext>
              </a:extLst>
            </p:cNvPr>
            <p:cNvSpPr/>
            <p:nvPr/>
          </p:nvSpPr>
          <p:spPr>
            <a:xfrm rot="16200000" flipH="1">
              <a:off x="9222296" y="4247495"/>
              <a:ext cx="891314" cy="1002634"/>
            </a:xfrm>
            <a:custGeom>
              <a:avLst/>
              <a:gdLst>
                <a:gd name="connsiteX0" fmla="*/ 1468416 w 2037218"/>
                <a:gd name="connsiteY0" fmla="*/ 86798 h 1950214"/>
                <a:gd name="connsiteX1" fmla="*/ 208666 w 2037218"/>
                <a:gd name="connsiteY1" fmla="*/ 206957 h 1950214"/>
                <a:gd name="connsiteX2" fmla="*/ 229118 w 2037218"/>
                <a:gd name="connsiteY2" fmla="*/ 1417429 h 1950214"/>
                <a:gd name="connsiteX3" fmla="*/ 668146 w 2037218"/>
                <a:gd name="connsiteY3" fmla="*/ 1949963 h 1950214"/>
                <a:gd name="connsiteX4" fmla="*/ 2015330 w 2037218"/>
                <a:gd name="connsiteY4" fmla="*/ 1107317 h 1950214"/>
                <a:gd name="connsiteX5" fmla="*/ 1468416 w 2037218"/>
                <a:gd name="connsiteY5" fmla="*/ 86734 h 1950214"/>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6346"/>
                <a:gd name="connsiteX1" fmla="*/ 252790 w 2081342"/>
                <a:gd name="connsiteY1" fmla="*/ 206957 h 1806346"/>
                <a:gd name="connsiteX2" fmla="*/ 273242 w 2081342"/>
                <a:gd name="connsiteY2" fmla="*/ 1417429 h 1806346"/>
                <a:gd name="connsiteX3" fmla="*/ 953778 w 2081342"/>
                <a:gd name="connsiteY3" fmla="*/ 1804702 h 1806346"/>
                <a:gd name="connsiteX4" fmla="*/ 2059454 w 2081342"/>
                <a:gd name="connsiteY4" fmla="*/ 1107317 h 1806346"/>
                <a:gd name="connsiteX5" fmla="*/ 1512540 w 2081342"/>
                <a:gd name="connsiteY5" fmla="*/ 86734 h 1806346"/>
                <a:gd name="connsiteX6" fmla="*/ 1512540 w 2081342"/>
                <a:gd name="connsiteY6" fmla="*/ 86798 h 1806346"/>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5197"/>
                <a:gd name="connsiteX1" fmla="*/ 252790 w 2081342"/>
                <a:gd name="connsiteY1" fmla="*/ 206957 h 1805197"/>
                <a:gd name="connsiteX2" fmla="*/ 273242 w 2081342"/>
                <a:gd name="connsiteY2" fmla="*/ 1417429 h 1805197"/>
                <a:gd name="connsiteX3" fmla="*/ 953778 w 2081342"/>
                <a:gd name="connsiteY3" fmla="*/ 1804702 h 1805197"/>
                <a:gd name="connsiteX4" fmla="*/ 2059454 w 2081342"/>
                <a:gd name="connsiteY4" fmla="*/ 1107317 h 1805197"/>
                <a:gd name="connsiteX5" fmla="*/ 1512540 w 2081342"/>
                <a:gd name="connsiteY5" fmla="*/ 86734 h 1805197"/>
                <a:gd name="connsiteX6" fmla="*/ 1512540 w 2081342"/>
                <a:gd name="connsiteY6" fmla="*/ 86798 h 1805197"/>
                <a:gd name="connsiteX0" fmla="*/ 1513213 w 2082015"/>
                <a:gd name="connsiteY0" fmla="*/ 86798 h 1811832"/>
                <a:gd name="connsiteX1" fmla="*/ 253463 w 2082015"/>
                <a:gd name="connsiteY1" fmla="*/ 206957 h 1811832"/>
                <a:gd name="connsiteX2" fmla="*/ 273915 w 2082015"/>
                <a:gd name="connsiteY2" fmla="*/ 1417429 h 1811832"/>
                <a:gd name="connsiteX3" fmla="*/ 970476 w 2082015"/>
                <a:gd name="connsiteY3" fmla="*/ 1811357 h 1811832"/>
                <a:gd name="connsiteX4" fmla="*/ 2060127 w 2082015"/>
                <a:gd name="connsiteY4" fmla="*/ 1107317 h 1811832"/>
                <a:gd name="connsiteX5" fmla="*/ 1513213 w 2082015"/>
                <a:gd name="connsiteY5" fmla="*/ 86734 h 1811832"/>
                <a:gd name="connsiteX6" fmla="*/ 1513213 w 2082015"/>
                <a:gd name="connsiteY6" fmla="*/ 86798 h 1811832"/>
                <a:gd name="connsiteX0" fmla="*/ 1384353 w 1953155"/>
                <a:gd name="connsiteY0" fmla="*/ 106182 h 1835828"/>
                <a:gd name="connsiteX1" fmla="*/ 124603 w 1953155"/>
                <a:gd name="connsiteY1" fmla="*/ 226341 h 1835828"/>
                <a:gd name="connsiteX2" fmla="*/ 127139 w 1953155"/>
                <a:gd name="connsiteY2" fmla="*/ 1379606 h 1835828"/>
                <a:gd name="connsiteX3" fmla="*/ 841616 w 1953155"/>
                <a:gd name="connsiteY3" fmla="*/ 1830741 h 1835828"/>
                <a:gd name="connsiteX4" fmla="*/ 1931267 w 1953155"/>
                <a:gd name="connsiteY4" fmla="*/ 1126701 h 1835828"/>
                <a:gd name="connsiteX5" fmla="*/ 1384353 w 1953155"/>
                <a:gd name="connsiteY5" fmla="*/ 106118 h 1835828"/>
                <a:gd name="connsiteX6" fmla="*/ 1384353 w 1953155"/>
                <a:gd name="connsiteY6" fmla="*/ 106182 h 1835828"/>
                <a:gd name="connsiteX0" fmla="*/ 1446619 w 2015421"/>
                <a:gd name="connsiteY0" fmla="*/ 106182 h 1835609"/>
                <a:gd name="connsiteX1" fmla="*/ 186869 w 2015421"/>
                <a:gd name="connsiteY1" fmla="*/ 226341 h 1835609"/>
                <a:gd name="connsiteX2" fmla="*/ 189405 w 2015421"/>
                <a:gd name="connsiteY2" fmla="*/ 1379606 h 1835609"/>
                <a:gd name="connsiteX3" fmla="*/ 903882 w 2015421"/>
                <a:gd name="connsiteY3" fmla="*/ 1830741 h 1835609"/>
                <a:gd name="connsiteX4" fmla="*/ 1993533 w 2015421"/>
                <a:gd name="connsiteY4" fmla="*/ 1126701 h 1835609"/>
                <a:gd name="connsiteX5" fmla="*/ 1446619 w 2015421"/>
                <a:gd name="connsiteY5" fmla="*/ 106118 h 1835609"/>
                <a:gd name="connsiteX6" fmla="*/ 1446619 w 2015421"/>
                <a:gd name="connsiteY6" fmla="*/ 106182 h 1835609"/>
                <a:gd name="connsiteX0" fmla="*/ 1446619 w 2015421"/>
                <a:gd name="connsiteY0" fmla="*/ 106182 h 1831732"/>
                <a:gd name="connsiteX1" fmla="*/ 186869 w 2015421"/>
                <a:gd name="connsiteY1" fmla="*/ 226341 h 1831732"/>
                <a:gd name="connsiteX2" fmla="*/ 189405 w 2015421"/>
                <a:gd name="connsiteY2" fmla="*/ 1379606 h 1831732"/>
                <a:gd name="connsiteX3" fmla="*/ 903882 w 2015421"/>
                <a:gd name="connsiteY3" fmla="*/ 1830741 h 1831732"/>
                <a:gd name="connsiteX4" fmla="*/ 1993533 w 2015421"/>
                <a:gd name="connsiteY4" fmla="*/ 1126701 h 1831732"/>
                <a:gd name="connsiteX5" fmla="*/ 1446619 w 2015421"/>
                <a:gd name="connsiteY5" fmla="*/ 106118 h 1831732"/>
                <a:gd name="connsiteX6" fmla="*/ 1446619 w 2015421"/>
                <a:gd name="connsiteY6" fmla="*/ 106182 h 183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421" h="1831732">
                  <a:moveTo>
                    <a:pt x="1446619" y="106182"/>
                  </a:moveTo>
                  <a:cubicBezTo>
                    <a:pt x="681246" y="-94573"/>
                    <a:pt x="396405" y="14104"/>
                    <a:pt x="186869" y="226341"/>
                  </a:cubicBezTo>
                  <a:cubicBezTo>
                    <a:pt x="-22667" y="438578"/>
                    <a:pt x="-99988" y="868089"/>
                    <a:pt x="189405" y="1379606"/>
                  </a:cubicBezTo>
                  <a:cubicBezTo>
                    <a:pt x="333626" y="1634525"/>
                    <a:pt x="491053" y="1848124"/>
                    <a:pt x="903882" y="1830741"/>
                  </a:cubicBezTo>
                  <a:cubicBezTo>
                    <a:pt x="1316711" y="1813358"/>
                    <a:pt x="1886285" y="1689082"/>
                    <a:pt x="1993533" y="1126701"/>
                  </a:cubicBezTo>
                  <a:cubicBezTo>
                    <a:pt x="2093304" y="603371"/>
                    <a:pt x="1841801" y="209851"/>
                    <a:pt x="1446619" y="106118"/>
                  </a:cubicBezTo>
                  <a:lnTo>
                    <a:pt x="1446619" y="106182"/>
                  </a:lnTo>
                  <a:close/>
                </a:path>
              </a:pathLst>
            </a:custGeom>
            <a:solidFill>
              <a:schemeClr val="bg1"/>
            </a:solidFill>
            <a:ln w="6386" cap="flat">
              <a:noFill/>
              <a:prstDash val="solid"/>
              <a:miter/>
            </a:ln>
          </p:spPr>
          <p:txBody>
            <a:bodyPr rtlCol="0" anchor="ctr"/>
            <a:lstStyle/>
            <a:p>
              <a:endParaRPr lang="fi-FI"/>
            </a:p>
          </p:txBody>
        </p:sp>
        <p:sp>
          <p:nvSpPr>
            <p:cNvPr id="21" name="Vapaamuotoinen: Muoto 6">
              <a:extLst>
                <a:ext uri="{FF2B5EF4-FFF2-40B4-BE49-F238E27FC236}">
                  <a16:creationId xmlns:a16="http://schemas.microsoft.com/office/drawing/2014/main" id="{1DE25815-DE68-1297-AEA9-6618800C9134}"/>
                </a:ext>
                <a:ext uri="{C183D7F6-B498-43B3-948B-1728B52AA6E4}">
                  <adec:decorative xmlns:adec="http://schemas.microsoft.com/office/drawing/2017/decorative" val="1"/>
                </a:ext>
              </a:extLst>
            </p:cNvPr>
            <p:cNvSpPr/>
            <p:nvPr/>
          </p:nvSpPr>
          <p:spPr>
            <a:xfrm rot="16200000" flipH="1">
              <a:off x="9606607" y="2968807"/>
              <a:ext cx="859806" cy="913148"/>
            </a:xfrm>
            <a:custGeom>
              <a:avLst/>
              <a:gdLst>
                <a:gd name="connsiteX0" fmla="*/ 1468416 w 2037218"/>
                <a:gd name="connsiteY0" fmla="*/ 86798 h 1950214"/>
                <a:gd name="connsiteX1" fmla="*/ 208666 w 2037218"/>
                <a:gd name="connsiteY1" fmla="*/ 206957 h 1950214"/>
                <a:gd name="connsiteX2" fmla="*/ 229118 w 2037218"/>
                <a:gd name="connsiteY2" fmla="*/ 1417429 h 1950214"/>
                <a:gd name="connsiteX3" fmla="*/ 668146 w 2037218"/>
                <a:gd name="connsiteY3" fmla="*/ 1949963 h 1950214"/>
                <a:gd name="connsiteX4" fmla="*/ 2015330 w 2037218"/>
                <a:gd name="connsiteY4" fmla="*/ 1107317 h 1950214"/>
                <a:gd name="connsiteX5" fmla="*/ 1468416 w 2037218"/>
                <a:gd name="connsiteY5" fmla="*/ 86734 h 1950214"/>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6346"/>
                <a:gd name="connsiteX1" fmla="*/ 252790 w 2081342"/>
                <a:gd name="connsiteY1" fmla="*/ 206957 h 1806346"/>
                <a:gd name="connsiteX2" fmla="*/ 273242 w 2081342"/>
                <a:gd name="connsiteY2" fmla="*/ 1417429 h 1806346"/>
                <a:gd name="connsiteX3" fmla="*/ 953778 w 2081342"/>
                <a:gd name="connsiteY3" fmla="*/ 1804702 h 1806346"/>
                <a:gd name="connsiteX4" fmla="*/ 2059454 w 2081342"/>
                <a:gd name="connsiteY4" fmla="*/ 1107317 h 1806346"/>
                <a:gd name="connsiteX5" fmla="*/ 1512540 w 2081342"/>
                <a:gd name="connsiteY5" fmla="*/ 86734 h 1806346"/>
                <a:gd name="connsiteX6" fmla="*/ 1512540 w 2081342"/>
                <a:gd name="connsiteY6" fmla="*/ 86798 h 1806346"/>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5197"/>
                <a:gd name="connsiteX1" fmla="*/ 252790 w 2081342"/>
                <a:gd name="connsiteY1" fmla="*/ 206957 h 1805197"/>
                <a:gd name="connsiteX2" fmla="*/ 273242 w 2081342"/>
                <a:gd name="connsiteY2" fmla="*/ 1417429 h 1805197"/>
                <a:gd name="connsiteX3" fmla="*/ 953778 w 2081342"/>
                <a:gd name="connsiteY3" fmla="*/ 1804702 h 1805197"/>
                <a:gd name="connsiteX4" fmla="*/ 2059454 w 2081342"/>
                <a:gd name="connsiteY4" fmla="*/ 1107317 h 1805197"/>
                <a:gd name="connsiteX5" fmla="*/ 1512540 w 2081342"/>
                <a:gd name="connsiteY5" fmla="*/ 86734 h 1805197"/>
                <a:gd name="connsiteX6" fmla="*/ 1512540 w 2081342"/>
                <a:gd name="connsiteY6" fmla="*/ 86798 h 1805197"/>
                <a:gd name="connsiteX0" fmla="*/ 1513213 w 2082015"/>
                <a:gd name="connsiteY0" fmla="*/ 86798 h 1811832"/>
                <a:gd name="connsiteX1" fmla="*/ 253463 w 2082015"/>
                <a:gd name="connsiteY1" fmla="*/ 206957 h 1811832"/>
                <a:gd name="connsiteX2" fmla="*/ 273915 w 2082015"/>
                <a:gd name="connsiteY2" fmla="*/ 1417429 h 1811832"/>
                <a:gd name="connsiteX3" fmla="*/ 970476 w 2082015"/>
                <a:gd name="connsiteY3" fmla="*/ 1811357 h 1811832"/>
                <a:gd name="connsiteX4" fmla="*/ 2060127 w 2082015"/>
                <a:gd name="connsiteY4" fmla="*/ 1107317 h 1811832"/>
                <a:gd name="connsiteX5" fmla="*/ 1513213 w 2082015"/>
                <a:gd name="connsiteY5" fmla="*/ 86734 h 1811832"/>
                <a:gd name="connsiteX6" fmla="*/ 1513213 w 2082015"/>
                <a:gd name="connsiteY6" fmla="*/ 86798 h 1811832"/>
                <a:gd name="connsiteX0" fmla="*/ 1384353 w 1953155"/>
                <a:gd name="connsiteY0" fmla="*/ 106182 h 1835828"/>
                <a:gd name="connsiteX1" fmla="*/ 124603 w 1953155"/>
                <a:gd name="connsiteY1" fmla="*/ 226341 h 1835828"/>
                <a:gd name="connsiteX2" fmla="*/ 127139 w 1953155"/>
                <a:gd name="connsiteY2" fmla="*/ 1379606 h 1835828"/>
                <a:gd name="connsiteX3" fmla="*/ 841616 w 1953155"/>
                <a:gd name="connsiteY3" fmla="*/ 1830741 h 1835828"/>
                <a:gd name="connsiteX4" fmla="*/ 1931267 w 1953155"/>
                <a:gd name="connsiteY4" fmla="*/ 1126701 h 1835828"/>
                <a:gd name="connsiteX5" fmla="*/ 1384353 w 1953155"/>
                <a:gd name="connsiteY5" fmla="*/ 106118 h 1835828"/>
                <a:gd name="connsiteX6" fmla="*/ 1384353 w 1953155"/>
                <a:gd name="connsiteY6" fmla="*/ 106182 h 1835828"/>
                <a:gd name="connsiteX0" fmla="*/ 1446619 w 2015421"/>
                <a:gd name="connsiteY0" fmla="*/ 106182 h 1835609"/>
                <a:gd name="connsiteX1" fmla="*/ 186869 w 2015421"/>
                <a:gd name="connsiteY1" fmla="*/ 226341 h 1835609"/>
                <a:gd name="connsiteX2" fmla="*/ 189405 w 2015421"/>
                <a:gd name="connsiteY2" fmla="*/ 1379606 h 1835609"/>
                <a:gd name="connsiteX3" fmla="*/ 903882 w 2015421"/>
                <a:gd name="connsiteY3" fmla="*/ 1830741 h 1835609"/>
                <a:gd name="connsiteX4" fmla="*/ 1993533 w 2015421"/>
                <a:gd name="connsiteY4" fmla="*/ 1126701 h 1835609"/>
                <a:gd name="connsiteX5" fmla="*/ 1446619 w 2015421"/>
                <a:gd name="connsiteY5" fmla="*/ 106118 h 1835609"/>
                <a:gd name="connsiteX6" fmla="*/ 1446619 w 2015421"/>
                <a:gd name="connsiteY6" fmla="*/ 106182 h 1835609"/>
                <a:gd name="connsiteX0" fmla="*/ 1446619 w 2015421"/>
                <a:gd name="connsiteY0" fmla="*/ 106182 h 1831732"/>
                <a:gd name="connsiteX1" fmla="*/ 186869 w 2015421"/>
                <a:gd name="connsiteY1" fmla="*/ 226341 h 1831732"/>
                <a:gd name="connsiteX2" fmla="*/ 189405 w 2015421"/>
                <a:gd name="connsiteY2" fmla="*/ 1379606 h 1831732"/>
                <a:gd name="connsiteX3" fmla="*/ 903882 w 2015421"/>
                <a:gd name="connsiteY3" fmla="*/ 1830741 h 1831732"/>
                <a:gd name="connsiteX4" fmla="*/ 1993533 w 2015421"/>
                <a:gd name="connsiteY4" fmla="*/ 1126701 h 1831732"/>
                <a:gd name="connsiteX5" fmla="*/ 1446619 w 2015421"/>
                <a:gd name="connsiteY5" fmla="*/ 106118 h 1831732"/>
                <a:gd name="connsiteX6" fmla="*/ 1446619 w 2015421"/>
                <a:gd name="connsiteY6" fmla="*/ 106182 h 183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421" h="1831732">
                  <a:moveTo>
                    <a:pt x="1446619" y="106182"/>
                  </a:moveTo>
                  <a:cubicBezTo>
                    <a:pt x="681246" y="-94573"/>
                    <a:pt x="396405" y="14104"/>
                    <a:pt x="186869" y="226341"/>
                  </a:cubicBezTo>
                  <a:cubicBezTo>
                    <a:pt x="-22667" y="438578"/>
                    <a:pt x="-99988" y="868089"/>
                    <a:pt x="189405" y="1379606"/>
                  </a:cubicBezTo>
                  <a:cubicBezTo>
                    <a:pt x="333626" y="1634525"/>
                    <a:pt x="491053" y="1848124"/>
                    <a:pt x="903882" y="1830741"/>
                  </a:cubicBezTo>
                  <a:cubicBezTo>
                    <a:pt x="1316711" y="1813358"/>
                    <a:pt x="1886285" y="1689082"/>
                    <a:pt x="1993533" y="1126701"/>
                  </a:cubicBezTo>
                  <a:cubicBezTo>
                    <a:pt x="2093304" y="603371"/>
                    <a:pt x="1841801" y="209851"/>
                    <a:pt x="1446619" y="106118"/>
                  </a:cubicBezTo>
                  <a:lnTo>
                    <a:pt x="1446619" y="106182"/>
                  </a:lnTo>
                  <a:close/>
                </a:path>
              </a:pathLst>
            </a:custGeom>
            <a:solidFill>
              <a:schemeClr val="bg1"/>
            </a:solidFill>
            <a:ln w="6386" cap="flat">
              <a:noFill/>
              <a:prstDash val="solid"/>
              <a:miter/>
            </a:ln>
          </p:spPr>
          <p:txBody>
            <a:bodyPr rtlCol="0" anchor="ctr"/>
            <a:lstStyle/>
            <a:p>
              <a:endParaRPr lang="fi-FI"/>
            </a:p>
          </p:txBody>
        </p:sp>
        <p:sp>
          <p:nvSpPr>
            <p:cNvPr id="23" name="Vapaamuotoinen: Muoto 5">
              <a:extLst>
                <a:ext uri="{FF2B5EF4-FFF2-40B4-BE49-F238E27FC236}">
                  <a16:creationId xmlns:a16="http://schemas.microsoft.com/office/drawing/2014/main" id="{F6B85BA8-BE23-BABA-DD19-26E5D32C0563}"/>
                </a:ext>
                <a:ext uri="{C183D7F6-B498-43B3-948B-1728B52AA6E4}">
                  <adec:decorative xmlns:adec="http://schemas.microsoft.com/office/drawing/2017/decorative" val="1"/>
                </a:ext>
              </a:extLst>
            </p:cNvPr>
            <p:cNvSpPr/>
            <p:nvPr/>
          </p:nvSpPr>
          <p:spPr>
            <a:xfrm rot="11538342" flipH="1">
              <a:off x="8283740" y="2574477"/>
              <a:ext cx="1062945" cy="858591"/>
            </a:xfrm>
            <a:custGeom>
              <a:avLst/>
              <a:gdLst>
                <a:gd name="connsiteX0" fmla="*/ 1468416 w 2037218"/>
                <a:gd name="connsiteY0" fmla="*/ 86798 h 1950214"/>
                <a:gd name="connsiteX1" fmla="*/ 208666 w 2037218"/>
                <a:gd name="connsiteY1" fmla="*/ 206957 h 1950214"/>
                <a:gd name="connsiteX2" fmla="*/ 229118 w 2037218"/>
                <a:gd name="connsiteY2" fmla="*/ 1417429 h 1950214"/>
                <a:gd name="connsiteX3" fmla="*/ 668146 w 2037218"/>
                <a:gd name="connsiteY3" fmla="*/ 1949963 h 1950214"/>
                <a:gd name="connsiteX4" fmla="*/ 2015330 w 2037218"/>
                <a:gd name="connsiteY4" fmla="*/ 1107317 h 1950214"/>
                <a:gd name="connsiteX5" fmla="*/ 1468416 w 2037218"/>
                <a:gd name="connsiteY5" fmla="*/ 86734 h 1950214"/>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6346"/>
                <a:gd name="connsiteX1" fmla="*/ 252790 w 2081342"/>
                <a:gd name="connsiteY1" fmla="*/ 206957 h 1806346"/>
                <a:gd name="connsiteX2" fmla="*/ 273242 w 2081342"/>
                <a:gd name="connsiteY2" fmla="*/ 1417429 h 1806346"/>
                <a:gd name="connsiteX3" fmla="*/ 953778 w 2081342"/>
                <a:gd name="connsiteY3" fmla="*/ 1804702 h 1806346"/>
                <a:gd name="connsiteX4" fmla="*/ 2059454 w 2081342"/>
                <a:gd name="connsiteY4" fmla="*/ 1107317 h 1806346"/>
                <a:gd name="connsiteX5" fmla="*/ 1512540 w 2081342"/>
                <a:gd name="connsiteY5" fmla="*/ 86734 h 1806346"/>
                <a:gd name="connsiteX6" fmla="*/ 1512540 w 2081342"/>
                <a:gd name="connsiteY6" fmla="*/ 86798 h 1806346"/>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5197"/>
                <a:gd name="connsiteX1" fmla="*/ 252790 w 2081342"/>
                <a:gd name="connsiteY1" fmla="*/ 206957 h 1805197"/>
                <a:gd name="connsiteX2" fmla="*/ 273242 w 2081342"/>
                <a:gd name="connsiteY2" fmla="*/ 1417429 h 1805197"/>
                <a:gd name="connsiteX3" fmla="*/ 953778 w 2081342"/>
                <a:gd name="connsiteY3" fmla="*/ 1804702 h 1805197"/>
                <a:gd name="connsiteX4" fmla="*/ 2059454 w 2081342"/>
                <a:gd name="connsiteY4" fmla="*/ 1107317 h 1805197"/>
                <a:gd name="connsiteX5" fmla="*/ 1512540 w 2081342"/>
                <a:gd name="connsiteY5" fmla="*/ 86734 h 1805197"/>
                <a:gd name="connsiteX6" fmla="*/ 1512540 w 2081342"/>
                <a:gd name="connsiteY6" fmla="*/ 86798 h 1805197"/>
                <a:gd name="connsiteX0" fmla="*/ 1513213 w 2082015"/>
                <a:gd name="connsiteY0" fmla="*/ 86798 h 1811832"/>
                <a:gd name="connsiteX1" fmla="*/ 253463 w 2082015"/>
                <a:gd name="connsiteY1" fmla="*/ 206957 h 1811832"/>
                <a:gd name="connsiteX2" fmla="*/ 273915 w 2082015"/>
                <a:gd name="connsiteY2" fmla="*/ 1417429 h 1811832"/>
                <a:gd name="connsiteX3" fmla="*/ 970476 w 2082015"/>
                <a:gd name="connsiteY3" fmla="*/ 1811357 h 1811832"/>
                <a:gd name="connsiteX4" fmla="*/ 2060127 w 2082015"/>
                <a:gd name="connsiteY4" fmla="*/ 1107317 h 1811832"/>
                <a:gd name="connsiteX5" fmla="*/ 1513213 w 2082015"/>
                <a:gd name="connsiteY5" fmla="*/ 86734 h 1811832"/>
                <a:gd name="connsiteX6" fmla="*/ 1513213 w 2082015"/>
                <a:gd name="connsiteY6" fmla="*/ 86798 h 1811832"/>
                <a:gd name="connsiteX0" fmla="*/ 1384353 w 1953155"/>
                <a:gd name="connsiteY0" fmla="*/ 106182 h 1835828"/>
                <a:gd name="connsiteX1" fmla="*/ 124603 w 1953155"/>
                <a:gd name="connsiteY1" fmla="*/ 226341 h 1835828"/>
                <a:gd name="connsiteX2" fmla="*/ 127139 w 1953155"/>
                <a:gd name="connsiteY2" fmla="*/ 1379606 h 1835828"/>
                <a:gd name="connsiteX3" fmla="*/ 841616 w 1953155"/>
                <a:gd name="connsiteY3" fmla="*/ 1830741 h 1835828"/>
                <a:gd name="connsiteX4" fmla="*/ 1931267 w 1953155"/>
                <a:gd name="connsiteY4" fmla="*/ 1126701 h 1835828"/>
                <a:gd name="connsiteX5" fmla="*/ 1384353 w 1953155"/>
                <a:gd name="connsiteY5" fmla="*/ 106118 h 1835828"/>
                <a:gd name="connsiteX6" fmla="*/ 1384353 w 1953155"/>
                <a:gd name="connsiteY6" fmla="*/ 106182 h 1835828"/>
                <a:gd name="connsiteX0" fmla="*/ 1446619 w 2015421"/>
                <a:gd name="connsiteY0" fmla="*/ 106182 h 1835609"/>
                <a:gd name="connsiteX1" fmla="*/ 186869 w 2015421"/>
                <a:gd name="connsiteY1" fmla="*/ 226341 h 1835609"/>
                <a:gd name="connsiteX2" fmla="*/ 189405 w 2015421"/>
                <a:gd name="connsiteY2" fmla="*/ 1379606 h 1835609"/>
                <a:gd name="connsiteX3" fmla="*/ 903882 w 2015421"/>
                <a:gd name="connsiteY3" fmla="*/ 1830741 h 1835609"/>
                <a:gd name="connsiteX4" fmla="*/ 1993533 w 2015421"/>
                <a:gd name="connsiteY4" fmla="*/ 1126701 h 1835609"/>
                <a:gd name="connsiteX5" fmla="*/ 1446619 w 2015421"/>
                <a:gd name="connsiteY5" fmla="*/ 106118 h 1835609"/>
                <a:gd name="connsiteX6" fmla="*/ 1446619 w 2015421"/>
                <a:gd name="connsiteY6" fmla="*/ 106182 h 1835609"/>
                <a:gd name="connsiteX0" fmla="*/ 1446619 w 2015421"/>
                <a:gd name="connsiteY0" fmla="*/ 106182 h 1831732"/>
                <a:gd name="connsiteX1" fmla="*/ 186869 w 2015421"/>
                <a:gd name="connsiteY1" fmla="*/ 226341 h 1831732"/>
                <a:gd name="connsiteX2" fmla="*/ 189405 w 2015421"/>
                <a:gd name="connsiteY2" fmla="*/ 1379606 h 1831732"/>
                <a:gd name="connsiteX3" fmla="*/ 903882 w 2015421"/>
                <a:gd name="connsiteY3" fmla="*/ 1830741 h 1831732"/>
                <a:gd name="connsiteX4" fmla="*/ 1993533 w 2015421"/>
                <a:gd name="connsiteY4" fmla="*/ 1126701 h 1831732"/>
                <a:gd name="connsiteX5" fmla="*/ 1446619 w 2015421"/>
                <a:gd name="connsiteY5" fmla="*/ 106118 h 1831732"/>
                <a:gd name="connsiteX6" fmla="*/ 1446619 w 2015421"/>
                <a:gd name="connsiteY6" fmla="*/ 106182 h 183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421" h="1831732">
                  <a:moveTo>
                    <a:pt x="1446619" y="106182"/>
                  </a:moveTo>
                  <a:cubicBezTo>
                    <a:pt x="681246" y="-94573"/>
                    <a:pt x="396405" y="14104"/>
                    <a:pt x="186869" y="226341"/>
                  </a:cubicBezTo>
                  <a:cubicBezTo>
                    <a:pt x="-22667" y="438578"/>
                    <a:pt x="-99988" y="868089"/>
                    <a:pt x="189405" y="1379606"/>
                  </a:cubicBezTo>
                  <a:cubicBezTo>
                    <a:pt x="333626" y="1634525"/>
                    <a:pt x="491053" y="1848124"/>
                    <a:pt x="903882" y="1830741"/>
                  </a:cubicBezTo>
                  <a:cubicBezTo>
                    <a:pt x="1316711" y="1813358"/>
                    <a:pt x="1886285" y="1689082"/>
                    <a:pt x="1993533" y="1126701"/>
                  </a:cubicBezTo>
                  <a:cubicBezTo>
                    <a:pt x="2093304" y="603371"/>
                    <a:pt x="1841801" y="209851"/>
                    <a:pt x="1446619" y="106118"/>
                  </a:cubicBezTo>
                  <a:lnTo>
                    <a:pt x="1446619" y="106182"/>
                  </a:lnTo>
                  <a:close/>
                </a:path>
              </a:pathLst>
            </a:custGeom>
            <a:solidFill>
              <a:schemeClr val="bg1"/>
            </a:solidFill>
            <a:ln w="6386" cap="flat">
              <a:noFill/>
              <a:prstDash val="solid"/>
              <a:miter/>
            </a:ln>
          </p:spPr>
          <p:txBody>
            <a:bodyPr rtlCol="0" anchor="ctr"/>
            <a:lstStyle/>
            <a:p>
              <a:endParaRPr lang="fi-FI"/>
            </a:p>
          </p:txBody>
        </p:sp>
        <p:sp>
          <p:nvSpPr>
            <p:cNvPr id="25" name="Vapaamuotoinen: Muoto 3">
              <a:extLst>
                <a:ext uri="{FF2B5EF4-FFF2-40B4-BE49-F238E27FC236}">
                  <a16:creationId xmlns:a16="http://schemas.microsoft.com/office/drawing/2014/main" id="{ED4411B1-7BC6-3B93-0528-E895F29A10CD}"/>
                </a:ext>
                <a:ext uri="{C183D7F6-B498-43B3-948B-1728B52AA6E4}">
                  <adec:decorative xmlns:adec="http://schemas.microsoft.com/office/drawing/2017/decorative" val="1"/>
                </a:ext>
              </a:extLst>
            </p:cNvPr>
            <p:cNvSpPr/>
            <p:nvPr/>
          </p:nvSpPr>
          <p:spPr>
            <a:xfrm rot="11538342" flipH="1">
              <a:off x="6922171" y="3078475"/>
              <a:ext cx="1026210" cy="927417"/>
            </a:xfrm>
            <a:custGeom>
              <a:avLst/>
              <a:gdLst>
                <a:gd name="connsiteX0" fmla="*/ 1468416 w 2037218"/>
                <a:gd name="connsiteY0" fmla="*/ 86798 h 1950214"/>
                <a:gd name="connsiteX1" fmla="*/ 208666 w 2037218"/>
                <a:gd name="connsiteY1" fmla="*/ 206957 h 1950214"/>
                <a:gd name="connsiteX2" fmla="*/ 229118 w 2037218"/>
                <a:gd name="connsiteY2" fmla="*/ 1417429 h 1950214"/>
                <a:gd name="connsiteX3" fmla="*/ 668146 w 2037218"/>
                <a:gd name="connsiteY3" fmla="*/ 1949963 h 1950214"/>
                <a:gd name="connsiteX4" fmla="*/ 2015330 w 2037218"/>
                <a:gd name="connsiteY4" fmla="*/ 1107317 h 1950214"/>
                <a:gd name="connsiteX5" fmla="*/ 1468416 w 2037218"/>
                <a:gd name="connsiteY5" fmla="*/ 86734 h 1950214"/>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6346"/>
                <a:gd name="connsiteX1" fmla="*/ 252790 w 2081342"/>
                <a:gd name="connsiteY1" fmla="*/ 206957 h 1806346"/>
                <a:gd name="connsiteX2" fmla="*/ 273242 w 2081342"/>
                <a:gd name="connsiteY2" fmla="*/ 1417429 h 1806346"/>
                <a:gd name="connsiteX3" fmla="*/ 953778 w 2081342"/>
                <a:gd name="connsiteY3" fmla="*/ 1804702 h 1806346"/>
                <a:gd name="connsiteX4" fmla="*/ 2059454 w 2081342"/>
                <a:gd name="connsiteY4" fmla="*/ 1107317 h 1806346"/>
                <a:gd name="connsiteX5" fmla="*/ 1512540 w 2081342"/>
                <a:gd name="connsiteY5" fmla="*/ 86734 h 1806346"/>
                <a:gd name="connsiteX6" fmla="*/ 1512540 w 2081342"/>
                <a:gd name="connsiteY6" fmla="*/ 86798 h 1806346"/>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5197"/>
                <a:gd name="connsiteX1" fmla="*/ 252790 w 2081342"/>
                <a:gd name="connsiteY1" fmla="*/ 206957 h 1805197"/>
                <a:gd name="connsiteX2" fmla="*/ 273242 w 2081342"/>
                <a:gd name="connsiteY2" fmla="*/ 1417429 h 1805197"/>
                <a:gd name="connsiteX3" fmla="*/ 953778 w 2081342"/>
                <a:gd name="connsiteY3" fmla="*/ 1804702 h 1805197"/>
                <a:gd name="connsiteX4" fmla="*/ 2059454 w 2081342"/>
                <a:gd name="connsiteY4" fmla="*/ 1107317 h 1805197"/>
                <a:gd name="connsiteX5" fmla="*/ 1512540 w 2081342"/>
                <a:gd name="connsiteY5" fmla="*/ 86734 h 1805197"/>
                <a:gd name="connsiteX6" fmla="*/ 1512540 w 2081342"/>
                <a:gd name="connsiteY6" fmla="*/ 86798 h 1805197"/>
                <a:gd name="connsiteX0" fmla="*/ 1513213 w 2082015"/>
                <a:gd name="connsiteY0" fmla="*/ 86798 h 1811832"/>
                <a:gd name="connsiteX1" fmla="*/ 253463 w 2082015"/>
                <a:gd name="connsiteY1" fmla="*/ 206957 h 1811832"/>
                <a:gd name="connsiteX2" fmla="*/ 273915 w 2082015"/>
                <a:gd name="connsiteY2" fmla="*/ 1417429 h 1811832"/>
                <a:gd name="connsiteX3" fmla="*/ 970476 w 2082015"/>
                <a:gd name="connsiteY3" fmla="*/ 1811357 h 1811832"/>
                <a:gd name="connsiteX4" fmla="*/ 2060127 w 2082015"/>
                <a:gd name="connsiteY4" fmla="*/ 1107317 h 1811832"/>
                <a:gd name="connsiteX5" fmla="*/ 1513213 w 2082015"/>
                <a:gd name="connsiteY5" fmla="*/ 86734 h 1811832"/>
                <a:gd name="connsiteX6" fmla="*/ 1513213 w 2082015"/>
                <a:gd name="connsiteY6" fmla="*/ 86798 h 1811832"/>
                <a:gd name="connsiteX0" fmla="*/ 1384353 w 1953155"/>
                <a:gd name="connsiteY0" fmla="*/ 106182 h 1835828"/>
                <a:gd name="connsiteX1" fmla="*/ 124603 w 1953155"/>
                <a:gd name="connsiteY1" fmla="*/ 226341 h 1835828"/>
                <a:gd name="connsiteX2" fmla="*/ 127139 w 1953155"/>
                <a:gd name="connsiteY2" fmla="*/ 1379606 h 1835828"/>
                <a:gd name="connsiteX3" fmla="*/ 841616 w 1953155"/>
                <a:gd name="connsiteY3" fmla="*/ 1830741 h 1835828"/>
                <a:gd name="connsiteX4" fmla="*/ 1931267 w 1953155"/>
                <a:gd name="connsiteY4" fmla="*/ 1126701 h 1835828"/>
                <a:gd name="connsiteX5" fmla="*/ 1384353 w 1953155"/>
                <a:gd name="connsiteY5" fmla="*/ 106118 h 1835828"/>
                <a:gd name="connsiteX6" fmla="*/ 1384353 w 1953155"/>
                <a:gd name="connsiteY6" fmla="*/ 106182 h 1835828"/>
                <a:gd name="connsiteX0" fmla="*/ 1446619 w 2015421"/>
                <a:gd name="connsiteY0" fmla="*/ 106182 h 1835609"/>
                <a:gd name="connsiteX1" fmla="*/ 186869 w 2015421"/>
                <a:gd name="connsiteY1" fmla="*/ 226341 h 1835609"/>
                <a:gd name="connsiteX2" fmla="*/ 189405 w 2015421"/>
                <a:gd name="connsiteY2" fmla="*/ 1379606 h 1835609"/>
                <a:gd name="connsiteX3" fmla="*/ 903882 w 2015421"/>
                <a:gd name="connsiteY3" fmla="*/ 1830741 h 1835609"/>
                <a:gd name="connsiteX4" fmla="*/ 1993533 w 2015421"/>
                <a:gd name="connsiteY4" fmla="*/ 1126701 h 1835609"/>
                <a:gd name="connsiteX5" fmla="*/ 1446619 w 2015421"/>
                <a:gd name="connsiteY5" fmla="*/ 106118 h 1835609"/>
                <a:gd name="connsiteX6" fmla="*/ 1446619 w 2015421"/>
                <a:gd name="connsiteY6" fmla="*/ 106182 h 1835609"/>
                <a:gd name="connsiteX0" fmla="*/ 1446619 w 2015421"/>
                <a:gd name="connsiteY0" fmla="*/ 106182 h 1831732"/>
                <a:gd name="connsiteX1" fmla="*/ 186869 w 2015421"/>
                <a:gd name="connsiteY1" fmla="*/ 226341 h 1831732"/>
                <a:gd name="connsiteX2" fmla="*/ 189405 w 2015421"/>
                <a:gd name="connsiteY2" fmla="*/ 1379606 h 1831732"/>
                <a:gd name="connsiteX3" fmla="*/ 903882 w 2015421"/>
                <a:gd name="connsiteY3" fmla="*/ 1830741 h 1831732"/>
                <a:gd name="connsiteX4" fmla="*/ 1993533 w 2015421"/>
                <a:gd name="connsiteY4" fmla="*/ 1126701 h 1831732"/>
                <a:gd name="connsiteX5" fmla="*/ 1446619 w 2015421"/>
                <a:gd name="connsiteY5" fmla="*/ 106118 h 1831732"/>
                <a:gd name="connsiteX6" fmla="*/ 1446619 w 2015421"/>
                <a:gd name="connsiteY6" fmla="*/ 106182 h 183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421" h="1831732">
                  <a:moveTo>
                    <a:pt x="1446619" y="106182"/>
                  </a:moveTo>
                  <a:cubicBezTo>
                    <a:pt x="681246" y="-94573"/>
                    <a:pt x="396405" y="14104"/>
                    <a:pt x="186869" y="226341"/>
                  </a:cubicBezTo>
                  <a:cubicBezTo>
                    <a:pt x="-22667" y="438578"/>
                    <a:pt x="-99988" y="868089"/>
                    <a:pt x="189405" y="1379606"/>
                  </a:cubicBezTo>
                  <a:cubicBezTo>
                    <a:pt x="333626" y="1634525"/>
                    <a:pt x="491053" y="1848124"/>
                    <a:pt x="903882" y="1830741"/>
                  </a:cubicBezTo>
                  <a:cubicBezTo>
                    <a:pt x="1316711" y="1813358"/>
                    <a:pt x="1886285" y="1689082"/>
                    <a:pt x="1993533" y="1126701"/>
                  </a:cubicBezTo>
                  <a:cubicBezTo>
                    <a:pt x="2093304" y="603371"/>
                    <a:pt x="1841801" y="209851"/>
                    <a:pt x="1446619" y="106118"/>
                  </a:cubicBezTo>
                  <a:lnTo>
                    <a:pt x="1446619" y="106182"/>
                  </a:lnTo>
                  <a:close/>
                </a:path>
              </a:pathLst>
            </a:custGeom>
            <a:solidFill>
              <a:schemeClr val="bg1"/>
            </a:solidFill>
            <a:ln w="6386" cap="flat">
              <a:noFill/>
              <a:prstDash val="solid"/>
              <a:miter/>
            </a:ln>
          </p:spPr>
          <p:txBody>
            <a:bodyPr rtlCol="0" anchor="ctr"/>
            <a:lstStyle/>
            <a:p>
              <a:endParaRPr lang="fi-FI"/>
            </a:p>
          </p:txBody>
        </p:sp>
        <p:sp>
          <p:nvSpPr>
            <p:cNvPr id="27" name="Vapaamuotoinen: Muoto 2">
              <a:extLst>
                <a:ext uri="{FF2B5EF4-FFF2-40B4-BE49-F238E27FC236}">
                  <a16:creationId xmlns:a16="http://schemas.microsoft.com/office/drawing/2014/main" id="{04F107B6-9CA7-2D8A-6BDB-90FE2239F8DD}"/>
                </a:ext>
                <a:ext uri="{C183D7F6-B498-43B3-948B-1728B52AA6E4}">
                  <adec:decorative xmlns:adec="http://schemas.microsoft.com/office/drawing/2017/decorative" val="1"/>
                </a:ext>
              </a:extLst>
            </p:cNvPr>
            <p:cNvSpPr/>
            <p:nvPr/>
          </p:nvSpPr>
          <p:spPr>
            <a:xfrm rot="10648803" flipH="1">
              <a:off x="7521749" y="4293971"/>
              <a:ext cx="1078390" cy="847674"/>
            </a:xfrm>
            <a:custGeom>
              <a:avLst/>
              <a:gdLst>
                <a:gd name="connsiteX0" fmla="*/ 1468416 w 2037218"/>
                <a:gd name="connsiteY0" fmla="*/ 86798 h 1950214"/>
                <a:gd name="connsiteX1" fmla="*/ 208666 w 2037218"/>
                <a:gd name="connsiteY1" fmla="*/ 206957 h 1950214"/>
                <a:gd name="connsiteX2" fmla="*/ 229118 w 2037218"/>
                <a:gd name="connsiteY2" fmla="*/ 1417429 h 1950214"/>
                <a:gd name="connsiteX3" fmla="*/ 668146 w 2037218"/>
                <a:gd name="connsiteY3" fmla="*/ 1949963 h 1950214"/>
                <a:gd name="connsiteX4" fmla="*/ 2015330 w 2037218"/>
                <a:gd name="connsiteY4" fmla="*/ 1107317 h 1950214"/>
                <a:gd name="connsiteX5" fmla="*/ 1468416 w 2037218"/>
                <a:gd name="connsiteY5" fmla="*/ 86734 h 1950214"/>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6346"/>
                <a:gd name="connsiteX1" fmla="*/ 252790 w 2081342"/>
                <a:gd name="connsiteY1" fmla="*/ 206957 h 1806346"/>
                <a:gd name="connsiteX2" fmla="*/ 273242 w 2081342"/>
                <a:gd name="connsiteY2" fmla="*/ 1417429 h 1806346"/>
                <a:gd name="connsiteX3" fmla="*/ 953778 w 2081342"/>
                <a:gd name="connsiteY3" fmla="*/ 1804702 h 1806346"/>
                <a:gd name="connsiteX4" fmla="*/ 2059454 w 2081342"/>
                <a:gd name="connsiteY4" fmla="*/ 1107317 h 1806346"/>
                <a:gd name="connsiteX5" fmla="*/ 1512540 w 2081342"/>
                <a:gd name="connsiteY5" fmla="*/ 86734 h 1806346"/>
                <a:gd name="connsiteX6" fmla="*/ 1512540 w 2081342"/>
                <a:gd name="connsiteY6" fmla="*/ 86798 h 1806346"/>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5197"/>
                <a:gd name="connsiteX1" fmla="*/ 252790 w 2081342"/>
                <a:gd name="connsiteY1" fmla="*/ 206957 h 1805197"/>
                <a:gd name="connsiteX2" fmla="*/ 273242 w 2081342"/>
                <a:gd name="connsiteY2" fmla="*/ 1417429 h 1805197"/>
                <a:gd name="connsiteX3" fmla="*/ 953778 w 2081342"/>
                <a:gd name="connsiteY3" fmla="*/ 1804702 h 1805197"/>
                <a:gd name="connsiteX4" fmla="*/ 2059454 w 2081342"/>
                <a:gd name="connsiteY4" fmla="*/ 1107317 h 1805197"/>
                <a:gd name="connsiteX5" fmla="*/ 1512540 w 2081342"/>
                <a:gd name="connsiteY5" fmla="*/ 86734 h 1805197"/>
                <a:gd name="connsiteX6" fmla="*/ 1512540 w 2081342"/>
                <a:gd name="connsiteY6" fmla="*/ 86798 h 1805197"/>
                <a:gd name="connsiteX0" fmla="*/ 1513213 w 2082015"/>
                <a:gd name="connsiteY0" fmla="*/ 86798 h 1811832"/>
                <a:gd name="connsiteX1" fmla="*/ 253463 w 2082015"/>
                <a:gd name="connsiteY1" fmla="*/ 206957 h 1811832"/>
                <a:gd name="connsiteX2" fmla="*/ 273915 w 2082015"/>
                <a:gd name="connsiteY2" fmla="*/ 1417429 h 1811832"/>
                <a:gd name="connsiteX3" fmla="*/ 970476 w 2082015"/>
                <a:gd name="connsiteY3" fmla="*/ 1811357 h 1811832"/>
                <a:gd name="connsiteX4" fmla="*/ 2060127 w 2082015"/>
                <a:gd name="connsiteY4" fmla="*/ 1107317 h 1811832"/>
                <a:gd name="connsiteX5" fmla="*/ 1513213 w 2082015"/>
                <a:gd name="connsiteY5" fmla="*/ 86734 h 1811832"/>
                <a:gd name="connsiteX6" fmla="*/ 1513213 w 2082015"/>
                <a:gd name="connsiteY6" fmla="*/ 86798 h 1811832"/>
                <a:gd name="connsiteX0" fmla="*/ 1384353 w 1953155"/>
                <a:gd name="connsiteY0" fmla="*/ 106182 h 1835828"/>
                <a:gd name="connsiteX1" fmla="*/ 124603 w 1953155"/>
                <a:gd name="connsiteY1" fmla="*/ 226341 h 1835828"/>
                <a:gd name="connsiteX2" fmla="*/ 127139 w 1953155"/>
                <a:gd name="connsiteY2" fmla="*/ 1379606 h 1835828"/>
                <a:gd name="connsiteX3" fmla="*/ 841616 w 1953155"/>
                <a:gd name="connsiteY3" fmla="*/ 1830741 h 1835828"/>
                <a:gd name="connsiteX4" fmla="*/ 1931267 w 1953155"/>
                <a:gd name="connsiteY4" fmla="*/ 1126701 h 1835828"/>
                <a:gd name="connsiteX5" fmla="*/ 1384353 w 1953155"/>
                <a:gd name="connsiteY5" fmla="*/ 106118 h 1835828"/>
                <a:gd name="connsiteX6" fmla="*/ 1384353 w 1953155"/>
                <a:gd name="connsiteY6" fmla="*/ 106182 h 1835828"/>
                <a:gd name="connsiteX0" fmla="*/ 1446619 w 2015421"/>
                <a:gd name="connsiteY0" fmla="*/ 106182 h 1835609"/>
                <a:gd name="connsiteX1" fmla="*/ 186869 w 2015421"/>
                <a:gd name="connsiteY1" fmla="*/ 226341 h 1835609"/>
                <a:gd name="connsiteX2" fmla="*/ 189405 w 2015421"/>
                <a:gd name="connsiteY2" fmla="*/ 1379606 h 1835609"/>
                <a:gd name="connsiteX3" fmla="*/ 903882 w 2015421"/>
                <a:gd name="connsiteY3" fmla="*/ 1830741 h 1835609"/>
                <a:gd name="connsiteX4" fmla="*/ 1993533 w 2015421"/>
                <a:gd name="connsiteY4" fmla="*/ 1126701 h 1835609"/>
                <a:gd name="connsiteX5" fmla="*/ 1446619 w 2015421"/>
                <a:gd name="connsiteY5" fmla="*/ 106118 h 1835609"/>
                <a:gd name="connsiteX6" fmla="*/ 1446619 w 2015421"/>
                <a:gd name="connsiteY6" fmla="*/ 106182 h 1835609"/>
                <a:gd name="connsiteX0" fmla="*/ 1446619 w 2015421"/>
                <a:gd name="connsiteY0" fmla="*/ 106182 h 1831732"/>
                <a:gd name="connsiteX1" fmla="*/ 186869 w 2015421"/>
                <a:gd name="connsiteY1" fmla="*/ 226341 h 1831732"/>
                <a:gd name="connsiteX2" fmla="*/ 189405 w 2015421"/>
                <a:gd name="connsiteY2" fmla="*/ 1379606 h 1831732"/>
                <a:gd name="connsiteX3" fmla="*/ 903882 w 2015421"/>
                <a:gd name="connsiteY3" fmla="*/ 1830741 h 1831732"/>
                <a:gd name="connsiteX4" fmla="*/ 1993533 w 2015421"/>
                <a:gd name="connsiteY4" fmla="*/ 1126701 h 1831732"/>
                <a:gd name="connsiteX5" fmla="*/ 1446619 w 2015421"/>
                <a:gd name="connsiteY5" fmla="*/ 106118 h 1831732"/>
                <a:gd name="connsiteX6" fmla="*/ 1446619 w 2015421"/>
                <a:gd name="connsiteY6" fmla="*/ 106182 h 183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421" h="1831732">
                  <a:moveTo>
                    <a:pt x="1446619" y="106182"/>
                  </a:moveTo>
                  <a:cubicBezTo>
                    <a:pt x="681246" y="-94573"/>
                    <a:pt x="396405" y="14104"/>
                    <a:pt x="186869" y="226341"/>
                  </a:cubicBezTo>
                  <a:cubicBezTo>
                    <a:pt x="-22667" y="438578"/>
                    <a:pt x="-99988" y="868089"/>
                    <a:pt x="189405" y="1379606"/>
                  </a:cubicBezTo>
                  <a:cubicBezTo>
                    <a:pt x="333626" y="1634525"/>
                    <a:pt x="491053" y="1848124"/>
                    <a:pt x="903882" y="1830741"/>
                  </a:cubicBezTo>
                  <a:cubicBezTo>
                    <a:pt x="1316711" y="1813358"/>
                    <a:pt x="1886285" y="1689082"/>
                    <a:pt x="1993533" y="1126701"/>
                  </a:cubicBezTo>
                  <a:cubicBezTo>
                    <a:pt x="2093304" y="603371"/>
                    <a:pt x="1841801" y="209851"/>
                    <a:pt x="1446619" y="106118"/>
                  </a:cubicBezTo>
                  <a:lnTo>
                    <a:pt x="1446619" y="106182"/>
                  </a:lnTo>
                  <a:close/>
                </a:path>
              </a:pathLst>
            </a:custGeom>
            <a:solidFill>
              <a:schemeClr val="bg1"/>
            </a:solidFill>
            <a:ln w="6386" cap="flat">
              <a:noFill/>
              <a:prstDash val="solid"/>
              <a:miter/>
            </a:ln>
          </p:spPr>
          <p:txBody>
            <a:bodyPr rtlCol="0" anchor="ctr"/>
            <a:lstStyle/>
            <a:p>
              <a:endParaRPr lang="fi-FI"/>
            </a:p>
          </p:txBody>
        </p:sp>
        <p:sp>
          <p:nvSpPr>
            <p:cNvPr id="29" name="Google Shape;398;p35">
              <a:extLst>
                <a:ext uri="{FF2B5EF4-FFF2-40B4-BE49-F238E27FC236}">
                  <a16:creationId xmlns:a16="http://schemas.microsoft.com/office/drawing/2014/main" id="{3D6C4DC8-249D-3156-4F16-29DAA7DCF961}"/>
                </a:ext>
              </a:extLst>
            </p:cNvPr>
            <p:cNvSpPr txBox="1">
              <a:spLocks/>
            </p:cNvSpPr>
            <p:nvPr/>
          </p:nvSpPr>
          <p:spPr>
            <a:xfrm>
              <a:off x="5980557" y="2877740"/>
              <a:ext cx="908665" cy="303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buFont typeface="Arial"/>
                <a:buNone/>
              </a:pPr>
              <a:r>
                <a:rPr lang="fi-FI" sz="1200" b="1">
                  <a:latin typeface="Arial Black"/>
                </a:rPr>
                <a:t>Yhteisöt</a:t>
              </a:r>
            </a:p>
            <a:p>
              <a:pPr marL="0" indent="0" algn="ctr">
                <a:lnSpc>
                  <a:spcPct val="115000"/>
                </a:lnSpc>
                <a:buFont typeface="Arial"/>
                <a:buNone/>
              </a:pPr>
              <a:r>
                <a:rPr lang="fi-FI" sz="1100" i="1"/>
                <a:t>Esim. some-keskustelut</a:t>
              </a:r>
              <a:endParaRPr lang="fi-FI" sz="1100" b="1" i="1"/>
            </a:p>
          </p:txBody>
        </p:sp>
        <p:sp>
          <p:nvSpPr>
            <p:cNvPr id="31" name="Google Shape;400;p35">
              <a:extLst>
                <a:ext uri="{FF2B5EF4-FFF2-40B4-BE49-F238E27FC236}">
                  <a16:creationId xmlns:a16="http://schemas.microsoft.com/office/drawing/2014/main" id="{84747B9B-D0EC-A121-D5C5-37A9B6755EE5}"/>
                </a:ext>
              </a:extLst>
            </p:cNvPr>
            <p:cNvSpPr txBox="1">
              <a:spLocks/>
            </p:cNvSpPr>
            <p:nvPr/>
          </p:nvSpPr>
          <p:spPr>
            <a:xfrm>
              <a:off x="8779937" y="5387671"/>
              <a:ext cx="1174912" cy="303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buFont typeface="Arial"/>
                <a:buNone/>
              </a:pPr>
              <a:r>
                <a:rPr lang="fi-FI" sz="1200" b="1">
                  <a:latin typeface="Arial Black"/>
                </a:rPr>
                <a:t>Sovellukset</a:t>
              </a:r>
            </a:p>
            <a:p>
              <a:pPr marL="0" indent="0" algn="ctr">
                <a:lnSpc>
                  <a:spcPct val="115000"/>
                </a:lnSpc>
                <a:buFont typeface="Arial"/>
                <a:buNone/>
              </a:pPr>
              <a:r>
                <a:rPr lang="fi-FI" sz="1100" i="1"/>
                <a:t>Esim. </a:t>
              </a:r>
              <a:r>
                <a:rPr lang="fi-FI" sz="1100" i="1" err="1"/>
                <a:t>SportsTracker</a:t>
              </a:r>
              <a:endParaRPr lang="fi-FI" sz="1100" b="1" i="1"/>
            </a:p>
          </p:txBody>
        </p:sp>
        <p:sp>
          <p:nvSpPr>
            <p:cNvPr id="33" name="Google Shape;402;p35">
              <a:extLst>
                <a:ext uri="{FF2B5EF4-FFF2-40B4-BE49-F238E27FC236}">
                  <a16:creationId xmlns:a16="http://schemas.microsoft.com/office/drawing/2014/main" id="{618A99CD-34DE-D439-5D69-3C77EB781310}"/>
                </a:ext>
              </a:extLst>
            </p:cNvPr>
            <p:cNvSpPr txBox="1">
              <a:spLocks/>
            </p:cNvSpPr>
            <p:nvPr/>
          </p:nvSpPr>
          <p:spPr>
            <a:xfrm>
              <a:off x="7072991" y="2117561"/>
              <a:ext cx="973582" cy="303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buFont typeface="Arial"/>
                <a:buNone/>
              </a:pPr>
              <a:r>
                <a:rPr lang="fi-FI" sz="1200" b="1">
                  <a:latin typeface="Arial Black"/>
                </a:rPr>
                <a:t>Järjestöt</a:t>
              </a:r>
              <a:br>
                <a:rPr lang="fi-FI" sz="1200" b="1"/>
              </a:br>
              <a:r>
                <a:rPr lang="fi-FI" sz="1100" i="1"/>
                <a:t>Esim. urheiluseurat</a:t>
              </a:r>
            </a:p>
          </p:txBody>
        </p:sp>
        <p:sp>
          <p:nvSpPr>
            <p:cNvPr id="35" name="Google Shape;404;p35">
              <a:extLst>
                <a:ext uri="{FF2B5EF4-FFF2-40B4-BE49-F238E27FC236}">
                  <a16:creationId xmlns:a16="http://schemas.microsoft.com/office/drawing/2014/main" id="{1E892D80-EE05-FE05-1C0D-EEB0E1D8390C}"/>
                </a:ext>
              </a:extLst>
            </p:cNvPr>
            <p:cNvSpPr txBox="1">
              <a:spLocks/>
            </p:cNvSpPr>
            <p:nvPr/>
          </p:nvSpPr>
          <p:spPr>
            <a:xfrm>
              <a:off x="10136701" y="5162819"/>
              <a:ext cx="1166152" cy="303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buFont typeface="Arial"/>
                <a:buNone/>
              </a:pPr>
              <a:r>
                <a:rPr lang="fi-FI" sz="1200" b="1">
                  <a:solidFill>
                    <a:schemeClr val="tx1"/>
                  </a:solidFill>
                  <a:latin typeface="Arial Black"/>
                </a:rPr>
                <a:t>Muut kaupungit</a:t>
              </a:r>
            </a:p>
            <a:p>
              <a:pPr marL="0" indent="0" algn="ctr">
                <a:lnSpc>
                  <a:spcPct val="115000"/>
                </a:lnSpc>
                <a:buFont typeface="Arial"/>
                <a:buNone/>
              </a:pPr>
              <a:r>
                <a:rPr lang="fi-FI" sz="1100" i="1">
                  <a:solidFill>
                    <a:schemeClr val="tx1"/>
                  </a:solidFill>
                </a:rPr>
                <a:t>Esim. PK-seutu</a:t>
              </a:r>
            </a:p>
          </p:txBody>
        </p:sp>
        <p:sp>
          <p:nvSpPr>
            <p:cNvPr id="37" name="Google Shape;407;p35">
              <a:extLst>
                <a:ext uri="{FF2B5EF4-FFF2-40B4-BE49-F238E27FC236}">
                  <a16:creationId xmlns:a16="http://schemas.microsoft.com/office/drawing/2014/main" id="{40816D72-E0AD-7EFA-4AEC-DC0A15B9A498}"/>
                </a:ext>
              </a:extLst>
            </p:cNvPr>
            <p:cNvSpPr txBox="1">
              <a:spLocks/>
            </p:cNvSpPr>
            <p:nvPr/>
          </p:nvSpPr>
          <p:spPr>
            <a:xfrm>
              <a:off x="5790666" y="3971890"/>
              <a:ext cx="1192528" cy="3340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buNone/>
              </a:pPr>
              <a:r>
                <a:rPr lang="fi-FI" sz="1200" b="1">
                  <a:latin typeface="Arial Black"/>
                </a:rPr>
                <a:t>Valtio</a:t>
              </a:r>
              <a:br>
                <a:rPr lang="fi-FI" sz="1200" b="1"/>
              </a:br>
              <a:r>
                <a:rPr lang="fi-FI" sz="1100" i="1"/>
                <a:t>Esim. Opetus- ja kulttuuriministeriö</a:t>
              </a:r>
            </a:p>
          </p:txBody>
        </p:sp>
        <p:sp>
          <p:nvSpPr>
            <p:cNvPr id="39" name="Google Shape;409;p35">
              <a:extLst>
                <a:ext uri="{FF2B5EF4-FFF2-40B4-BE49-F238E27FC236}">
                  <a16:creationId xmlns:a16="http://schemas.microsoft.com/office/drawing/2014/main" id="{6517CDEB-B51B-2839-BBC9-9D5D9D9D14B9}"/>
                </a:ext>
              </a:extLst>
            </p:cNvPr>
            <p:cNvSpPr txBox="1">
              <a:spLocks/>
            </p:cNvSpPr>
            <p:nvPr/>
          </p:nvSpPr>
          <p:spPr>
            <a:xfrm>
              <a:off x="9580504" y="1920340"/>
              <a:ext cx="1238818" cy="689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buFont typeface="Arial"/>
                <a:buNone/>
              </a:pPr>
              <a:r>
                <a:rPr lang="fi-FI" sz="1200" b="1">
                  <a:latin typeface="Arial Black"/>
                </a:rPr>
                <a:t>Elinkeinon-</a:t>
              </a:r>
              <a:br>
                <a:rPr lang="fi-FI" sz="1200" b="1">
                  <a:latin typeface="Arial Black" panose="020B0A04020102020204" pitchFamily="34" charset="0"/>
                </a:rPr>
              </a:br>
              <a:r>
                <a:rPr lang="fi-FI" sz="1200" b="1">
                  <a:latin typeface="Arial Black"/>
                </a:rPr>
                <a:t>harjoittajat</a:t>
              </a:r>
            </a:p>
            <a:p>
              <a:pPr marL="0" indent="0" algn="ctr">
                <a:lnSpc>
                  <a:spcPct val="115000"/>
                </a:lnSpc>
                <a:buFont typeface="Arial"/>
                <a:buNone/>
              </a:pPr>
              <a:r>
                <a:rPr lang="fi-FI" sz="1100" i="1"/>
                <a:t>Esim. valmentajat</a:t>
              </a:r>
              <a:endParaRPr lang="fi-FI" sz="1100" b="1" i="1"/>
            </a:p>
          </p:txBody>
        </p:sp>
        <p:sp>
          <p:nvSpPr>
            <p:cNvPr id="41" name="Google Shape;411;p35">
              <a:extLst>
                <a:ext uri="{FF2B5EF4-FFF2-40B4-BE49-F238E27FC236}">
                  <a16:creationId xmlns:a16="http://schemas.microsoft.com/office/drawing/2014/main" id="{BA7F1CAF-F466-7BE9-2F1A-ACCA9147C2F2}"/>
                </a:ext>
              </a:extLst>
            </p:cNvPr>
            <p:cNvSpPr txBox="1">
              <a:spLocks/>
            </p:cNvSpPr>
            <p:nvPr/>
          </p:nvSpPr>
          <p:spPr>
            <a:xfrm>
              <a:off x="10429390" y="2704491"/>
              <a:ext cx="1202181" cy="303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buFont typeface="Arial"/>
                <a:buNone/>
              </a:pPr>
              <a:r>
                <a:rPr lang="fi-FI" sz="1200" b="1">
                  <a:solidFill>
                    <a:schemeClr val="tx1"/>
                  </a:solidFill>
                  <a:latin typeface="Arial Black"/>
                </a:rPr>
                <a:t>Toimialat</a:t>
              </a:r>
            </a:p>
            <a:p>
              <a:pPr marL="0" indent="0" algn="ctr">
                <a:lnSpc>
                  <a:spcPct val="115000"/>
                </a:lnSpc>
                <a:buFont typeface="Arial"/>
                <a:buNone/>
              </a:pPr>
              <a:r>
                <a:rPr lang="fi-FI" sz="1100" i="1">
                  <a:solidFill>
                    <a:schemeClr val="tx1"/>
                  </a:solidFill>
                </a:rPr>
                <a:t>Esim. Kuva, Kasko</a:t>
              </a:r>
            </a:p>
          </p:txBody>
        </p:sp>
        <p:sp>
          <p:nvSpPr>
            <p:cNvPr id="43" name="Google Shape;412;p35">
              <a:extLst>
                <a:ext uri="{FF2B5EF4-FFF2-40B4-BE49-F238E27FC236}">
                  <a16:creationId xmlns:a16="http://schemas.microsoft.com/office/drawing/2014/main" id="{4609FCEF-9908-BFB0-8799-71395E79DFD1}"/>
                </a:ext>
              </a:extLst>
            </p:cNvPr>
            <p:cNvSpPr txBox="1">
              <a:spLocks/>
            </p:cNvSpPr>
            <p:nvPr/>
          </p:nvSpPr>
          <p:spPr>
            <a:xfrm>
              <a:off x="7956064" y="3668590"/>
              <a:ext cx="1779820" cy="303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buFont typeface="Arial"/>
                <a:buNone/>
              </a:pPr>
              <a:r>
                <a:rPr lang="fi-FI" sz="1300">
                  <a:latin typeface="Arial Black"/>
                  <a:ea typeface="Arial Black"/>
                  <a:cs typeface="Arial Black"/>
                  <a:sym typeface="Arial Black"/>
                </a:rPr>
                <a:t>Ilmiö tai haaste, </a:t>
              </a:r>
              <a:r>
                <a:rPr lang="fi-FI" sz="1100" i="1"/>
                <a:t>Nuorten liikkumisen edistäminen</a:t>
              </a:r>
            </a:p>
          </p:txBody>
        </p:sp>
        <p:sp>
          <p:nvSpPr>
            <p:cNvPr id="45" name="Google Shape;413;p35">
              <a:extLst>
                <a:ext uri="{FF2B5EF4-FFF2-40B4-BE49-F238E27FC236}">
                  <a16:creationId xmlns:a16="http://schemas.microsoft.com/office/drawing/2014/main" id="{CFC495E3-179B-FC0C-DAD6-F1C80FADF7EA}"/>
                </a:ext>
              </a:extLst>
            </p:cNvPr>
            <p:cNvSpPr txBox="1">
              <a:spLocks/>
            </p:cNvSpPr>
            <p:nvPr/>
          </p:nvSpPr>
          <p:spPr>
            <a:xfrm>
              <a:off x="7598242" y="5281307"/>
              <a:ext cx="996982" cy="303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buFont typeface="Arial"/>
                <a:buNone/>
              </a:pPr>
              <a:r>
                <a:rPr lang="fi-FI" sz="1200" b="1">
                  <a:solidFill>
                    <a:schemeClr val="tx1"/>
                  </a:solidFill>
                  <a:latin typeface="Arial Black"/>
                </a:rPr>
                <a:t>Korkea-</a:t>
              </a:r>
              <a:br>
                <a:rPr lang="fi-FI" sz="1200" b="1">
                  <a:latin typeface="Arial Black" panose="020B0A04020102020204" pitchFamily="34" charset="0"/>
                </a:rPr>
              </a:br>
              <a:r>
                <a:rPr lang="fi-FI" sz="1200" b="1">
                  <a:solidFill>
                    <a:schemeClr val="tx1"/>
                  </a:solidFill>
                  <a:latin typeface="Arial Black"/>
                </a:rPr>
                <a:t>koulut</a:t>
              </a:r>
            </a:p>
            <a:p>
              <a:pPr marL="0" indent="0" algn="ctr">
                <a:lnSpc>
                  <a:spcPct val="115000"/>
                </a:lnSpc>
                <a:buFont typeface="Arial"/>
                <a:buNone/>
              </a:pPr>
              <a:r>
                <a:rPr lang="fi-FI" sz="1100" i="1">
                  <a:solidFill>
                    <a:schemeClr val="tx1"/>
                  </a:solidFill>
                </a:rPr>
                <a:t>Esim. JYU</a:t>
              </a:r>
            </a:p>
          </p:txBody>
        </p:sp>
        <p:sp>
          <p:nvSpPr>
            <p:cNvPr id="47" name="Google Shape;415;p35">
              <a:extLst>
                <a:ext uri="{FF2B5EF4-FFF2-40B4-BE49-F238E27FC236}">
                  <a16:creationId xmlns:a16="http://schemas.microsoft.com/office/drawing/2014/main" id="{5F75C1CE-9D16-5106-B314-CDEFA02C3FE0}"/>
                </a:ext>
              </a:extLst>
            </p:cNvPr>
            <p:cNvSpPr txBox="1">
              <a:spLocks/>
            </p:cNvSpPr>
            <p:nvPr/>
          </p:nvSpPr>
          <p:spPr>
            <a:xfrm>
              <a:off x="8343520" y="1789009"/>
              <a:ext cx="908665" cy="303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buSzPts val="1500"/>
                <a:buFont typeface="Arial"/>
                <a:buNone/>
              </a:pPr>
              <a:r>
                <a:rPr lang="fi-FI" sz="1200" b="1">
                  <a:latin typeface="Arial Black"/>
                </a:rPr>
                <a:t>Yritykset</a:t>
              </a:r>
            </a:p>
            <a:p>
              <a:pPr marL="0" indent="0" algn="ctr">
                <a:lnSpc>
                  <a:spcPct val="115000"/>
                </a:lnSpc>
                <a:buSzPts val="1500"/>
                <a:buFont typeface="Arial"/>
                <a:buNone/>
              </a:pPr>
              <a:r>
                <a:rPr lang="fi-FI" sz="1100" i="1"/>
                <a:t>Esim. kuntosalit</a:t>
              </a:r>
              <a:endParaRPr lang="fi-FI" sz="1100" b="1" i="1"/>
            </a:p>
          </p:txBody>
        </p:sp>
        <p:sp>
          <p:nvSpPr>
            <p:cNvPr id="49" name="Google Shape;417;p35">
              <a:extLst>
                <a:ext uri="{FF2B5EF4-FFF2-40B4-BE49-F238E27FC236}">
                  <a16:creationId xmlns:a16="http://schemas.microsoft.com/office/drawing/2014/main" id="{5C95F48F-FAA7-A3F3-39C2-8879F320F394}"/>
                </a:ext>
              </a:extLst>
            </p:cNvPr>
            <p:cNvSpPr txBox="1">
              <a:spLocks/>
            </p:cNvSpPr>
            <p:nvPr/>
          </p:nvSpPr>
          <p:spPr>
            <a:xfrm>
              <a:off x="6355413" y="4837530"/>
              <a:ext cx="1092258" cy="303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15000"/>
                </a:lnSpc>
                <a:buFont typeface="Arial"/>
                <a:buNone/>
              </a:pPr>
              <a:r>
                <a:rPr lang="fi-FI" sz="1200" b="1">
                  <a:solidFill>
                    <a:schemeClr val="tx1"/>
                  </a:solidFill>
                  <a:latin typeface="Arial Black"/>
                </a:rPr>
                <a:t>Virastot ja laitokset</a:t>
              </a:r>
            </a:p>
            <a:p>
              <a:pPr marL="0" indent="0" algn="ctr">
                <a:lnSpc>
                  <a:spcPct val="115000"/>
                </a:lnSpc>
                <a:buFont typeface="Arial"/>
                <a:buNone/>
              </a:pPr>
              <a:r>
                <a:rPr lang="fi-FI" sz="1100" i="1">
                  <a:solidFill>
                    <a:schemeClr val="tx1"/>
                  </a:solidFill>
                </a:rPr>
                <a:t>Esim. THL</a:t>
              </a:r>
            </a:p>
          </p:txBody>
        </p:sp>
        <p:pic>
          <p:nvPicPr>
            <p:cNvPr id="51" name="Google Shape;418;p35" descr="Map&#10;&#10;Description automatically generated with medium confidence">
              <a:extLst>
                <a:ext uri="{FF2B5EF4-FFF2-40B4-BE49-F238E27FC236}">
                  <a16:creationId xmlns:a16="http://schemas.microsoft.com/office/drawing/2014/main" id="{369B8E61-BE9F-2676-E933-78AF34C517AD}"/>
                </a:ext>
              </a:extLst>
            </p:cNvPr>
            <p:cNvPicPr preferRelativeResize="0"/>
            <p:nvPr/>
          </p:nvPicPr>
          <p:blipFill rotWithShape="1">
            <a:blip r:embed="rId3">
              <a:alphaModFix/>
            </a:blip>
            <a:srcRect/>
            <a:stretch/>
          </p:blipFill>
          <p:spPr>
            <a:xfrm flipH="1">
              <a:off x="10596560" y="3369478"/>
              <a:ext cx="1678711" cy="2016658"/>
            </a:xfrm>
            <a:prstGeom prst="rect">
              <a:avLst/>
            </a:prstGeom>
            <a:noFill/>
            <a:ln>
              <a:noFill/>
            </a:ln>
          </p:spPr>
        </p:pic>
        <p:sp>
          <p:nvSpPr>
            <p:cNvPr id="53" name="Google Shape;420;p35">
              <a:extLst>
                <a:ext uri="{FF2B5EF4-FFF2-40B4-BE49-F238E27FC236}">
                  <a16:creationId xmlns:a16="http://schemas.microsoft.com/office/drawing/2014/main" id="{BF33620C-C6ED-844A-4FE1-9B34D5BA5BE9}"/>
                </a:ext>
              </a:extLst>
            </p:cNvPr>
            <p:cNvSpPr txBox="1"/>
            <p:nvPr/>
          </p:nvSpPr>
          <p:spPr>
            <a:xfrm>
              <a:off x="9133313" y="4314890"/>
              <a:ext cx="1069475" cy="883278"/>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0"/>
                </a:spcAft>
                <a:buNone/>
              </a:pPr>
              <a:r>
                <a:rPr lang="fi-FI" sz="1200" b="1" i="1">
                  <a:solidFill>
                    <a:schemeClr val="dk1"/>
                  </a:solidFill>
                </a:rPr>
                <a:t>Mitä tutkimusta on?</a:t>
              </a:r>
              <a:endParaRPr lang="fi-FI" sz="1200" i="1"/>
            </a:p>
          </p:txBody>
        </p:sp>
        <p:sp>
          <p:nvSpPr>
            <p:cNvPr id="55" name="Google Shape;421;p35">
              <a:extLst>
                <a:ext uri="{FF2B5EF4-FFF2-40B4-BE49-F238E27FC236}">
                  <a16:creationId xmlns:a16="http://schemas.microsoft.com/office/drawing/2014/main" id="{85E9A638-8BAC-92BC-EC6F-1B7FA7D6BEFB}"/>
                </a:ext>
              </a:extLst>
            </p:cNvPr>
            <p:cNvSpPr txBox="1"/>
            <p:nvPr/>
          </p:nvSpPr>
          <p:spPr>
            <a:xfrm>
              <a:off x="8267156" y="2581172"/>
              <a:ext cx="1085235" cy="883278"/>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0"/>
                </a:spcAft>
                <a:buNone/>
              </a:pPr>
              <a:r>
                <a:rPr lang="fi-FI" sz="1200" b="1" i="1">
                  <a:solidFill>
                    <a:schemeClr val="dk1"/>
                  </a:solidFill>
                </a:rPr>
                <a:t>Mitä tarjontaa on?</a:t>
              </a:r>
              <a:endParaRPr lang="fi-FI" sz="1200" i="1"/>
            </a:p>
          </p:txBody>
        </p:sp>
        <p:sp>
          <p:nvSpPr>
            <p:cNvPr id="57" name="Google Shape;422;p35">
              <a:extLst>
                <a:ext uri="{FF2B5EF4-FFF2-40B4-BE49-F238E27FC236}">
                  <a16:creationId xmlns:a16="http://schemas.microsoft.com/office/drawing/2014/main" id="{F5EFD26A-FEC3-E9FA-E9B0-5BFC77F4115F}"/>
                </a:ext>
              </a:extLst>
            </p:cNvPr>
            <p:cNvSpPr txBox="1"/>
            <p:nvPr/>
          </p:nvSpPr>
          <p:spPr>
            <a:xfrm>
              <a:off x="6840247" y="3111255"/>
              <a:ext cx="1157289" cy="883278"/>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0"/>
                </a:spcAft>
                <a:buNone/>
              </a:pPr>
              <a:r>
                <a:rPr lang="fi-FI" sz="1200" b="1" i="1">
                  <a:solidFill>
                    <a:schemeClr val="dk1"/>
                  </a:solidFill>
                </a:rPr>
                <a:t>Mitä vaikutusta on?</a:t>
              </a:r>
              <a:endParaRPr lang="fi-FI" sz="1200" i="1"/>
            </a:p>
          </p:txBody>
        </p:sp>
        <p:sp>
          <p:nvSpPr>
            <p:cNvPr id="59" name="Google Shape;423;p35">
              <a:extLst>
                <a:ext uri="{FF2B5EF4-FFF2-40B4-BE49-F238E27FC236}">
                  <a16:creationId xmlns:a16="http://schemas.microsoft.com/office/drawing/2014/main" id="{EA6ED7D4-43EE-1B7B-1EB3-1A4723C2A574}"/>
                </a:ext>
              </a:extLst>
            </p:cNvPr>
            <p:cNvSpPr txBox="1"/>
            <p:nvPr/>
          </p:nvSpPr>
          <p:spPr>
            <a:xfrm>
              <a:off x="9554913" y="2969492"/>
              <a:ext cx="970120" cy="883278"/>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0"/>
                </a:spcAft>
                <a:buNone/>
              </a:pPr>
              <a:r>
                <a:rPr lang="fi-FI" sz="1200" b="1" i="1">
                  <a:solidFill>
                    <a:schemeClr val="dk1"/>
                  </a:solidFill>
                </a:rPr>
                <a:t>Mitä tarpeita on?</a:t>
              </a:r>
              <a:endParaRPr lang="fi-FI" sz="1200" i="1"/>
            </a:p>
          </p:txBody>
        </p:sp>
        <p:sp>
          <p:nvSpPr>
            <p:cNvPr id="61" name="Google Shape;424;p35">
              <a:extLst>
                <a:ext uri="{FF2B5EF4-FFF2-40B4-BE49-F238E27FC236}">
                  <a16:creationId xmlns:a16="http://schemas.microsoft.com/office/drawing/2014/main" id="{AFDE93E5-5AFF-68CD-8593-5CF0F31FABD5}"/>
                </a:ext>
              </a:extLst>
            </p:cNvPr>
            <p:cNvSpPr txBox="1"/>
            <p:nvPr/>
          </p:nvSpPr>
          <p:spPr>
            <a:xfrm>
              <a:off x="7543623" y="4307899"/>
              <a:ext cx="1019536" cy="883278"/>
            </a:xfrm>
            <a:prstGeom prst="rect">
              <a:avLst/>
            </a:prstGeom>
            <a:noFill/>
            <a:ln>
              <a:noFill/>
            </a:ln>
          </p:spPr>
          <p:txBody>
            <a:bodyPr spcFirstLastPara="1" wrap="square" lIns="121900" tIns="121900" rIns="121900" bIns="121900" anchor="t" anchorCtr="0">
              <a:spAutoFit/>
            </a:bodyPr>
            <a:lstStyle/>
            <a:p>
              <a:pPr marL="0" lvl="0" indent="0" algn="ctr" rtl="0">
                <a:lnSpc>
                  <a:spcPct val="115000"/>
                </a:lnSpc>
                <a:spcBef>
                  <a:spcPts val="0"/>
                </a:spcBef>
                <a:spcAft>
                  <a:spcPts val="0"/>
                </a:spcAft>
                <a:buNone/>
              </a:pPr>
              <a:r>
                <a:rPr lang="fi-FI" sz="1200" b="1" i="1">
                  <a:solidFill>
                    <a:schemeClr val="dk1"/>
                  </a:solidFill>
                </a:rPr>
                <a:t>Mitä tavoitteita on?</a:t>
              </a:r>
              <a:endParaRPr lang="fi-FI" sz="1200" i="1"/>
            </a:p>
          </p:txBody>
        </p:sp>
      </p:grpSp>
    </p:spTree>
    <p:extLst>
      <p:ext uri="{BB962C8B-B14F-4D97-AF65-F5344CB8AC3E}">
        <p14:creationId xmlns:p14="http://schemas.microsoft.com/office/powerpoint/2010/main" val="1696296314"/>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9" name="Google Shape;1709;p84">
            <a:extLst>
              <a:ext uri="{C183D7F6-B498-43B3-948B-1728B52AA6E4}">
                <adec:decorative xmlns:adec="http://schemas.microsoft.com/office/drawing/2017/decorative" val="1"/>
              </a:ext>
            </a:extLst>
          </p:cNvPr>
          <p:cNvSpPr/>
          <p:nvPr/>
        </p:nvSpPr>
        <p:spPr>
          <a:xfrm>
            <a:off x="266700" y="6154200"/>
            <a:ext cx="1589600" cy="704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5" name="Google Shape;1041;p59">
            <a:extLst>
              <a:ext uri="{FF2B5EF4-FFF2-40B4-BE49-F238E27FC236}">
                <a16:creationId xmlns:a16="http://schemas.microsoft.com/office/drawing/2014/main" id="{6D28870A-D868-6C2B-EB66-AE7DB8AC66D2}"/>
              </a:ext>
              <a:ext uri="{C183D7F6-B498-43B3-948B-1728B52AA6E4}">
                <adec:decorative xmlns:adec="http://schemas.microsoft.com/office/drawing/2017/decorative" val="1"/>
              </a:ext>
            </a:extLst>
          </p:cNvPr>
          <p:cNvSpPr/>
          <p:nvPr/>
        </p:nvSpPr>
        <p:spPr>
          <a:xfrm>
            <a:off x="375385" y="500513"/>
            <a:ext cx="11425188" cy="60755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Suorakulmio: Pyöristetyt kulmat 5">
            <a:extLst>
              <a:ext uri="{FF2B5EF4-FFF2-40B4-BE49-F238E27FC236}">
                <a16:creationId xmlns:a16="http://schemas.microsoft.com/office/drawing/2014/main" id="{C4936BE5-B723-CEE3-5780-45069FC283B3}"/>
              </a:ext>
              <a:ext uri="{C183D7F6-B498-43B3-948B-1728B52AA6E4}">
                <adec:decorative xmlns:adec="http://schemas.microsoft.com/office/drawing/2017/decorative" val="1"/>
              </a:ext>
            </a:extLst>
          </p:cNvPr>
          <p:cNvSpPr/>
          <p:nvPr/>
        </p:nvSpPr>
        <p:spPr>
          <a:xfrm>
            <a:off x="274012" y="192199"/>
            <a:ext cx="1622345" cy="1135473"/>
          </a:xfrm>
          <a:prstGeom prst="roundRect">
            <a:avLst>
              <a:gd name="adj" fmla="val 2461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Vapaamuotoinen: Muoto 6">
            <a:extLst>
              <a:ext uri="{FF2B5EF4-FFF2-40B4-BE49-F238E27FC236}">
                <a16:creationId xmlns:a16="http://schemas.microsoft.com/office/drawing/2014/main" id="{3A232FF7-43C0-9541-0551-7ADC637E97C7}"/>
              </a:ext>
              <a:ext uri="{C183D7F6-B498-43B3-948B-1728B52AA6E4}">
                <adec:decorative xmlns:adec="http://schemas.microsoft.com/office/drawing/2017/decorative" val="1"/>
              </a:ext>
            </a:extLst>
          </p:cNvPr>
          <p:cNvSpPr/>
          <p:nvPr/>
        </p:nvSpPr>
        <p:spPr>
          <a:xfrm>
            <a:off x="229239" y="224849"/>
            <a:ext cx="1634923" cy="1201362"/>
          </a:xfrm>
          <a:custGeom>
            <a:avLst/>
            <a:gdLst>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501060 w 1913579"/>
              <a:gd name="connsiteY6" fmla="*/ 1329451 h 1477385"/>
              <a:gd name="connsiteX7" fmla="*/ 1494712 w 1913579"/>
              <a:gd name="connsiteY7" fmla="*/ 1328811 h 1477385"/>
              <a:gd name="connsiteX8" fmla="*/ 1211459 w 1913579"/>
              <a:gd name="connsiteY8" fmla="*/ 1446138 h 1477385"/>
              <a:gd name="connsiteX9" fmla="*/ 1185679 w 1913579"/>
              <a:gd name="connsiteY9" fmla="*/ 1477385 h 1477385"/>
              <a:gd name="connsiteX10" fmla="*/ 1159898 w 1913579"/>
              <a:gd name="connsiteY10" fmla="*/ 1446138 h 1477385"/>
              <a:gd name="connsiteX11" fmla="*/ 876645 w 1913579"/>
              <a:gd name="connsiteY11" fmla="*/ 1328811 h 1477385"/>
              <a:gd name="connsiteX12" fmla="*/ 875585 w 1913579"/>
              <a:gd name="connsiteY12" fmla="*/ 1328918 h 1477385"/>
              <a:gd name="connsiteX13" fmla="*/ 875585 w 1913579"/>
              <a:gd name="connsiteY13" fmla="*/ 1328811 h 1477385"/>
              <a:gd name="connsiteX14" fmla="*/ 354965 w 1913579"/>
              <a:gd name="connsiteY14" fmla="*/ 1328811 h 1477385"/>
              <a:gd name="connsiteX15" fmla="*/ 0 w 1913579"/>
              <a:gd name="connsiteY15" fmla="*/ 973846 h 1477385"/>
              <a:gd name="connsiteX16" fmla="*/ 0 w 1913579"/>
              <a:gd name="connsiteY16" fmla="*/ 354965 h 1477385"/>
              <a:gd name="connsiteX17" fmla="*/ 354965 w 1913579"/>
              <a:gd name="connsiteY17"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46138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875585 w 1913579"/>
              <a:gd name="connsiteY12" fmla="*/ 1328811 h 1477385"/>
              <a:gd name="connsiteX13" fmla="*/ 354965 w 1913579"/>
              <a:gd name="connsiteY13" fmla="*/ 1328811 h 1477385"/>
              <a:gd name="connsiteX14" fmla="*/ 0 w 1913579"/>
              <a:gd name="connsiteY14" fmla="*/ 973846 h 1477385"/>
              <a:gd name="connsiteX15" fmla="*/ 0 w 1913579"/>
              <a:gd name="connsiteY15" fmla="*/ 354965 h 1477385"/>
              <a:gd name="connsiteX16" fmla="*/ 354965 w 1913579"/>
              <a:gd name="connsiteY16"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46138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31964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31964 h 1477385"/>
              <a:gd name="connsiteX8" fmla="*/ 1185679 w 1913579"/>
              <a:gd name="connsiteY8" fmla="*/ 1477385 h 1477385"/>
              <a:gd name="connsiteX9" fmla="*/ 1156168 w 1913579"/>
              <a:gd name="connsiteY9" fmla="*/ 1429726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63957"/>
              <a:gd name="connsiteX1" fmla="*/ 1558614 w 1913579"/>
              <a:gd name="connsiteY1" fmla="*/ 0 h 1463957"/>
              <a:gd name="connsiteX2" fmla="*/ 1913579 w 1913579"/>
              <a:gd name="connsiteY2" fmla="*/ 354965 h 1463957"/>
              <a:gd name="connsiteX3" fmla="*/ 1913579 w 1913579"/>
              <a:gd name="connsiteY3" fmla="*/ 973846 h 1463957"/>
              <a:gd name="connsiteX4" fmla="*/ 1558614 w 1913579"/>
              <a:gd name="connsiteY4" fmla="*/ 1328811 h 1463957"/>
              <a:gd name="connsiteX5" fmla="*/ 1501060 w 1913579"/>
              <a:gd name="connsiteY5" fmla="*/ 1328811 h 1463957"/>
              <a:gd name="connsiteX6" fmla="*/ 1494712 w 1913579"/>
              <a:gd name="connsiteY6" fmla="*/ 1328811 h 1463957"/>
              <a:gd name="connsiteX7" fmla="*/ 1211459 w 1913579"/>
              <a:gd name="connsiteY7" fmla="*/ 1431964 h 1463957"/>
              <a:gd name="connsiteX8" fmla="*/ 1185679 w 1913579"/>
              <a:gd name="connsiteY8" fmla="*/ 1463957 h 1463957"/>
              <a:gd name="connsiteX9" fmla="*/ 1156168 w 1913579"/>
              <a:gd name="connsiteY9" fmla="*/ 1429726 h 1463957"/>
              <a:gd name="connsiteX10" fmla="*/ 876645 w 1913579"/>
              <a:gd name="connsiteY10" fmla="*/ 1328811 h 1463957"/>
              <a:gd name="connsiteX11" fmla="*/ 875585 w 1913579"/>
              <a:gd name="connsiteY11" fmla="*/ 1328918 h 1463957"/>
              <a:gd name="connsiteX12" fmla="*/ 354965 w 1913579"/>
              <a:gd name="connsiteY12" fmla="*/ 1328811 h 1463957"/>
              <a:gd name="connsiteX13" fmla="*/ 0 w 1913579"/>
              <a:gd name="connsiteY13" fmla="*/ 973846 h 1463957"/>
              <a:gd name="connsiteX14" fmla="*/ 0 w 1913579"/>
              <a:gd name="connsiteY14" fmla="*/ 354965 h 1463957"/>
              <a:gd name="connsiteX15" fmla="*/ 354965 w 1913579"/>
              <a:gd name="connsiteY15" fmla="*/ 0 h 146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3579" h="1463957">
                <a:moveTo>
                  <a:pt x="354965" y="0"/>
                </a:moveTo>
                <a:lnTo>
                  <a:pt x="1558614" y="0"/>
                </a:lnTo>
                <a:cubicBezTo>
                  <a:pt x="1754656" y="0"/>
                  <a:pt x="1913579" y="158923"/>
                  <a:pt x="1913579" y="354965"/>
                </a:cubicBezTo>
                <a:lnTo>
                  <a:pt x="1913579" y="973846"/>
                </a:lnTo>
                <a:cubicBezTo>
                  <a:pt x="1913579" y="1169888"/>
                  <a:pt x="1754656" y="1328811"/>
                  <a:pt x="1558614" y="1328811"/>
                </a:cubicBezTo>
                <a:lnTo>
                  <a:pt x="1501060" y="1328811"/>
                </a:lnTo>
                <a:lnTo>
                  <a:pt x="1494712" y="1328811"/>
                </a:lnTo>
                <a:cubicBezTo>
                  <a:pt x="1384095" y="1328811"/>
                  <a:pt x="1283950" y="1359474"/>
                  <a:pt x="1211459" y="1431964"/>
                </a:cubicBezTo>
                <a:lnTo>
                  <a:pt x="1185679" y="1463957"/>
                </a:lnTo>
                <a:lnTo>
                  <a:pt x="1156168" y="1429726"/>
                </a:lnTo>
                <a:cubicBezTo>
                  <a:pt x="1083677" y="1357236"/>
                  <a:pt x="987262" y="1328811"/>
                  <a:pt x="876645" y="1328811"/>
                </a:cubicBezTo>
                <a:lnTo>
                  <a:pt x="875585" y="1328918"/>
                </a:lnTo>
                <a:lnTo>
                  <a:pt x="354965" y="1328811"/>
                </a:lnTo>
                <a:cubicBezTo>
                  <a:pt x="158923" y="1328811"/>
                  <a:pt x="0" y="1169888"/>
                  <a:pt x="0" y="973846"/>
                </a:cubicBezTo>
                <a:lnTo>
                  <a:pt x="0" y="354965"/>
                </a:lnTo>
                <a:cubicBezTo>
                  <a:pt x="0" y="158923"/>
                  <a:pt x="158923" y="0"/>
                  <a:pt x="354965" y="0"/>
                </a:cubicBezTo>
                <a:close/>
              </a:path>
            </a:pathLst>
          </a:custGeom>
          <a:noFill/>
          <a:ln w="114300">
            <a:solidFill>
              <a:schemeClr val="tx1"/>
            </a:solidFill>
            <a:miter lim="800000"/>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0" name="Tekstiruutu 9">
            <a:extLst>
              <a:ext uri="{FF2B5EF4-FFF2-40B4-BE49-F238E27FC236}">
                <a16:creationId xmlns:a16="http://schemas.microsoft.com/office/drawing/2014/main" id="{01661796-AB49-2311-6437-25EE1AA1D15B}"/>
              </a:ext>
            </a:extLst>
          </p:cNvPr>
          <p:cNvSpPr txBox="1"/>
          <p:nvPr/>
        </p:nvSpPr>
        <p:spPr>
          <a:xfrm>
            <a:off x="259031" y="481286"/>
            <a:ext cx="1570535" cy="846386"/>
          </a:xfrm>
          <a:prstGeom prst="rect">
            <a:avLst/>
          </a:prstGeom>
          <a:noFill/>
        </p:spPr>
        <p:txBody>
          <a:bodyPr wrap="square" lIns="91440" tIns="45720" rIns="91440" bIns="45720" anchor="t">
            <a:spAutoFit/>
          </a:bodyPr>
          <a:lstStyle/>
          <a:p>
            <a:pPr algn="ctr"/>
            <a:r>
              <a:rPr lang="fi-FI" sz="1100" noProof="0" dirty="0">
                <a:solidFill>
                  <a:schemeClr val="tx1"/>
                </a:solidFill>
                <a:latin typeface="Arial Black" panose="020B0A04020102020204" pitchFamily="34" charset="0"/>
              </a:rPr>
              <a:t>Näin toimimme Helsingin kaupungilla</a:t>
            </a:r>
          </a:p>
          <a:p>
            <a:pPr algn="ctr">
              <a:spcBef>
                <a:spcPts val="600"/>
              </a:spcBef>
            </a:pPr>
            <a:endParaRPr lang="en-US" sz="1100" dirty="0">
              <a:solidFill>
                <a:schemeClr val="bg1"/>
              </a:solidFill>
            </a:endParaRPr>
          </a:p>
        </p:txBody>
      </p:sp>
      <p:grpSp>
        <p:nvGrpSpPr>
          <p:cNvPr id="8" name="Group 7" descr="Sivun poikkileikkaava teema on Teknologia">
            <a:extLst>
              <a:ext uri="{FF2B5EF4-FFF2-40B4-BE49-F238E27FC236}">
                <a16:creationId xmlns:a16="http://schemas.microsoft.com/office/drawing/2014/main" id="{03040865-3F8D-BB5A-6822-914E75E37E28}"/>
              </a:ext>
            </a:extLst>
          </p:cNvPr>
          <p:cNvGrpSpPr/>
          <p:nvPr/>
        </p:nvGrpSpPr>
        <p:grpSpPr>
          <a:xfrm>
            <a:off x="9919395" y="288675"/>
            <a:ext cx="2066475" cy="451173"/>
            <a:chOff x="565264" y="4755989"/>
            <a:chExt cx="2066475" cy="451173"/>
          </a:xfrm>
        </p:grpSpPr>
        <p:sp>
          <p:nvSpPr>
            <p:cNvPr id="9" name="Suorakulmio: Pyöristetyt kulmat 30">
              <a:extLst>
                <a:ext uri="{FF2B5EF4-FFF2-40B4-BE49-F238E27FC236}">
                  <a16:creationId xmlns:a16="http://schemas.microsoft.com/office/drawing/2014/main" id="{9DDD2AF9-7DEC-3BE4-6C96-B7A219509ABB}"/>
                </a:ext>
              </a:extLst>
            </p:cNvPr>
            <p:cNvSpPr/>
            <p:nvPr/>
          </p:nvSpPr>
          <p:spPr>
            <a:xfrm>
              <a:off x="565264" y="4755989"/>
              <a:ext cx="206647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11" name="Google Shape;734;p45">
              <a:extLst>
                <a:ext uri="{FF2B5EF4-FFF2-40B4-BE49-F238E27FC236}">
                  <a16:creationId xmlns:a16="http://schemas.microsoft.com/office/drawing/2014/main" id="{B948A1BA-24B2-8CC7-A23A-AAA17DD60CEC}"/>
                </a:ext>
              </a:extLst>
            </p:cNvPr>
            <p:cNvSpPr txBox="1"/>
            <p:nvPr/>
          </p:nvSpPr>
          <p:spPr>
            <a:xfrm>
              <a:off x="1148660" y="4902233"/>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Teknologia</a:t>
              </a:r>
              <a:endParaRPr sz="1600" dirty="0">
                <a:solidFill>
                  <a:schemeClr val="lt1"/>
                </a:solidFill>
              </a:endParaRPr>
            </a:p>
          </p:txBody>
        </p:sp>
        <p:sp>
          <p:nvSpPr>
            <p:cNvPr id="12" name="Vapaamuotoinen: Muoto 32">
              <a:extLst>
                <a:ext uri="{FF2B5EF4-FFF2-40B4-BE49-F238E27FC236}">
                  <a16:creationId xmlns:a16="http://schemas.microsoft.com/office/drawing/2014/main" id="{EA5C8290-7A3D-084E-0483-ED1DE2D6833D}"/>
                </a:ext>
              </a:extLst>
            </p:cNvPr>
            <p:cNvSpPr/>
            <p:nvPr/>
          </p:nvSpPr>
          <p:spPr>
            <a:xfrm>
              <a:off x="799562" y="4873130"/>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grpSp>
      <p:sp>
        <p:nvSpPr>
          <p:cNvPr id="1710" name="Google Shape;1710;p84"/>
          <p:cNvSpPr txBox="1">
            <a:spLocks noGrp="1"/>
          </p:cNvSpPr>
          <p:nvPr>
            <p:ph type="title"/>
          </p:nvPr>
        </p:nvSpPr>
        <p:spPr>
          <a:xfrm>
            <a:off x="2509282" y="740944"/>
            <a:ext cx="8378164" cy="66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2000" b="0" dirty="0">
                <a:latin typeface="Arial Black" panose="020B0A04020102020204" pitchFamily="34" charset="0"/>
                <a:ea typeface="Arial"/>
                <a:cs typeface="Arial"/>
                <a:sym typeface="Arial"/>
              </a:rPr>
              <a:t>Periaatekuva kaupungin API-arkkitehtuurista</a:t>
            </a:r>
          </a:p>
        </p:txBody>
      </p:sp>
      <p:grpSp>
        <p:nvGrpSpPr>
          <p:cNvPr id="4" name="Group 3" descr="Kuvassa esitetään Helsingin kaupungin API-arkkitehtuuri. Käyttäjätahon rajapintakutsu kulkee palomuurin kautta API Gatewaylle, joka ohjaa pyynnön kaupungin sisäisiin palveluihin tai tietovarantoihin. Arkkitehtuuri rakentuu kerroksittain: käyttäjät, suojaus, rajapinta, palvelut ja taustajärjestelmät. Malli korostaa turvallista ja hallittua tiedonsiirtoa.">
            <a:extLst>
              <a:ext uri="{FF2B5EF4-FFF2-40B4-BE49-F238E27FC236}">
                <a16:creationId xmlns:a16="http://schemas.microsoft.com/office/drawing/2014/main" id="{31198E20-C682-3766-D095-744CB77339FC}"/>
              </a:ext>
            </a:extLst>
          </p:cNvPr>
          <p:cNvGrpSpPr/>
          <p:nvPr/>
        </p:nvGrpSpPr>
        <p:grpSpPr>
          <a:xfrm>
            <a:off x="1726481" y="1223356"/>
            <a:ext cx="10039283" cy="5073829"/>
            <a:chOff x="1726481" y="1223356"/>
            <a:chExt cx="10039283" cy="5073829"/>
          </a:xfrm>
        </p:grpSpPr>
        <p:sp>
          <p:nvSpPr>
            <p:cNvPr id="3" name="Kaari 2">
              <a:extLst>
                <a:ext uri="{FF2B5EF4-FFF2-40B4-BE49-F238E27FC236}">
                  <a16:creationId xmlns:a16="http://schemas.microsoft.com/office/drawing/2014/main" id="{B34F96AF-D941-11CD-D20E-58EF6336EAAF}"/>
                </a:ext>
                <a:ext uri="{C183D7F6-B498-43B3-948B-1728B52AA6E4}">
                  <adec:decorative xmlns:adec="http://schemas.microsoft.com/office/drawing/2017/decorative" val="1"/>
                </a:ext>
              </a:extLst>
            </p:cNvPr>
            <p:cNvSpPr/>
            <p:nvPr/>
          </p:nvSpPr>
          <p:spPr>
            <a:xfrm rot="10800000" flipH="1">
              <a:off x="1876719" y="3685507"/>
              <a:ext cx="3174687" cy="2177791"/>
            </a:xfrm>
            <a:prstGeom prst="arc">
              <a:avLst>
                <a:gd name="adj1" fmla="val 5206740"/>
                <a:gd name="adj2" fmla="val 8531288"/>
              </a:avLst>
            </a:prstGeom>
            <a:ln w="22225" cap="rnd">
              <a:solidFill>
                <a:schemeClr val="tx1"/>
              </a:solidFill>
              <a:head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66" name="Kaari 1665">
              <a:extLst>
                <a:ext uri="{FF2B5EF4-FFF2-40B4-BE49-F238E27FC236}">
                  <a16:creationId xmlns:a16="http://schemas.microsoft.com/office/drawing/2014/main" id="{4811C33F-2AC0-729A-53B0-9A56567FCA04}"/>
                </a:ext>
                <a:ext uri="{C183D7F6-B498-43B3-948B-1728B52AA6E4}">
                  <adec:decorative xmlns:adec="http://schemas.microsoft.com/office/drawing/2017/decorative" val="1"/>
                </a:ext>
              </a:extLst>
            </p:cNvPr>
            <p:cNvSpPr/>
            <p:nvPr/>
          </p:nvSpPr>
          <p:spPr>
            <a:xfrm rot="10800000" flipH="1">
              <a:off x="1726481" y="1311688"/>
              <a:ext cx="3854859" cy="3416816"/>
            </a:xfrm>
            <a:prstGeom prst="arc">
              <a:avLst>
                <a:gd name="adj1" fmla="val 3353047"/>
                <a:gd name="adj2" fmla="val 8531288"/>
              </a:avLst>
            </a:prstGeom>
            <a:ln w="22225" cap="rnd">
              <a:solidFill>
                <a:schemeClr val="tx1"/>
              </a:solidFill>
              <a:head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grpSp>
          <p:nvGrpSpPr>
            <p:cNvPr id="2" name="Ryhmä 1">
              <a:extLst>
                <a:ext uri="{FF2B5EF4-FFF2-40B4-BE49-F238E27FC236}">
                  <a16:creationId xmlns:a16="http://schemas.microsoft.com/office/drawing/2014/main" id="{E44FB726-480C-68BB-5907-CA2E06075D8D}"/>
                </a:ext>
              </a:extLst>
            </p:cNvPr>
            <p:cNvGrpSpPr/>
            <p:nvPr/>
          </p:nvGrpSpPr>
          <p:grpSpPr>
            <a:xfrm>
              <a:off x="2626088" y="1223356"/>
              <a:ext cx="9139676" cy="5073829"/>
              <a:chOff x="2701300" y="1502397"/>
              <a:chExt cx="8340466" cy="4790592"/>
            </a:xfrm>
          </p:grpSpPr>
          <p:sp>
            <p:nvSpPr>
              <p:cNvPr id="1705" name="Google Shape;1705;p84"/>
              <p:cNvSpPr/>
              <p:nvPr/>
            </p:nvSpPr>
            <p:spPr>
              <a:xfrm>
                <a:off x="2736100" y="4932366"/>
                <a:ext cx="4096500" cy="1360623"/>
              </a:xfrm>
              <a:prstGeom prst="roundRect">
                <a:avLst>
                  <a:gd name="adj" fmla="val 8651"/>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33">
                  <a:solidFill>
                    <a:schemeClr val="dk1"/>
                  </a:solidFill>
                  <a:latin typeface="Arial"/>
                  <a:ea typeface="Arial"/>
                  <a:cs typeface="Arial"/>
                  <a:sym typeface="Arial"/>
                </a:endParaRPr>
              </a:p>
              <a:p>
                <a:pPr marL="0" marR="0" lvl="0" indent="0" algn="l" rtl="0">
                  <a:spcBef>
                    <a:spcPts val="0"/>
                  </a:spcBef>
                  <a:spcAft>
                    <a:spcPts val="0"/>
                  </a:spcAft>
                  <a:buNone/>
                </a:pPr>
                <a:endParaRPr sz="1467" b="1">
                  <a:solidFill>
                    <a:schemeClr val="dk1"/>
                  </a:solidFill>
                  <a:latin typeface="Arial"/>
                  <a:ea typeface="Arial"/>
                  <a:cs typeface="Arial"/>
                  <a:sym typeface="Arial"/>
                </a:endParaRPr>
              </a:p>
              <a:p>
                <a:pPr marL="0" marR="0" lvl="0" indent="0" algn="ctr" rtl="0">
                  <a:spcBef>
                    <a:spcPts val="0"/>
                  </a:spcBef>
                  <a:spcAft>
                    <a:spcPts val="0"/>
                  </a:spcAft>
                  <a:buNone/>
                </a:pPr>
                <a:endParaRPr sz="1467" b="1">
                  <a:solidFill>
                    <a:schemeClr val="dk1"/>
                  </a:solidFill>
                  <a:latin typeface="Arial"/>
                  <a:ea typeface="Arial"/>
                  <a:cs typeface="Arial"/>
                  <a:sym typeface="Arial"/>
                </a:endParaRPr>
              </a:p>
              <a:p>
                <a:pPr marL="0" marR="0" lvl="0" indent="0" algn="ctr" rtl="0">
                  <a:spcBef>
                    <a:spcPts val="0"/>
                  </a:spcBef>
                  <a:spcAft>
                    <a:spcPts val="0"/>
                  </a:spcAft>
                  <a:buNone/>
                </a:pPr>
                <a:endParaRPr sz="1467" b="1">
                  <a:solidFill>
                    <a:schemeClr val="dk1"/>
                  </a:solidFill>
                  <a:latin typeface="Arial"/>
                  <a:ea typeface="Arial"/>
                  <a:cs typeface="Arial"/>
                  <a:sym typeface="Arial"/>
                </a:endParaRPr>
              </a:p>
              <a:p>
                <a:pPr marL="0" marR="0" lvl="0" indent="0" algn="ctr" rtl="0">
                  <a:spcBef>
                    <a:spcPts val="0"/>
                  </a:spcBef>
                  <a:spcAft>
                    <a:spcPts val="0"/>
                  </a:spcAft>
                  <a:buNone/>
                </a:pPr>
                <a:endParaRPr sz="1467" b="1">
                  <a:solidFill>
                    <a:schemeClr val="dk1"/>
                  </a:solidFill>
                  <a:latin typeface="Arial"/>
                  <a:ea typeface="Arial"/>
                  <a:cs typeface="Arial"/>
                  <a:sym typeface="Arial"/>
                </a:endParaRPr>
              </a:p>
              <a:p>
                <a:pPr marL="0" marR="0" lvl="0" indent="0" algn="ctr" rtl="0">
                  <a:spcBef>
                    <a:spcPts val="0"/>
                  </a:spcBef>
                  <a:spcAft>
                    <a:spcPts val="0"/>
                  </a:spcAft>
                  <a:buNone/>
                </a:pPr>
                <a:endParaRPr sz="1467" b="1">
                  <a:solidFill>
                    <a:schemeClr val="dk1"/>
                  </a:solidFill>
                  <a:latin typeface="Arial"/>
                  <a:ea typeface="Arial"/>
                  <a:cs typeface="Arial"/>
                  <a:sym typeface="Arial"/>
                </a:endParaRPr>
              </a:p>
            </p:txBody>
          </p:sp>
          <p:sp>
            <p:nvSpPr>
              <p:cNvPr id="1706" name="Google Shape;1706;p84"/>
              <p:cNvSpPr/>
              <p:nvPr/>
            </p:nvSpPr>
            <p:spPr>
              <a:xfrm>
                <a:off x="2736125" y="2361341"/>
                <a:ext cx="3321066" cy="2079234"/>
              </a:xfrm>
              <a:prstGeom prst="roundRect">
                <a:avLst>
                  <a:gd name="adj" fmla="val 5128"/>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1">
                  <a:solidFill>
                    <a:schemeClr val="dk1"/>
                  </a:solidFill>
                  <a:latin typeface="Arial"/>
                  <a:ea typeface="Arial"/>
                  <a:cs typeface="Arial"/>
                  <a:sym typeface="Arial"/>
                </a:endParaRPr>
              </a:p>
              <a:p>
                <a:pPr marL="0" marR="0" lvl="0" indent="0" algn="l" rtl="0">
                  <a:spcBef>
                    <a:spcPts val="0"/>
                  </a:spcBef>
                  <a:spcAft>
                    <a:spcPts val="0"/>
                  </a:spcAft>
                  <a:buNone/>
                </a:pPr>
                <a:endParaRPr sz="12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sp>
            <p:nvSpPr>
              <p:cNvPr id="1707" name="Google Shape;1707;p84"/>
              <p:cNvSpPr/>
              <p:nvPr/>
            </p:nvSpPr>
            <p:spPr>
              <a:xfrm>
                <a:off x="2736099" y="4504805"/>
                <a:ext cx="3321067" cy="355593"/>
              </a:xfrm>
              <a:prstGeom prst="roundRect">
                <a:avLst>
                  <a:gd name="adj" fmla="val 25239"/>
                </a:avLst>
              </a:prstGeom>
              <a:solidFill>
                <a:srgbClr val="C00000"/>
              </a:solidFill>
              <a:ln>
                <a:noFill/>
              </a:ln>
            </p:spPr>
            <p:txBody>
              <a:bodyPr spcFirstLastPara="1" wrap="square" lIns="91425" tIns="45700" rIns="91425" bIns="45700" anchor="ctr" anchorCtr="0">
                <a:noAutofit/>
              </a:bodyPr>
              <a:lstStyle/>
              <a:p>
                <a:pPr marL="92075" marR="0" lvl="0" algn="l" rtl="0">
                  <a:spcBef>
                    <a:spcPts val="0"/>
                  </a:spcBef>
                  <a:spcAft>
                    <a:spcPts val="0"/>
                  </a:spcAft>
                  <a:buNone/>
                </a:pPr>
                <a:r>
                  <a:rPr lang="fi-FI" sz="1200" b="1">
                    <a:solidFill>
                      <a:schemeClr val="lt1"/>
                    </a:solidFill>
                    <a:latin typeface="Arial Black"/>
                    <a:ea typeface="Arial Black"/>
                    <a:cs typeface="Arial Black"/>
                    <a:sym typeface="Arial Black"/>
                  </a:rPr>
                  <a:t>Palomuuri</a:t>
                </a:r>
                <a:endParaRPr sz="1200" b="1">
                  <a:solidFill>
                    <a:schemeClr val="lt1"/>
                  </a:solidFill>
                  <a:latin typeface="Arial Black"/>
                  <a:ea typeface="Arial Black"/>
                  <a:cs typeface="Arial Black"/>
                  <a:sym typeface="Arial Black"/>
                </a:endParaRPr>
              </a:p>
            </p:txBody>
          </p:sp>
          <p:sp>
            <p:nvSpPr>
              <p:cNvPr id="1708" name="Google Shape;1708;p84"/>
              <p:cNvSpPr/>
              <p:nvPr/>
            </p:nvSpPr>
            <p:spPr>
              <a:xfrm rot="16200000">
                <a:off x="4890843" y="4272860"/>
                <a:ext cx="1183586" cy="777628"/>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err="1">
                    <a:solidFill>
                      <a:schemeClr val="dk1"/>
                    </a:solidFill>
                    <a:latin typeface="Arial"/>
                    <a:ea typeface="Arial"/>
                    <a:cs typeface="Arial"/>
                    <a:sym typeface="Arial"/>
                  </a:rPr>
                  <a:t>Azure</a:t>
                </a:r>
                <a:r>
                  <a:rPr lang="fi-FI" sz="1200" b="1">
                    <a:solidFill>
                      <a:schemeClr val="dk1"/>
                    </a:solidFill>
                    <a:latin typeface="Arial"/>
                    <a:ea typeface="Arial"/>
                    <a:cs typeface="Arial"/>
                    <a:sym typeface="Arial"/>
                  </a:rPr>
                  <a:t> Express </a:t>
                </a:r>
                <a:r>
                  <a:rPr lang="fi-FI" sz="1200" b="1" err="1">
                    <a:solidFill>
                      <a:schemeClr val="dk1"/>
                    </a:solidFill>
                    <a:latin typeface="Arial"/>
                    <a:ea typeface="Arial"/>
                    <a:cs typeface="Arial"/>
                    <a:sym typeface="Arial"/>
                  </a:rPr>
                  <a:t>Route</a:t>
                </a:r>
                <a:endParaRPr sz="1200" b="1">
                  <a:solidFill>
                    <a:schemeClr val="dk1"/>
                  </a:solidFill>
                  <a:latin typeface="Arial"/>
                  <a:ea typeface="Arial"/>
                  <a:cs typeface="Arial"/>
                  <a:sym typeface="Arial"/>
                </a:endParaRPr>
              </a:p>
            </p:txBody>
          </p:sp>
          <p:sp>
            <p:nvSpPr>
              <p:cNvPr id="1711" name="Google Shape;1711;p84"/>
              <p:cNvSpPr/>
              <p:nvPr/>
            </p:nvSpPr>
            <p:spPr>
              <a:xfrm>
                <a:off x="6138174" y="2366353"/>
                <a:ext cx="2402352" cy="2074222"/>
              </a:xfrm>
              <a:prstGeom prst="roundRect">
                <a:avLst>
                  <a:gd name="adj" fmla="val 4509"/>
                </a:avLst>
              </a:pr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1">
                  <a:solidFill>
                    <a:schemeClr val="dk1"/>
                  </a:solidFill>
                  <a:latin typeface="Arial"/>
                  <a:ea typeface="Arial"/>
                  <a:cs typeface="Arial"/>
                  <a:sym typeface="Arial"/>
                </a:endParaRPr>
              </a:p>
              <a:p>
                <a:pPr marL="0" marR="0" lvl="0" indent="0" algn="l" rtl="0">
                  <a:spcBef>
                    <a:spcPts val="0"/>
                  </a:spcBef>
                  <a:spcAft>
                    <a:spcPts val="0"/>
                  </a:spcAft>
                  <a:buNone/>
                </a:pPr>
                <a:endParaRPr sz="1200" b="1">
                  <a:solidFill>
                    <a:schemeClr val="dk1"/>
                  </a:solidFill>
                  <a:latin typeface="Arial"/>
                  <a:ea typeface="Arial"/>
                  <a:cs typeface="Arial"/>
                  <a:sym typeface="Arial"/>
                </a:endParaRPr>
              </a:p>
              <a:p>
                <a:pPr marL="0" marR="0" lvl="0" indent="0" algn="l" rtl="0">
                  <a:spcBef>
                    <a:spcPts val="0"/>
                  </a:spcBef>
                  <a:spcAft>
                    <a:spcPts val="0"/>
                  </a:spcAft>
                  <a:buNone/>
                </a:pPr>
                <a:endParaRPr sz="1200" b="1">
                  <a:solidFill>
                    <a:schemeClr val="dk1"/>
                  </a:solidFill>
                  <a:latin typeface="Arial"/>
                  <a:ea typeface="Arial"/>
                  <a:cs typeface="Arial"/>
                  <a:sym typeface="Arial"/>
                </a:endParaRPr>
              </a:p>
              <a:p>
                <a:pPr marL="0" marR="0" lvl="0" indent="0" algn="l" rtl="0">
                  <a:spcBef>
                    <a:spcPts val="0"/>
                  </a:spcBef>
                  <a:spcAft>
                    <a:spcPts val="0"/>
                  </a:spcAft>
                  <a:buNone/>
                </a:pPr>
                <a:endParaRPr sz="12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sp>
            <p:nvSpPr>
              <p:cNvPr id="1712" name="Google Shape;1712;p84"/>
              <p:cNvSpPr/>
              <p:nvPr/>
            </p:nvSpPr>
            <p:spPr>
              <a:xfrm>
                <a:off x="3388235" y="2891345"/>
                <a:ext cx="2557905" cy="989160"/>
              </a:xfrm>
              <a:prstGeom prst="roundRect">
                <a:avLst>
                  <a:gd name="adj" fmla="val 11816"/>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67">
                  <a:solidFill>
                    <a:schemeClr val="dk1"/>
                  </a:solidFill>
                  <a:latin typeface="Arial"/>
                  <a:ea typeface="Arial"/>
                  <a:cs typeface="Arial"/>
                  <a:sym typeface="Arial"/>
                </a:endParaRPr>
              </a:p>
              <a:p>
                <a:pPr marL="0" marR="0" lvl="0" indent="0" algn="ctr" rtl="0">
                  <a:spcBef>
                    <a:spcPts val="0"/>
                  </a:spcBef>
                  <a:spcAft>
                    <a:spcPts val="0"/>
                  </a:spcAft>
                  <a:buNone/>
                </a:pPr>
                <a:endParaRPr sz="1067">
                  <a:solidFill>
                    <a:schemeClr val="dk1"/>
                  </a:solidFill>
                  <a:latin typeface="Arial"/>
                  <a:ea typeface="Arial"/>
                  <a:cs typeface="Arial"/>
                  <a:sym typeface="Arial"/>
                </a:endParaRPr>
              </a:p>
              <a:p>
                <a:pPr marL="0" marR="0" lvl="0" indent="0" algn="ctr" rtl="0">
                  <a:spcBef>
                    <a:spcPts val="0"/>
                  </a:spcBef>
                  <a:spcAft>
                    <a:spcPts val="0"/>
                  </a:spcAft>
                  <a:buNone/>
                </a:pPr>
                <a:endParaRPr sz="1067">
                  <a:solidFill>
                    <a:schemeClr val="dk1"/>
                  </a:solidFill>
                  <a:latin typeface="Arial"/>
                  <a:ea typeface="Arial"/>
                  <a:cs typeface="Arial"/>
                  <a:sym typeface="Arial"/>
                </a:endParaRPr>
              </a:p>
              <a:p>
                <a:pPr marL="0" marR="0" lvl="0" indent="0" algn="ctr" rtl="0">
                  <a:spcBef>
                    <a:spcPts val="0"/>
                  </a:spcBef>
                  <a:spcAft>
                    <a:spcPts val="0"/>
                  </a:spcAft>
                  <a:buNone/>
                </a:pPr>
                <a:endParaRPr sz="1067">
                  <a:solidFill>
                    <a:schemeClr val="dk1"/>
                  </a:solidFill>
                  <a:latin typeface="Arial"/>
                  <a:ea typeface="Arial"/>
                  <a:cs typeface="Arial"/>
                  <a:sym typeface="Arial"/>
                </a:endParaRPr>
              </a:p>
              <a:p>
                <a:pPr marL="0" marR="0" lvl="0" indent="0" algn="ctr" rtl="0">
                  <a:spcBef>
                    <a:spcPts val="0"/>
                  </a:spcBef>
                  <a:spcAft>
                    <a:spcPts val="0"/>
                  </a:spcAft>
                  <a:buNone/>
                </a:pPr>
                <a:endParaRPr sz="1467" b="1">
                  <a:solidFill>
                    <a:schemeClr val="dk1"/>
                  </a:solidFill>
                  <a:latin typeface="Arial"/>
                  <a:ea typeface="Arial"/>
                  <a:cs typeface="Arial"/>
                  <a:sym typeface="Arial"/>
                </a:endParaRPr>
              </a:p>
            </p:txBody>
          </p:sp>
          <p:sp>
            <p:nvSpPr>
              <p:cNvPr id="1713" name="Google Shape;1713;p84"/>
              <p:cNvSpPr/>
              <p:nvPr/>
            </p:nvSpPr>
            <p:spPr>
              <a:xfrm>
                <a:off x="6322111" y="2883992"/>
                <a:ext cx="2014285" cy="993308"/>
              </a:xfrm>
              <a:prstGeom prst="roundRect">
                <a:avLst>
                  <a:gd name="adj" fmla="val 879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Arial"/>
                  <a:ea typeface="Arial"/>
                  <a:cs typeface="Arial"/>
                  <a:sym typeface="Arial"/>
                </a:endParaRPr>
              </a:p>
              <a:p>
                <a:pPr marL="0" marR="0" lvl="0" indent="0" algn="ctr" rtl="0">
                  <a:spcBef>
                    <a:spcPts val="0"/>
                  </a:spcBef>
                  <a:spcAft>
                    <a:spcPts val="0"/>
                  </a:spcAft>
                  <a:buNone/>
                </a:pPr>
                <a:endParaRPr sz="800">
                  <a:solidFill>
                    <a:schemeClr val="dk1"/>
                  </a:solidFill>
                  <a:latin typeface="Arial"/>
                  <a:ea typeface="Arial"/>
                  <a:cs typeface="Arial"/>
                  <a:sym typeface="Arial"/>
                </a:endParaRPr>
              </a:p>
              <a:p>
                <a:pPr marL="0" marR="0" lvl="0" indent="0" algn="ctr" rtl="0">
                  <a:spcBef>
                    <a:spcPts val="0"/>
                  </a:spcBef>
                  <a:spcAft>
                    <a:spcPts val="0"/>
                  </a:spcAft>
                  <a:buNone/>
                </a:pPr>
                <a:endParaRPr sz="800">
                  <a:solidFill>
                    <a:schemeClr val="dk1"/>
                  </a:solidFill>
                  <a:latin typeface="Arial"/>
                  <a:ea typeface="Arial"/>
                  <a:cs typeface="Arial"/>
                  <a:sym typeface="Arial"/>
                </a:endParaRPr>
              </a:p>
              <a:p>
                <a:pPr marL="0" marR="0" lvl="0" indent="0" algn="ctr" rtl="0">
                  <a:spcBef>
                    <a:spcPts val="0"/>
                  </a:spcBef>
                  <a:spcAft>
                    <a:spcPts val="0"/>
                  </a:spcAft>
                  <a:buNone/>
                </a:pPr>
                <a:endParaRPr sz="800">
                  <a:solidFill>
                    <a:schemeClr val="dk1"/>
                  </a:solidFill>
                  <a:latin typeface="Arial"/>
                  <a:ea typeface="Arial"/>
                  <a:cs typeface="Arial"/>
                  <a:sym typeface="Arial"/>
                </a:endParaRPr>
              </a:p>
              <a:p>
                <a:pPr marL="0" marR="0" lvl="0" indent="0" algn="ctr" rtl="0">
                  <a:spcBef>
                    <a:spcPts val="0"/>
                  </a:spcBef>
                  <a:spcAft>
                    <a:spcPts val="0"/>
                  </a:spcAft>
                  <a:buNone/>
                </a:pPr>
                <a:endParaRPr sz="1067">
                  <a:solidFill>
                    <a:schemeClr val="dk1"/>
                  </a:solidFill>
                  <a:latin typeface="Arial"/>
                  <a:ea typeface="Arial"/>
                  <a:cs typeface="Arial"/>
                  <a:sym typeface="Arial"/>
                </a:endParaRPr>
              </a:p>
            </p:txBody>
          </p:sp>
          <p:sp>
            <p:nvSpPr>
              <p:cNvPr id="1715" name="Google Shape;1715;p84"/>
              <p:cNvSpPr/>
              <p:nvPr/>
            </p:nvSpPr>
            <p:spPr>
              <a:xfrm>
                <a:off x="6548094" y="3988657"/>
                <a:ext cx="983200" cy="329760"/>
              </a:xfrm>
              <a:prstGeom prst="roundRect">
                <a:avLst>
                  <a:gd name="adj" fmla="val 1897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Arial"/>
                    <a:ea typeface="Arial"/>
                    <a:cs typeface="Arial"/>
                    <a:sym typeface="Arial"/>
                  </a:rPr>
                  <a:t>?/</a:t>
                </a:r>
                <a:r>
                  <a:rPr lang="fi-FI" b="1">
                    <a:solidFill>
                      <a:schemeClr val="dk1"/>
                    </a:solidFill>
                    <a:latin typeface="Arial"/>
                    <a:ea typeface="Arial"/>
                    <a:cs typeface="Arial"/>
                    <a:sym typeface="Arial"/>
                  </a:rPr>
                  <a:t>ASTI</a:t>
                </a:r>
                <a:endParaRPr sz="1800" b="1">
                  <a:solidFill>
                    <a:schemeClr val="dk1"/>
                  </a:solidFill>
                  <a:latin typeface="Arial"/>
                  <a:ea typeface="Arial"/>
                  <a:cs typeface="Arial"/>
                  <a:sym typeface="Arial"/>
                </a:endParaRPr>
              </a:p>
            </p:txBody>
          </p:sp>
          <p:sp>
            <p:nvSpPr>
              <p:cNvPr id="1716" name="Google Shape;1716;p84"/>
              <p:cNvSpPr/>
              <p:nvPr/>
            </p:nvSpPr>
            <p:spPr>
              <a:xfrm>
                <a:off x="4396554" y="5729252"/>
                <a:ext cx="1016345" cy="46195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Arial"/>
                    <a:ea typeface="Arial"/>
                    <a:cs typeface="Arial"/>
                    <a:sym typeface="Arial"/>
                  </a:rPr>
                  <a:t>Paikallinen järjestelmä</a:t>
                </a:r>
                <a:endParaRPr sz="1200" b="1">
                  <a:solidFill>
                    <a:schemeClr val="dk1"/>
                  </a:solidFill>
                  <a:latin typeface="Arial"/>
                  <a:ea typeface="Arial"/>
                  <a:cs typeface="Arial"/>
                  <a:sym typeface="Arial"/>
                </a:endParaRPr>
              </a:p>
            </p:txBody>
          </p:sp>
          <p:cxnSp>
            <p:nvCxnSpPr>
              <p:cNvPr id="1720" name="Google Shape;1720;p84"/>
              <p:cNvCxnSpPr>
                <a:cxnSpLocks/>
              </p:cNvCxnSpPr>
              <p:nvPr/>
            </p:nvCxnSpPr>
            <p:spPr>
              <a:xfrm rot="5400000">
                <a:off x="4485598" y="1962497"/>
                <a:ext cx="432649" cy="346943"/>
              </a:xfrm>
              <a:prstGeom prst="bentConnector3">
                <a:avLst>
                  <a:gd name="adj1" fmla="val 56238"/>
                </a:avLst>
              </a:prstGeom>
              <a:noFill/>
              <a:ln w="19050" cap="flat" cmpd="sng">
                <a:solidFill>
                  <a:schemeClr val="dk1"/>
                </a:solidFill>
                <a:prstDash val="sysDot"/>
                <a:miter lim="800000"/>
                <a:headEnd type="none" w="sm" len="sm"/>
                <a:tailEnd type="triangle" w="med" len="med"/>
              </a:ln>
            </p:spPr>
          </p:cxnSp>
          <p:cxnSp>
            <p:nvCxnSpPr>
              <p:cNvPr id="1721" name="Google Shape;1721;p84"/>
              <p:cNvCxnSpPr>
                <a:cxnSpLocks/>
              </p:cNvCxnSpPr>
              <p:nvPr/>
            </p:nvCxnSpPr>
            <p:spPr>
              <a:xfrm rot="16200000" flipH="1">
                <a:off x="3682631" y="4282074"/>
                <a:ext cx="2170273" cy="818753"/>
              </a:xfrm>
              <a:prstGeom prst="bentConnector3">
                <a:avLst>
                  <a:gd name="adj1" fmla="val 55072"/>
                </a:avLst>
              </a:prstGeom>
              <a:noFill/>
              <a:ln w="19050" cap="flat" cmpd="sng">
                <a:solidFill>
                  <a:schemeClr val="dk1"/>
                </a:solidFill>
                <a:prstDash val="sysDot"/>
                <a:miter lim="800000"/>
                <a:headEnd type="none" w="sm" len="sm"/>
                <a:tailEnd type="triangle" w="med" len="med"/>
              </a:ln>
            </p:spPr>
          </p:cxnSp>
          <p:cxnSp>
            <p:nvCxnSpPr>
              <p:cNvPr id="1722" name="Google Shape;1722;p84"/>
              <p:cNvCxnSpPr>
                <a:cxnSpLocks/>
              </p:cNvCxnSpPr>
              <p:nvPr/>
            </p:nvCxnSpPr>
            <p:spPr>
              <a:xfrm>
                <a:off x="4881569" y="2157148"/>
                <a:ext cx="1912931" cy="203411"/>
              </a:xfrm>
              <a:prstGeom prst="bentConnector3">
                <a:avLst>
                  <a:gd name="adj1" fmla="val 100014"/>
                </a:avLst>
              </a:prstGeom>
              <a:noFill/>
              <a:ln w="19050" cap="flat" cmpd="sng">
                <a:solidFill>
                  <a:schemeClr val="dk1"/>
                </a:solidFill>
                <a:prstDash val="sysDot"/>
                <a:miter lim="800000"/>
                <a:headEnd type="none" w="sm" len="sm"/>
                <a:tailEnd type="triangle" w="med" len="med"/>
              </a:ln>
            </p:spPr>
          </p:cxnSp>
          <p:sp>
            <p:nvSpPr>
              <p:cNvPr id="1723" name="Google Shape;1723;p84"/>
              <p:cNvSpPr/>
              <p:nvPr/>
            </p:nvSpPr>
            <p:spPr>
              <a:xfrm>
                <a:off x="3338246" y="5732625"/>
                <a:ext cx="1006096" cy="46231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Arial"/>
                    <a:ea typeface="Arial"/>
                    <a:cs typeface="Arial"/>
                    <a:sym typeface="Arial"/>
                  </a:rPr>
                  <a:t>Paikallinen järjestelmä</a:t>
                </a:r>
                <a:endParaRPr lang="en-US" sz="1200" b="1">
                  <a:solidFill>
                    <a:schemeClr val="dk1"/>
                  </a:solidFill>
                  <a:latin typeface="Arial"/>
                  <a:ea typeface="Arial"/>
                  <a:cs typeface="Arial"/>
                </a:endParaRPr>
              </a:p>
            </p:txBody>
          </p:sp>
          <p:cxnSp>
            <p:nvCxnSpPr>
              <p:cNvPr id="1724" name="Google Shape;1724;p84"/>
              <p:cNvCxnSpPr>
                <a:cxnSpLocks/>
              </p:cNvCxnSpPr>
              <p:nvPr/>
            </p:nvCxnSpPr>
            <p:spPr>
              <a:xfrm rot="5400000">
                <a:off x="3659925" y="4243126"/>
                <a:ext cx="2055300" cy="999300"/>
              </a:xfrm>
              <a:prstGeom prst="bentConnector3">
                <a:avLst>
                  <a:gd name="adj1" fmla="val 42553"/>
                </a:avLst>
              </a:prstGeom>
              <a:noFill/>
              <a:ln w="19050" cap="flat" cmpd="sng">
                <a:solidFill>
                  <a:schemeClr val="dk1"/>
                </a:solidFill>
                <a:prstDash val="sysDot"/>
                <a:miter lim="800000"/>
                <a:headEnd type="none" w="sm" len="sm"/>
                <a:tailEnd type="triangle" w="med" len="med"/>
              </a:ln>
            </p:spPr>
          </p:cxnSp>
          <p:sp>
            <p:nvSpPr>
              <p:cNvPr id="1726" name="Google Shape;1726;p84"/>
              <p:cNvSpPr/>
              <p:nvPr/>
            </p:nvSpPr>
            <p:spPr>
              <a:xfrm>
                <a:off x="8918530" y="2502748"/>
                <a:ext cx="1987666" cy="1334594"/>
              </a:xfrm>
              <a:prstGeom prst="roundRect">
                <a:avLst>
                  <a:gd name="adj" fmla="val 7784"/>
                </a:avLst>
              </a:prstGeom>
              <a:solidFill>
                <a:srgbClr val="0072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67" b="1">
                  <a:solidFill>
                    <a:schemeClr val="dk1"/>
                  </a:solidFill>
                  <a:latin typeface="Arial"/>
                  <a:ea typeface="Arial"/>
                  <a:cs typeface="Arial"/>
                  <a:sym typeface="Arial"/>
                </a:endParaRPr>
              </a:p>
              <a:p>
                <a:pPr marL="0" marR="0" lvl="0" indent="0" algn="l" rtl="0">
                  <a:spcBef>
                    <a:spcPts val="0"/>
                  </a:spcBef>
                  <a:spcAft>
                    <a:spcPts val="0"/>
                  </a:spcAft>
                  <a:buNone/>
                </a:pPr>
                <a:endParaRPr sz="1467" b="1">
                  <a:solidFill>
                    <a:schemeClr val="dk1"/>
                  </a:solidFill>
                  <a:latin typeface="Arial"/>
                  <a:ea typeface="Arial"/>
                  <a:cs typeface="Arial"/>
                  <a:sym typeface="Arial"/>
                </a:endParaRPr>
              </a:p>
              <a:p>
                <a:pPr marL="0" marR="0" lvl="0" indent="0" algn="ctr" rtl="0">
                  <a:spcBef>
                    <a:spcPts val="0"/>
                  </a:spcBef>
                  <a:spcAft>
                    <a:spcPts val="0"/>
                  </a:spcAft>
                  <a:buNone/>
                </a:pPr>
                <a:endParaRPr sz="1467" b="1">
                  <a:solidFill>
                    <a:schemeClr val="dk1"/>
                  </a:solidFill>
                  <a:latin typeface="Arial"/>
                  <a:ea typeface="Arial"/>
                  <a:cs typeface="Arial"/>
                  <a:sym typeface="Arial"/>
                </a:endParaRPr>
              </a:p>
              <a:p>
                <a:pPr marL="0" marR="0" lvl="0" indent="0" algn="ctr" rtl="0">
                  <a:spcBef>
                    <a:spcPts val="0"/>
                  </a:spcBef>
                  <a:spcAft>
                    <a:spcPts val="0"/>
                  </a:spcAft>
                  <a:buNone/>
                </a:pPr>
                <a:endParaRPr sz="1467" b="1">
                  <a:solidFill>
                    <a:schemeClr val="dk1"/>
                  </a:solidFill>
                  <a:latin typeface="Arial"/>
                  <a:ea typeface="Arial"/>
                  <a:cs typeface="Arial"/>
                  <a:sym typeface="Arial"/>
                </a:endParaRPr>
              </a:p>
              <a:p>
                <a:pPr marL="0" marR="0" lvl="0" indent="0" algn="ctr" rtl="0">
                  <a:spcBef>
                    <a:spcPts val="0"/>
                  </a:spcBef>
                  <a:spcAft>
                    <a:spcPts val="0"/>
                  </a:spcAft>
                  <a:buNone/>
                </a:pPr>
                <a:endParaRPr sz="1467" b="1">
                  <a:solidFill>
                    <a:schemeClr val="dk1"/>
                  </a:solidFill>
                  <a:latin typeface="Arial"/>
                  <a:ea typeface="Arial"/>
                  <a:cs typeface="Arial"/>
                  <a:sym typeface="Arial"/>
                </a:endParaRPr>
              </a:p>
              <a:p>
                <a:pPr marL="0" marR="0" lvl="0" indent="0" algn="ctr" rtl="0">
                  <a:spcBef>
                    <a:spcPts val="0"/>
                  </a:spcBef>
                  <a:spcAft>
                    <a:spcPts val="0"/>
                  </a:spcAft>
                  <a:buNone/>
                </a:pPr>
                <a:endParaRPr sz="1467" b="1">
                  <a:solidFill>
                    <a:schemeClr val="dk1"/>
                  </a:solidFill>
                  <a:latin typeface="Arial"/>
                  <a:ea typeface="Arial"/>
                  <a:cs typeface="Arial"/>
                  <a:sym typeface="Arial"/>
                </a:endParaRPr>
              </a:p>
            </p:txBody>
          </p:sp>
          <p:sp>
            <p:nvSpPr>
              <p:cNvPr id="1727" name="Google Shape;1727;p84"/>
              <p:cNvSpPr/>
              <p:nvPr/>
            </p:nvSpPr>
            <p:spPr>
              <a:xfrm>
                <a:off x="9988404" y="3332656"/>
                <a:ext cx="824510" cy="38944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100" b="1">
                    <a:solidFill>
                      <a:schemeClr val="dk1"/>
                    </a:solidFill>
                    <a:latin typeface="Arial"/>
                    <a:ea typeface="Arial"/>
                    <a:cs typeface="Arial"/>
                    <a:sym typeface="Arial"/>
                  </a:rPr>
                  <a:t>Encora</a:t>
                </a:r>
                <a:endParaRPr sz="1100" b="1">
                  <a:solidFill>
                    <a:schemeClr val="dk1"/>
                  </a:solidFill>
                  <a:latin typeface="Arial"/>
                  <a:ea typeface="Arial"/>
                  <a:cs typeface="Arial"/>
                  <a:sym typeface="Arial"/>
                </a:endParaRPr>
              </a:p>
            </p:txBody>
          </p:sp>
          <p:sp>
            <p:nvSpPr>
              <p:cNvPr id="1728" name="Google Shape;1728;p84"/>
              <p:cNvSpPr/>
              <p:nvPr/>
            </p:nvSpPr>
            <p:spPr>
              <a:xfrm>
                <a:off x="8918530" y="1502397"/>
                <a:ext cx="1987666" cy="867920"/>
              </a:xfrm>
              <a:prstGeom prst="roundRect">
                <a:avLst>
                  <a:gd name="adj" fmla="val 11280"/>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67" b="1">
                  <a:solidFill>
                    <a:schemeClr val="dk1"/>
                  </a:solidFill>
                  <a:latin typeface="Arial"/>
                  <a:ea typeface="Arial"/>
                  <a:cs typeface="Arial"/>
                  <a:sym typeface="Arial"/>
                </a:endParaRPr>
              </a:p>
            </p:txBody>
          </p:sp>
          <p:sp>
            <p:nvSpPr>
              <p:cNvPr id="1729" name="Google Shape;1729;p84"/>
              <p:cNvSpPr/>
              <p:nvPr/>
            </p:nvSpPr>
            <p:spPr>
              <a:xfrm>
                <a:off x="9043222" y="1906574"/>
                <a:ext cx="875100" cy="34525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100" b="1">
                    <a:solidFill>
                      <a:schemeClr val="dk1"/>
                    </a:solidFill>
                    <a:latin typeface="Arial"/>
                    <a:ea typeface="Arial"/>
                    <a:cs typeface="Arial"/>
                    <a:sym typeface="Arial"/>
                  </a:rPr>
                  <a:t>VTJ</a:t>
                </a:r>
                <a:endParaRPr sz="1600" b="1">
                  <a:solidFill>
                    <a:schemeClr val="dk1"/>
                  </a:solidFill>
                  <a:latin typeface="Arial"/>
                  <a:ea typeface="Arial"/>
                  <a:cs typeface="Arial"/>
                  <a:sym typeface="Arial"/>
                </a:endParaRPr>
              </a:p>
            </p:txBody>
          </p:sp>
          <p:sp>
            <p:nvSpPr>
              <p:cNvPr id="1730" name="Google Shape;1730;p84"/>
              <p:cNvSpPr/>
              <p:nvPr/>
            </p:nvSpPr>
            <p:spPr>
              <a:xfrm>
                <a:off x="9982264" y="1906574"/>
                <a:ext cx="806010" cy="34525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100" b="1">
                    <a:solidFill>
                      <a:schemeClr val="dk1"/>
                    </a:solidFill>
                    <a:latin typeface="Arial"/>
                    <a:ea typeface="Arial"/>
                    <a:cs typeface="Arial"/>
                    <a:sym typeface="Arial"/>
                  </a:rPr>
                  <a:t>Muu palvelu</a:t>
                </a:r>
                <a:endParaRPr sz="1600" b="1">
                  <a:solidFill>
                    <a:schemeClr val="dk1"/>
                  </a:solidFill>
                  <a:latin typeface="Arial"/>
                  <a:ea typeface="Arial"/>
                  <a:cs typeface="Arial"/>
                  <a:sym typeface="Arial"/>
                </a:endParaRPr>
              </a:p>
            </p:txBody>
          </p:sp>
          <p:cxnSp>
            <p:nvCxnSpPr>
              <p:cNvPr id="1731" name="Google Shape;1731;p84"/>
              <p:cNvCxnSpPr>
                <a:cxnSpLocks/>
                <a:endCxn id="1728" idx="1"/>
              </p:cNvCxnSpPr>
              <p:nvPr/>
            </p:nvCxnSpPr>
            <p:spPr>
              <a:xfrm flipV="1">
                <a:off x="6063365" y="1936358"/>
                <a:ext cx="2855166" cy="539865"/>
              </a:xfrm>
              <a:prstGeom prst="bentConnector3">
                <a:avLst>
                  <a:gd name="adj1" fmla="val 50000"/>
                </a:avLst>
              </a:prstGeom>
              <a:noFill/>
              <a:ln w="19050" cap="flat" cmpd="sng">
                <a:solidFill>
                  <a:schemeClr val="dk1"/>
                </a:solidFill>
                <a:prstDash val="sysDot"/>
                <a:miter lim="800000"/>
                <a:headEnd type="none" w="sm" len="sm"/>
                <a:tailEnd type="triangle" w="med" len="med"/>
              </a:ln>
            </p:spPr>
          </p:cxnSp>
          <p:sp>
            <p:nvSpPr>
              <p:cNvPr id="1732" name="Google Shape;1732;p84"/>
              <p:cNvSpPr/>
              <p:nvPr/>
            </p:nvSpPr>
            <p:spPr>
              <a:xfrm>
                <a:off x="9020745" y="3332649"/>
                <a:ext cx="897577" cy="38944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100" b="1">
                    <a:solidFill>
                      <a:schemeClr val="dk1"/>
                    </a:solidFill>
                    <a:latin typeface="Arial"/>
                    <a:ea typeface="Arial"/>
                    <a:cs typeface="Arial"/>
                    <a:sym typeface="Arial"/>
                  </a:rPr>
                  <a:t>Lupapiste</a:t>
                </a:r>
                <a:endParaRPr sz="1600" b="1">
                  <a:solidFill>
                    <a:schemeClr val="dk1"/>
                  </a:solidFill>
                  <a:latin typeface="Arial"/>
                  <a:ea typeface="Arial"/>
                  <a:cs typeface="Arial"/>
                  <a:sym typeface="Arial"/>
                </a:endParaRPr>
              </a:p>
            </p:txBody>
          </p:sp>
          <p:sp>
            <p:nvSpPr>
              <p:cNvPr id="1733" name="Google Shape;1733;p84"/>
              <p:cNvSpPr/>
              <p:nvPr/>
            </p:nvSpPr>
            <p:spPr>
              <a:xfrm>
                <a:off x="9020745" y="2878116"/>
                <a:ext cx="897577" cy="38944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100" b="1">
                    <a:solidFill>
                      <a:schemeClr val="dk1"/>
                    </a:solidFill>
                    <a:latin typeface="Arial"/>
                    <a:ea typeface="Arial"/>
                    <a:cs typeface="Arial"/>
                    <a:sym typeface="Arial"/>
                  </a:rPr>
                  <a:t>Palaute-</a:t>
                </a:r>
                <a:br>
                  <a:rPr lang="fi-FI" sz="1100" b="1">
                    <a:solidFill>
                      <a:schemeClr val="dk1"/>
                    </a:solidFill>
                    <a:latin typeface="Arial"/>
                    <a:ea typeface="Arial"/>
                    <a:cs typeface="Arial"/>
                    <a:sym typeface="Arial"/>
                  </a:rPr>
                </a:br>
                <a:r>
                  <a:rPr lang="fi-FI" sz="1100" b="1">
                    <a:solidFill>
                      <a:schemeClr val="dk1"/>
                    </a:solidFill>
                    <a:latin typeface="Arial"/>
                    <a:ea typeface="Arial"/>
                    <a:cs typeface="Arial"/>
                    <a:sym typeface="Arial"/>
                  </a:rPr>
                  <a:t>järjestelmä</a:t>
                </a:r>
                <a:endParaRPr sz="1600" b="1">
                  <a:solidFill>
                    <a:schemeClr val="dk1"/>
                  </a:solidFill>
                  <a:latin typeface="Arial"/>
                  <a:ea typeface="Arial"/>
                  <a:cs typeface="Arial"/>
                  <a:sym typeface="Arial"/>
                </a:endParaRPr>
              </a:p>
            </p:txBody>
          </p:sp>
          <p:cxnSp>
            <p:nvCxnSpPr>
              <p:cNvPr id="1734" name="Google Shape;1734;p84"/>
              <p:cNvCxnSpPr>
                <a:cxnSpLocks/>
              </p:cNvCxnSpPr>
              <p:nvPr/>
            </p:nvCxnSpPr>
            <p:spPr>
              <a:xfrm rot="10800000" flipV="1">
                <a:off x="6640027" y="3289615"/>
                <a:ext cx="2281455" cy="2785969"/>
              </a:xfrm>
              <a:prstGeom prst="bentConnector3">
                <a:avLst>
                  <a:gd name="adj1" fmla="val 41491"/>
                </a:avLst>
              </a:prstGeom>
              <a:noFill/>
              <a:ln w="19050" cap="flat" cmpd="sng">
                <a:solidFill>
                  <a:schemeClr val="dk1"/>
                </a:solidFill>
                <a:prstDash val="sysDot"/>
                <a:miter lim="800000"/>
                <a:headEnd type="triangle" w="med" len="med"/>
                <a:tailEnd type="triangle" w="med" len="med"/>
              </a:ln>
            </p:spPr>
          </p:cxnSp>
          <p:sp>
            <p:nvSpPr>
              <p:cNvPr id="1735" name="Google Shape;1735;p84"/>
              <p:cNvSpPr/>
              <p:nvPr/>
            </p:nvSpPr>
            <p:spPr>
              <a:xfrm>
                <a:off x="5717075" y="5727856"/>
                <a:ext cx="920000" cy="45631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Arial"/>
                    <a:ea typeface="Arial"/>
                    <a:cs typeface="Arial"/>
                    <a:sym typeface="Arial"/>
                  </a:rPr>
                  <a:t>Facta</a:t>
                </a:r>
                <a:endParaRPr sz="1200" b="1">
                  <a:solidFill>
                    <a:schemeClr val="dk1"/>
                  </a:solidFill>
                  <a:latin typeface="Arial"/>
                  <a:ea typeface="Arial"/>
                  <a:cs typeface="Arial"/>
                  <a:sym typeface="Arial"/>
                </a:endParaRPr>
              </a:p>
            </p:txBody>
          </p:sp>
          <p:sp>
            <p:nvSpPr>
              <p:cNvPr id="1737" name="Google Shape;1737;p84"/>
              <p:cNvSpPr/>
              <p:nvPr/>
            </p:nvSpPr>
            <p:spPr>
              <a:xfrm>
                <a:off x="6001364" y="5023836"/>
                <a:ext cx="533200" cy="553600"/>
              </a:xfrm>
              <a:prstGeom prst="can">
                <a:avLst>
                  <a:gd name="adj" fmla="val 25000"/>
                </a:avLst>
              </a:prstGeom>
              <a:solidFill>
                <a:schemeClr val="lt1"/>
              </a:solidFill>
              <a:ln w="15875">
                <a:solidFill>
                  <a:schemeClr val="accent6"/>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000" b="1">
                    <a:solidFill>
                      <a:schemeClr val="dk1"/>
                    </a:solidFill>
                    <a:latin typeface="Arial"/>
                    <a:ea typeface="Arial"/>
                    <a:cs typeface="Arial"/>
                    <a:sym typeface="Arial"/>
                  </a:rPr>
                  <a:t>HETA</a:t>
                </a:r>
                <a:endParaRPr sz="1000" b="1">
                  <a:solidFill>
                    <a:schemeClr val="dk1"/>
                  </a:solidFill>
                  <a:latin typeface="Arial"/>
                  <a:ea typeface="Arial"/>
                  <a:cs typeface="Arial"/>
                  <a:sym typeface="Arial"/>
                </a:endParaRPr>
              </a:p>
            </p:txBody>
          </p:sp>
          <p:sp>
            <p:nvSpPr>
              <p:cNvPr id="1738" name="Google Shape;1738;p84"/>
              <p:cNvSpPr/>
              <p:nvPr/>
            </p:nvSpPr>
            <p:spPr>
              <a:xfrm>
                <a:off x="2794600" y="3037257"/>
                <a:ext cx="533200" cy="584020"/>
              </a:xfrm>
              <a:prstGeom prst="can">
                <a:avLst>
                  <a:gd name="adj" fmla="val 25000"/>
                </a:avLst>
              </a:prstGeom>
              <a:solidFill>
                <a:schemeClr val="lt1"/>
              </a:solidFill>
              <a:ln w="15875">
                <a:solidFill>
                  <a:srgbClr val="44546A"/>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33">
                  <a:solidFill>
                    <a:schemeClr val="dk1"/>
                  </a:solidFill>
                  <a:latin typeface="Arial"/>
                  <a:ea typeface="Arial"/>
                  <a:cs typeface="Arial"/>
                  <a:sym typeface="Arial"/>
                </a:endParaRPr>
              </a:p>
            </p:txBody>
          </p:sp>
          <p:sp>
            <p:nvSpPr>
              <p:cNvPr id="1739" name="Google Shape;1739;p84"/>
              <p:cNvSpPr txBox="1"/>
              <p:nvPr/>
            </p:nvSpPr>
            <p:spPr>
              <a:xfrm>
                <a:off x="3077129" y="2541669"/>
                <a:ext cx="3317200" cy="348686"/>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i-FI" sz="1200" b="1">
                    <a:solidFill>
                      <a:schemeClr val="lt1"/>
                    </a:solidFill>
                    <a:latin typeface="Arial Black"/>
                    <a:ea typeface="Arial Black"/>
                    <a:cs typeface="Arial Black"/>
                    <a:sym typeface="Arial Black"/>
                  </a:rPr>
                  <a:t>ARO = </a:t>
                </a:r>
                <a:r>
                  <a:rPr lang="fi-FI" sz="1200" b="1" err="1">
                    <a:solidFill>
                      <a:schemeClr val="lt1"/>
                    </a:solidFill>
                    <a:latin typeface="Arial Black"/>
                    <a:ea typeface="Arial Black"/>
                    <a:cs typeface="Arial Black"/>
                    <a:sym typeface="Arial Black"/>
                  </a:rPr>
                  <a:t>Azure</a:t>
                </a:r>
                <a:r>
                  <a:rPr lang="fi-FI" sz="1200" b="1">
                    <a:solidFill>
                      <a:schemeClr val="lt1"/>
                    </a:solidFill>
                    <a:latin typeface="Arial Black"/>
                    <a:ea typeface="Arial Black"/>
                    <a:cs typeface="Arial Black"/>
                    <a:sym typeface="Arial Black"/>
                  </a:rPr>
                  <a:t> </a:t>
                </a:r>
                <a:r>
                  <a:rPr lang="fi-FI" sz="1200" b="1" err="1">
                    <a:solidFill>
                      <a:schemeClr val="lt1"/>
                    </a:solidFill>
                    <a:latin typeface="Arial Black"/>
                    <a:ea typeface="Arial Black"/>
                    <a:cs typeface="Arial Black"/>
                    <a:sym typeface="Arial Black"/>
                  </a:rPr>
                  <a:t>RedHat</a:t>
                </a:r>
                <a:r>
                  <a:rPr lang="fi-FI" sz="1200" b="1">
                    <a:solidFill>
                      <a:schemeClr val="lt1"/>
                    </a:solidFill>
                    <a:latin typeface="Arial Black"/>
                    <a:ea typeface="Arial Black"/>
                    <a:cs typeface="Arial Black"/>
                    <a:sym typeface="Arial Black"/>
                  </a:rPr>
                  <a:t> </a:t>
                </a:r>
                <a:r>
                  <a:rPr lang="fi-FI" sz="1200" b="1" err="1">
                    <a:solidFill>
                      <a:schemeClr val="lt1"/>
                    </a:solidFill>
                    <a:latin typeface="Arial Black"/>
                    <a:ea typeface="Arial Black"/>
                    <a:cs typeface="Arial Black"/>
                    <a:sym typeface="Arial Black"/>
                  </a:rPr>
                  <a:t>Openshift</a:t>
                </a:r>
                <a:endParaRPr lang="fi-FI" sz="1200">
                  <a:solidFill>
                    <a:schemeClr val="lt1"/>
                  </a:solidFill>
                  <a:latin typeface="Arial Black"/>
                  <a:ea typeface="Arial Black"/>
                  <a:cs typeface="Arial Black"/>
                  <a:sym typeface="Arial Black"/>
                </a:endParaRPr>
              </a:p>
            </p:txBody>
          </p:sp>
          <p:sp>
            <p:nvSpPr>
              <p:cNvPr id="1740" name="Google Shape;1740;p84"/>
              <p:cNvSpPr txBox="1"/>
              <p:nvPr/>
            </p:nvSpPr>
            <p:spPr>
              <a:xfrm>
                <a:off x="6160243" y="2548630"/>
                <a:ext cx="2514400" cy="348686"/>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i-FI" sz="1200" b="1">
                    <a:solidFill>
                      <a:schemeClr val="dk1"/>
                    </a:solidFill>
                    <a:latin typeface="Arial Black"/>
                    <a:ea typeface="Arial Black"/>
                    <a:cs typeface="Arial Black"/>
                    <a:sym typeface="Arial Black"/>
                  </a:rPr>
                  <a:t>AWS = Amazon Web Services</a:t>
                </a:r>
                <a:endParaRPr lang="fi-FI" sz="1200">
                  <a:solidFill>
                    <a:schemeClr val="dk1"/>
                  </a:solidFill>
                  <a:latin typeface="Arial Black"/>
                  <a:ea typeface="Arial Black"/>
                  <a:cs typeface="Arial Black"/>
                  <a:sym typeface="Arial Black"/>
                </a:endParaRPr>
              </a:p>
            </p:txBody>
          </p:sp>
          <p:sp>
            <p:nvSpPr>
              <p:cNvPr id="1741" name="Google Shape;1741;p84"/>
              <p:cNvSpPr txBox="1"/>
              <p:nvPr/>
            </p:nvSpPr>
            <p:spPr>
              <a:xfrm>
                <a:off x="9067437" y="1541970"/>
                <a:ext cx="1816089" cy="348686"/>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i-FI" sz="1200" b="1">
                    <a:solidFill>
                      <a:schemeClr val="dk1"/>
                    </a:solidFill>
                    <a:latin typeface="Arial Black"/>
                    <a:ea typeface="Arial Black"/>
                    <a:cs typeface="Arial Black"/>
                    <a:sym typeface="Arial Black"/>
                  </a:rPr>
                  <a:t>Kansalliset</a:t>
                </a:r>
                <a:r>
                  <a:rPr lang="fi-FI" sz="1067" b="1">
                    <a:solidFill>
                      <a:schemeClr val="dk1"/>
                    </a:solidFill>
                    <a:latin typeface="Arial Black"/>
                    <a:ea typeface="Arial Black"/>
                    <a:cs typeface="Arial Black"/>
                    <a:sym typeface="Arial Black"/>
                  </a:rPr>
                  <a:t> palvelut</a:t>
                </a:r>
                <a:endParaRPr sz="1333">
                  <a:solidFill>
                    <a:schemeClr val="dk1"/>
                  </a:solidFill>
                  <a:latin typeface="Arial Black"/>
                  <a:ea typeface="Arial Black"/>
                  <a:cs typeface="Arial Black"/>
                  <a:sym typeface="Arial Black"/>
                </a:endParaRPr>
              </a:p>
            </p:txBody>
          </p:sp>
          <p:sp>
            <p:nvSpPr>
              <p:cNvPr id="1742" name="Google Shape;1742;p84"/>
              <p:cNvSpPr txBox="1"/>
              <p:nvPr/>
            </p:nvSpPr>
            <p:spPr>
              <a:xfrm>
                <a:off x="6484834" y="2884201"/>
                <a:ext cx="1839556" cy="348686"/>
              </a:xfrm>
              <a:prstGeom prst="rect">
                <a:avLst/>
              </a:prstGeom>
              <a:noFill/>
              <a:ln>
                <a:noFill/>
              </a:ln>
            </p:spPr>
            <p:txBody>
              <a:bodyPr spcFirstLastPara="1" wrap="square" lIns="91425" tIns="91425" rIns="91425" bIns="91425" anchor="t" anchorCtr="0">
                <a:spAutoFit/>
              </a:bodyPr>
              <a:lstStyle/>
              <a:p>
                <a:pPr marL="0" marR="0" lvl="0" indent="0" rtl="0">
                  <a:spcBef>
                    <a:spcPts val="0"/>
                  </a:spcBef>
                  <a:spcAft>
                    <a:spcPts val="0"/>
                  </a:spcAft>
                  <a:buNone/>
                </a:pPr>
                <a:r>
                  <a:rPr lang="fi-FI" sz="1200" b="1">
                    <a:solidFill>
                      <a:schemeClr val="dk1"/>
                    </a:solidFill>
                    <a:latin typeface="+mn-lt"/>
                    <a:sym typeface="Arial"/>
                  </a:rPr>
                  <a:t>API-hallintajärjestelmä</a:t>
                </a:r>
                <a:endParaRPr lang="en-US" sz="2000" b="1">
                  <a:solidFill>
                    <a:schemeClr val="dk1"/>
                  </a:solidFill>
                  <a:latin typeface="+mn-lt"/>
                  <a:sym typeface="Arial"/>
                </a:endParaRPr>
              </a:p>
            </p:txBody>
          </p:sp>
          <p:sp>
            <p:nvSpPr>
              <p:cNvPr id="1743" name="Google Shape;1743;p84"/>
              <p:cNvSpPr txBox="1"/>
              <p:nvPr/>
            </p:nvSpPr>
            <p:spPr>
              <a:xfrm>
                <a:off x="9280166" y="2509853"/>
                <a:ext cx="1761600" cy="348686"/>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i-FI" sz="1200" b="1">
                    <a:solidFill>
                      <a:schemeClr val="lt1"/>
                    </a:solidFill>
                    <a:latin typeface="Arial Black"/>
                    <a:ea typeface="Arial Black"/>
                    <a:cs typeface="Arial Black"/>
                    <a:sym typeface="Arial Black"/>
                  </a:rPr>
                  <a:t>SaaS-palvelut</a:t>
                </a:r>
                <a:endParaRPr sz="1600">
                  <a:solidFill>
                    <a:schemeClr val="lt1"/>
                  </a:solidFill>
                  <a:latin typeface="Arial Black"/>
                  <a:ea typeface="Arial Black"/>
                  <a:cs typeface="Arial Black"/>
                  <a:sym typeface="Arial Black"/>
                </a:endParaRPr>
              </a:p>
            </p:txBody>
          </p:sp>
          <p:sp>
            <p:nvSpPr>
              <p:cNvPr id="1744" name="Google Shape;1744;p84"/>
              <p:cNvSpPr/>
              <p:nvPr/>
            </p:nvSpPr>
            <p:spPr>
              <a:xfrm>
                <a:off x="9988404" y="2878116"/>
                <a:ext cx="824510" cy="38944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100" b="1">
                    <a:solidFill>
                      <a:schemeClr val="dk1"/>
                    </a:solidFill>
                    <a:latin typeface="Arial"/>
                    <a:ea typeface="Arial"/>
                    <a:cs typeface="Arial"/>
                    <a:sym typeface="Arial"/>
                  </a:rPr>
                  <a:t>Muu SaaS</a:t>
                </a:r>
                <a:endParaRPr sz="1600" b="1">
                  <a:solidFill>
                    <a:schemeClr val="dk1"/>
                  </a:solidFill>
                  <a:latin typeface="Arial"/>
                  <a:ea typeface="Arial"/>
                  <a:cs typeface="Arial"/>
                  <a:sym typeface="Arial"/>
                </a:endParaRPr>
              </a:p>
            </p:txBody>
          </p:sp>
          <p:sp>
            <p:nvSpPr>
              <p:cNvPr id="1745" name="Google Shape;1745;p84"/>
              <p:cNvSpPr txBox="1"/>
              <p:nvPr/>
            </p:nvSpPr>
            <p:spPr>
              <a:xfrm>
                <a:off x="2701300" y="3149495"/>
                <a:ext cx="719600" cy="49241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i-FI" sz="1000" b="1">
                    <a:solidFill>
                      <a:schemeClr val="dk1"/>
                    </a:solidFill>
                    <a:latin typeface="Arial"/>
                    <a:ea typeface="Arial"/>
                    <a:cs typeface="Arial"/>
                    <a:sym typeface="Arial"/>
                  </a:rPr>
                  <a:t>Tieto-</a:t>
                </a:r>
                <a:br>
                  <a:rPr lang="fi-FI" sz="1000" b="1">
                    <a:latin typeface="Arial"/>
                    <a:ea typeface="Arial"/>
                    <a:cs typeface="Arial"/>
                  </a:rPr>
                </a:br>
                <a:r>
                  <a:rPr lang="fi-FI" sz="1000" b="1">
                    <a:solidFill>
                      <a:schemeClr val="dk1"/>
                    </a:solidFill>
                    <a:latin typeface="Arial"/>
                    <a:ea typeface="Arial"/>
                    <a:cs typeface="Arial"/>
                    <a:sym typeface="Arial"/>
                  </a:rPr>
                  <a:t>varasto</a:t>
                </a:r>
                <a:endParaRPr lang="en-US" sz="1000" b="1">
                  <a:solidFill>
                    <a:schemeClr val="dk1"/>
                  </a:solidFill>
                  <a:latin typeface="Arial"/>
                  <a:ea typeface="Arial"/>
                  <a:cs typeface="Arial"/>
                </a:endParaRPr>
              </a:p>
            </p:txBody>
          </p:sp>
          <p:cxnSp>
            <p:nvCxnSpPr>
              <p:cNvPr id="1748" name="Google Shape;1748;p84"/>
              <p:cNvCxnSpPr>
                <a:cxnSpLocks/>
              </p:cNvCxnSpPr>
              <p:nvPr/>
            </p:nvCxnSpPr>
            <p:spPr>
              <a:xfrm>
                <a:off x="7221406" y="3735764"/>
                <a:ext cx="0" cy="292898"/>
              </a:xfrm>
              <a:prstGeom prst="straightConnector1">
                <a:avLst/>
              </a:prstGeom>
              <a:noFill/>
              <a:ln w="19050" cap="flat" cmpd="sng">
                <a:solidFill>
                  <a:schemeClr val="dk1"/>
                </a:solidFill>
                <a:prstDash val="sysDot"/>
                <a:miter lim="8000"/>
                <a:headEnd type="none" w="sm" len="sm"/>
                <a:tailEnd type="triangle" w="med" len="med"/>
              </a:ln>
            </p:spPr>
          </p:cxnSp>
          <p:sp>
            <p:nvSpPr>
              <p:cNvPr id="1749" name="Google Shape;1749;p84"/>
              <p:cNvSpPr txBox="1"/>
              <p:nvPr/>
            </p:nvSpPr>
            <p:spPr>
              <a:xfrm>
                <a:off x="3755151" y="2881023"/>
                <a:ext cx="1821200" cy="34868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i-FI" sz="1200" b="1">
                    <a:solidFill>
                      <a:schemeClr val="dk1"/>
                    </a:solidFill>
                    <a:latin typeface="+mn-lt"/>
                    <a:ea typeface="Arial Black"/>
                    <a:cs typeface="Arial Black"/>
                    <a:sym typeface="Arial Black"/>
                  </a:rPr>
                  <a:t>API-hallintajärjestelmä</a:t>
                </a:r>
                <a:endParaRPr sz="2000" b="1">
                  <a:solidFill>
                    <a:schemeClr val="dk1"/>
                  </a:solidFill>
                  <a:latin typeface="+mn-lt"/>
                  <a:ea typeface="Arial Black"/>
                  <a:cs typeface="Arial Black"/>
                  <a:sym typeface="Arial Black"/>
                </a:endParaRPr>
              </a:p>
            </p:txBody>
          </p:sp>
          <p:sp>
            <p:nvSpPr>
              <p:cNvPr id="1725" name="Google Shape;1725;p84"/>
              <p:cNvSpPr/>
              <p:nvPr/>
            </p:nvSpPr>
            <p:spPr>
              <a:xfrm>
                <a:off x="4718123" y="3181105"/>
                <a:ext cx="1086800" cy="609500"/>
              </a:xfrm>
              <a:prstGeom prst="roundRect">
                <a:avLst>
                  <a:gd name="adj" fmla="val 8177"/>
                </a:avLst>
              </a:prstGeom>
              <a:solidFill>
                <a:srgbClr val="CEB4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Arial"/>
                    <a:ea typeface="Arial"/>
                    <a:cs typeface="Arial"/>
                    <a:sym typeface="Arial"/>
                  </a:rPr>
                  <a:t>Integraatio-</a:t>
                </a:r>
                <a:br>
                  <a:rPr lang="fi-FI" sz="1200" b="1">
                    <a:solidFill>
                      <a:schemeClr val="dk1"/>
                    </a:solidFill>
                    <a:latin typeface="Arial"/>
                    <a:ea typeface="Arial"/>
                    <a:cs typeface="Arial"/>
                    <a:sym typeface="Arial"/>
                  </a:rPr>
                </a:br>
                <a:r>
                  <a:rPr lang="fi-FI" sz="1200" b="1">
                    <a:solidFill>
                      <a:schemeClr val="dk1"/>
                    </a:solidFill>
                    <a:latin typeface="Arial"/>
                    <a:ea typeface="Arial"/>
                    <a:cs typeface="Arial"/>
                    <a:sym typeface="Arial"/>
                  </a:rPr>
                  <a:t>alusta (FUSE/CEQ)</a:t>
                </a:r>
                <a:endParaRPr sz="1200" b="1">
                  <a:solidFill>
                    <a:schemeClr val="dk1"/>
                  </a:solidFill>
                  <a:latin typeface="Arial"/>
                  <a:ea typeface="Arial"/>
                  <a:cs typeface="Arial"/>
                  <a:sym typeface="Arial"/>
                </a:endParaRPr>
              </a:p>
            </p:txBody>
          </p:sp>
          <p:sp>
            <p:nvSpPr>
              <p:cNvPr id="1751" name="Google Shape;1751;p84"/>
              <p:cNvSpPr txBox="1"/>
              <p:nvPr/>
            </p:nvSpPr>
            <p:spPr>
              <a:xfrm>
                <a:off x="2836196" y="4945205"/>
                <a:ext cx="1761600" cy="348686"/>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i-FI" sz="1200" b="1">
                    <a:solidFill>
                      <a:schemeClr val="tx1"/>
                    </a:solidFill>
                    <a:latin typeface="Arial Black"/>
                    <a:ea typeface="Arial Black"/>
                    <a:cs typeface="Arial Black"/>
                    <a:sym typeface="Arial Black"/>
                  </a:rPr>
                  <a:t>Sisäverkko</a:t>
                </a:r>
                <a:endParaRPr sz="1600">
                  <a:solidFill>
                    <a:schemeClr val="tx1"/>
                  </a:solidFill>
                  <a:latin typeface="Arial Black"/>
                  <a:ea typeface="Arial Black"/>
                  <a:cs typeface="Arial Black"/>
                  <a:sym typeface="Arial Black"/>
                </a:endParaRPr>
              </a:p>
            </p:txBody>
          </p:sp>
          <p:sp>
            <p:nvSpPr>
              <p:cNvPr id="21" name="Kaari 20">
                <a:extLst>
                  <a:ext uri="{FF2B5EF4-FFF2-40B4-BE49-F238E27FC236}">
                    <a16:creationId xmlns:a16="http://schemas.microsoft.com/office/drawing/2014/main" id="{B00829AD-112C-A969-2DA6-79CE48CB5C00}"/>
                  </a:ext>
                </a:extLst>
              </p:cNvPr>
              <p:cNvSpPr/>
              <p:nvPr/>
            </p:nvSpPr>
            <p:spPr>
              <a:xfrm rot="16200000" flipH="1" flipV="1">
                <a:off x="7018979" y="2957757"/>
                <a:ext cx="1273591" cy="2576598"/>
              </a:xfrm>
              <a:prstGeom prst="arc">
                <a:avLst>
                  <a:gd name="adj1" fmla="val 11229977"/>
                  <a:gd name="adj2" fmla="val 15439732"/>
                </a:avLst>
              </a:prstGeom>
              <a:ln w="22225" cap="rnd">
                <a:solidFill>
                  <a:schemeClr val="tx1"/>
                </a:solidFill>
                <a:head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cxnSp>
            <p:nvCxnSpPr>
              <p:cNvPr id="45" name="Suora yhdysviiva 44">
                <a:extLst>
                  <a:ext uri="{FF2B5EF4-FFF2-40B4-BE49-F238E27FC236}">
                    <a16:creationId xmlns:a16="http://schemas.microsoft.com/office/drawing/2014/main" id="{E39F421C-D699-1133-3750-8780358EC34A}"/>
                  </a:ext>
                </a:extLst>
              </p:cNvPr>
              <p:cNvCxnSpPr>
                <a:cxnSpLocks/>
                <a:stCxn id="1716" idx="3"/>
                <a:endCxn id="1735" idx="1"/>
              </p:cNvCxnSpPr>
              <p:nvPr/>
            </p:nvCxnSpPr>
            <p:spPr>
              <a:xfrm flipV="1">
                <a:off x="5412899" y="5956015"/>
                <a:ext cx="304177" cy="4216"/>
              </a:xfrm>
              <a:prstGeom prst="line">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719" name="Google Shape;1719;p84"/>
              <p:cNvSpPr/>
              <p:nvPr/>
            </p:nvSpPr>
            <p:spPr>
              <a:xfrm>
                <a:off x="4114821" y="1505029"/>
                <a:ext cx="1648919" cy="508550"/>
              </a:xfrm>
              <a:prstGeom prst="roundRect">
                <a:avLst>
                  <a:gd name="adj" fmla="val 16667"/>
                </a:avLst>
              </a:prstGeom>
              <a:solidFill>
                <a:schemeClr val="accent5"/>
              </a:solidFill>
              <a:ln w="12700" cap="flat" cmpd="sng">
                <a:solidFill>
                  <a:srgbClr val="FFC6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Arial Black" panose="020B0A04020102020204" pitchFamily="34" charset="0"/>
                    <a:sym typeface="Arial"/>
                  </a:rPr>
                  <a:t>Käyttäjätaho</a:t>
                </a:r>
                <a:endParaRPr lang="en-US" sz="2000" b="1">
                  <a:solidFill>
                    <a:schemeClr val="dk1"/>
                  </a:solidFill>
                  <a:latin typeface="Arial Black" panose="020B0A04020102020204" pitchFamily="34" charset="0"/>
                  <a:sym typeface="Arial"/>
                </a:endParaRPr>
              </a:p>
            </p:txBody>
          </p:sp>
          <p:pic>
            <p:nvPicPr>
              <p:cNvPr id="1758" name="Google Shape;1758;p84" descr="Kuva, joka sisältää kohteen Grafiikka&#10;&#10;Kuvaus luotu automaattisesti"/>
              <p:cNvPicPr preferRelativeResize="0"/>
              <p:nvPr/>
            </p:nvPicPr>
            <p:blipFill rotWithShape="1">
              <a:blip r:embed="rId3">
                <a:alphaModFix/>
              </a:blip>
              <a:srcRect l="67165"/>
              <a:stretch/>
            </p:blipFill>
            <p:spPr>
              <a:xfrm flipH="1">
                <a:off x="3164250" y="1540486"/>
                <a:ext cx="1406688" cy="1008432"/>
              </a:xfrm>
              <a:prstGeom prst="rect">
                <a:avLst/>
              </a:prstGeom>
              <a:noFill/>
              <a:ln>
                <a:noFill/>
              </a:ln>
            </p:spPr>
          </p:pic>
          <p:sp>
            <p:nvSpPr>
              <p:cNvPr id="1717" name="Google Shape;1717;p84"/>
              <p:cNvSpPr/>
              <p:nvPr/>
            </p:nvSpPr>
            <p:spPr>
              <a:xfrm>
                <a:off x="3872899" y="3991416"/>
                <a:ext cx="1070785" cy="33300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Arial"/>
                    <a:ea typeface="Arial"/>
                    <a:cs typeface="Arial"/>
                    <a:sym typeface="Arial"/>
                  </a:rPr>
                  <a:t>Mikropalvelu</a:t>
                </a:r>
                <a:endParaRPr sz="1200" b="1">
                  <a:solidFill>
                    <a:schemeClr val="dk1"/>
                  </a:solidFill>
                  <a:latin typeface="Arial"/>
                  <a:ea typeface="Arial"/>
                  <a:cs typeface="Arial"/>
                  <a:sym typeface="Arial"/>
                </a:endParaRPr>
              </a:p>
            </p:txBody>
          </p:sp>
          <p:sp>
            <p:nvSpPr>
              <p:cNvPr id="1718" name="Google Shape;1718;p84"/>
              <p:cNvSpPr/>
              <p:nvPr/>
            </p:nvSpPr>
            <p:spPr>
              <a:xfrm>
                <a:off x="2867176" y="3991416"/>
                <a:ext cx="967189" cy="32424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Arial"/>
                    <a:ea typeface="Arial"/>
                    <a:cs typeface="Arial"/>
                    <a:sym typeface="Arial"/>
                  </a:rPr>
                  <a:t>Palvelu</a:t>
                </a:r>
                <a:endParaRPr sz="1200" b="1">
                  <a:solidFill>
                    <a:schemeClr val="dk1"/>
                  </a:solidFill>
                  <a:latin typeface="Arial"/>
                  <a:ea typeface="Arial"/>
                  <a:cs typeface="Arial"/>
                  <a:sym typeface="Arial"/>
                </a:endParaRPr>
              </a:p>
            </p:txBody>
          </p:sp>
          <p:cxnSp>
            <p:nvCxnSpPr>
              <p:cNvPr id="1746" name="Google Shape;1746;p84"/>
              <p:cNvCxnSpPr/>
              <p:nvPr/>
            </p:nvCxnSpPr>
            <p:spPr>
              <a:xfrm>
                <a:off x="3661300" y="3706255"/>
                <a:ext cx="0" cy="330400"/>
              </a:xfrm>
              <a:prstGeom prst="straightConnector1">
                <a:avLst/>
              </a:prstGeom>
              <a:noFill/>
              <a:ln w="19050" cap="flat" cmpd="sng">
                <a:solidFill>
                  <a:schemeClr val="dk1"/>
                </a:solidFill>
                <a:prstDash val="sysDot"/>
                <a:miter lim="8000"/>
                <a:headEnd type="none" w="sm" len="sm"/>
                <a:tailEnd type="triangle" w="med" len="med"/>
              </a:ln>
            </p:spPr>
          </p:cxnSp>
          <p:cxnSp>
            <p:nvCxnSpPr>
              <p:cNvPr id="1747" name="Google Shape;1747;p84"/>
              <p:cNvCxnSpPr/>
              <p:nvPr/>
            </p:nvCxnSpPr>
            <p:spPr>
              <a:xfrm>
                <a:off x="4133792" y="3706255"/>
                <a:ext cx="0" cy="330400"/>
              </a:xfrm>
              <a:prstGeom prst="straightConnector1">
                <a:avLst/>
              </a:prstGeom>
              <a:noFill/>
              <a:ln w="19050" cap="flat" cmpd="sng">
                <a:solidFill>
                  <a:schemeClr val="dk1"/>
                </a:solidFill>
                <a:prstDash val="sysDot"/>
                <a:miter lim="8000"/>
                <a:headEnd type="none" w="sm" len="sm"/>
                <a:tailEnd type="triangle" w="med" len="med"/>
              </a:ln>
            </p:spPr>
          </p:cxnSp>
          <p:sp>
            <p:nvSpPr>
              <p:cNvPr id="1750" name="Google Shape;1750;p84"/>
              <p:cNvSpPr/>
              <p:nvPr/>
            </p:nvSpPr>
            <p:spPr>
              <a:xfrm>
                <a:off x="3543251" y="3181105"/>
                <a:ext cx="1035686" cy="609500"/>
              </a:xfrm>
              <a:prstGeom prst="roundRect">
                <a:avLst>
                  <a:gd name="adj" fmla="val 7604"/>
                </a:avLst>
              </a:prstGeom>
              <a:solidFill>
                <a:srgbClr val="CEB4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Arial"/>
                    <a:ea typeface="Arial"/>
                    <a:cs typeface="Arial"/>
                    <a:sym typeface="Arial"/>
                  </a:rPr>
                  <a:t>API </a:t>
                </a:r>
                <a:endParaRPr sz="1200" b="1">
                  <a:solidFill>
                    <a:schemeClr val="dk1"/>
                  </a:solidFill>
                  <a:latin typeface="Arial"/>
                  <a:ea typeface="Arial"/>
                  <a:cs typeface="Arial"/>
                  <a:sym typeface="Arial"/>
                </a:endParaRPr>
              </a:p>
              <a:p>
                <a:pPr marL="0" marR="0" lvl="0" indent="0" algn="ctr" rtl="0">
                  <a:spcBef>
                    <a:spcPts val="0"/>
                  </a:spcBef>
                  <a:spcAft>
                    <a:spcPts val="0"/>
                  </a:spcAft>
                  <a:buNone/>
                </a:pPr>
                <a:r>
                  <a:rPr lang="fi-FI" sz="1200" b="1">
                    <a:solidFill>
                      <a:schemeClr val="dk1"/>
                    </a:solidFill>
                    <a:latin typeface="Arial"/>
                    <a:ea typeface="Arial"/>
                    <a:cs typeface="Arial"/>
                    <a:sym typeface="Arial"/>
                  </a:rPr>
                  <a:t>Gateway</a:t>
                </a:r>
                <a:endParaRPr sz="1200" b="1">
                  <a:solidFill>
                    <a:schemeClr val="dk1"/>
                  </a:solidFill>
                  <a:latin typeface="Arial"/>
                  <a:ea typeface="Arial"/>
                  <a:cs typeface="Arial"/>
                  <a:sym typeface="Arial"/>
                </a:endParaRPr>
              </a:p>
              <a:p>
                <a:pPr marL="0" marR="0" lvl="0" indent="0" algn="ctr" rtl="0">
                  <a:spcBef>
                    <a:spcPts val="0"/>
                  </a:spcBef>
                  <a:spcAft>
                    <a:spcPts val="0"/>
                  </a:spcAft>
                  <a:buNone/>
                </a:pPr>
                <a:r>
                  <a:rPr lang="fi-FI" sz="1200" b="1">
                    <a:solidFill>
                      <a:schemeClr val="dk1"/>
                    </a:solidFill>
                    <a:latin typeface="Arial"/>
                    <a:ea typeface="Arial"/>
                    <a:cs typeface="Arial"/>
                    <a:sym typeface="Arial"/>
                  </a:rPr>
                  <a:t>(3Scale)</a:t>
                </a:r>
                <a:endParaRPr sz="1200" b="1">
                  <a:solidFill>
                    <a:schemeClr val="dk1"/>
                  </a:solidFill>
                  <a:latin typeface="Arial"/>
                  <a:ea typeface="Arial"/>
                  <a:cs typeface="Arial"/>
                  <a:sym typeface="Arial"/>
                </a:endParaRPr>
              </a:p>
            </p:txBody>
          </p:sp>
          <p:sp>
            <p:nvSpPr>
              <p:cNvPr id="1714" name="Google Shape;1714;p84"/>
              <p:cNvSpPr/>
              <p:nvPr/>
            </p:nvSpPr>
            <p:spPr>
              <a:xfrm>
                <a:off x="6491573" y="3213253"/>
                <a:ext cx="1086800" cy="558000"/>
              </a:xfrm>
              <a:prstGeom prst="roundRect">
                <a:avLst>
                  <a:gd name="adj" fmla="val 10826"/>
                </a:avLst>
              </a:prstGeom>
              <a:solidFill>
                <a:srgbClr val="CEB4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Arial"/>
                    <a:ea typeface="Arial"/>
                    <a:cs typeface="Arial"/>
                    <a:sym typeface="Arial"/>
                  </a:rPr>
                  <a:t>API </a:t>
                </a:r>
                <a:r>
                  <a:rPr lang="fi-FI" sz="1200" b="1" err="1">
                    <a:solidFill>
                      <a:schemeClr val="dk1"/>
                    </a:solidFill>
                    <a:latin typeface="Arial"/>
                    <a:ea typeface="Arial"/>
                    <a:cs typeface="Arial"/>
                    <a:sym typeface="Arial"/>
                  </a:rPr>
                  <a:t>Gateway</a:t>
                </a:r>
                <a:r>
                  <a:rPr lang="fi-FI" sz="1200" b="1">
                    <a:solidFill>
                      <a:schemeClr val="dk1"/>
                    </a:solidFill>
                    <a:latin typeface="Arial"/>
                    <a:ea typeface="Arial"/>
                    <a:cs typeface="Arial"/>
                    <a:sym typeface="Arial"/>
                  </a:rPr>
                  <a:t> (</a:t>
                </a:r>
                <a:r>
                  <a:rPr lang="fi-FI" sz="1200" b="1" err="1">
                    <a:solidFill>
                      <a:schemeClr val="dk1"/>
                    </a:solidFill>
                    <a:latin typeface="Arial"/>
                    <a:ea typeface="Arial"/>
                    <a:cs typeface="Arial"/>
                    <a:sym typeface="Arial"/>
                  </a:rPr>
                  <a:t>Frends</a:t>
                </a:r>
                <a:r>
                  <a:rPr lang="fi-FI" sz="1200" b="1">
                    <a:solidFill>
                      <a:schemeClr val="dk1"/>
                    </a:solidFill>
                    <a:latin typeface="Arial"/>
                    <a:ea typeface="Arial"/>
                    <a:cs typeface="Arial"/>
                    <a:sym typeface="Arial"/>
                  </a:rPr>
                  <a:t>)</a:t>
                </a:r>
                <a:endParaRPr lang="en-US" sz="1200" b="1">
                  <a:solidFill>
                    <a:schemeClr val="dk1"/>
                  </a:solidFill>
                  <a:latin typeface="Arial"/>
                  <a:ea typeface="Arial"/>
                  <a:cs typeface="Arial"/>
                </a:endParaRPr>
              </a:p>
            </p:txBody>
          </p:sp>
        </p:grpSp>
      </p:grpSp>
      <p:sp>
        <p:nvSpPr>
          <p:cNvPr id="1754" name="Google Shape;1754;p84"/>
          <p:cNvSpPr txBox="1"/>
          <p:nvPr/>
        </p:nvSpPr>
        <p:spPr>
          <a:xfrm>
            <a:off x="630935" y="1636345"/>
            <a:ext cx="1786455" cy="230829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fi-FI" sz="1200">
                <a:solidFill>
                  <a:schemeClr val="dk1"/>
                </a:solidFill>
                <a:latin typeface="Arial"/>
                <a:ea typeface="Arial"/>
                <a:cs typeface="Arial"/>
                <a:sym typeface="Arial"/>
              </a:rPr>
              <a:t>Kun </a:t>
            </a:r>
            <a:r>
              <a:rPr lang="fi-FI" sz="1200" b="1">
                <a:solidFill>
                  <a:schemeClr val="tx1"/>
                </a:solidFill>
                <a:latin typeface="Arial"/>
                <a:ea typeface="Arial"/>
                <a:cs typeface="Arial"/>
                <a:sym typeface="Arial"/>
              </a:rPr>
              <a:t>käyttäjätaho</a:t>
            </a:r>
            <a:r>
              <a:rPr lang="fi-FI" sz="1200">
                <a:solidFill>
                  <a:schemeClr val="dk1"/>
                </a:solidFill>
                <a:latin typeface="Arial"/>
                <a:ea typeface="Arial"/>
                <a:cs typeface="Arial"/>
                <a:sym typeface="Arial"/>
              </a:rPr>
              <a:t> haluaa dataa kaupungin järjestelmästä, se kohtaa ensin API </a:t>
            </a:r>
            <a:r>
              <a:rPr lang="fi-FI" sz="1200" err="1">
                <a:solidFill>
                  <a:schemeClr val="dk1"/>
                </a:solidFill>
                <a:latin typeface="Arial"/>
                <a:ea typeface="Arial"/>
                <a:cs typeface="Arial"/>
                <a:sym typeface="Arial"/>
              </a:rPr>
              <a:t>Gatewayn</a:t>
            </a:r>
            <a:r>
              <a:rPr lang="fi-FI" sz="1200">
                <a:solidFill>
                  <a:schemeClr val="dk1"/>
                </a:solidFill>
                <a:latin typeface="Arial"/>
                <a:ea typeface="Arial"/>
                <a:cs typeface="Arial"/>
                <a:sym typeface="Arial"/>
              </a:rPr>
              <a:t>. Yleensä Helsingissä API </a:t>
            </a:r>
            <a:r>
              <a:rPr lang="fi-FI" sz="1200" err="1">
                <a:solidFill>
                  <a:schemeClr val="dk1"/>
                </a:solidFill>
                <a:latin typeface="Arial"/>
                <a:ea typeface="Arial"/>
                <a:cs typeface="Arial"/>
                <a:sym typeface="Arial"/>
              </a:rPr>
              <a:t>Gatewaynä</a:t>
            </a:r>
            <a:r>
              <a:rPr lang="fi-FI" sz="1200">
                <a:solidFill>
                  <a:schemeClr val="dk1"/>
                </a:solidFill>
                <a:latin typeface="Arial"/>
                <a:ea typeface="Arial"/>
                <a:cs typeface="Arial"/>
                <a:sym typeface="Arial"/>
              </a:rPr>
              <a:t> käytetään ratkaisua nimeltään 3Scale. </a:t>
            </a:r>
          </a:p>
        </p:txBody>
      </p:sp>
      <p:sp>
        <p:nvSpPr>
          <p:cNvPr id="1756" name="Google Shape;1756;p84"/>
          <p:cNvSpPr txBox="1"/>
          <p:nvPr/>
        </p:nvSpPr>
        <p:spPr>
          <a:xfrm>
            <a:off x="624955" y="3863400"/>
            <a:ext cx="1936511" cy="252066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fi-FI" sz="1200" b="1" dirty="0">
                <a:solidFill>
                  <a:schemeClr val="dk1"/>
                </a:solidFill>
                <a:latin typeface="Arial"/>
                <a:ea typeface="Arial"/>
                <a:cs typeface="Arial"/>
                <a:sym typeface="Arial"/>
              </a:rPr>
              <a:t>API </a:t>
            </a:r>
            <a:r>
              <a:rPr lang="fi-FI" sz="1200" b="1" dirty="0" err="1">
                <a:solidFill>
                  <a:schemeClr val="dk1"/>
                </a:solidFill>
                <a:latin typeface="Arial"/>
                <a:ea typeface="Arial"/>
                <a:cs typeface="Arial"/>
                <a:sym typeface="Arial"/>
              </a:rPr>
              <a:t>Gateway</a:t>
            </a:r>
            <a:r>
              <a:rPr lang="fi-FI" sz="1200" dirty="0">
                <a:solidFill>
                  <a:schemeClr val="dk1"/>
                </a:solidFill>
                <a:latin typeface="Arial"/>
                <a:ea typeface="Arial"/>
                <a:cs typeface="Arial"/>
                <a:sym typeface="Arial"/>
              </a:rPr>
              <a:t> tunnistaa ja ottaa talteen relevantin datan käyttäjätahosta. </a:t>
            </a:r>
          </a:p>
          <a:p>
            <a:pPr marL="0" marR="0" lvl="0" indent="0" algn="l" rtl="0">
              <a:lnSpc>
                <a:spcPct val="115000"/>
              </a:lnSpc>
              <a:spcBef>
                <a:spcPts val="0"/>
              </a:spcBef>
              <a:spcAft>
                <a:spcPts val="0"/>
              </a:spcAft>
              <a:buNone/>
            </a:pPr>
            <a:endParaRPr lang="fi-FI"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fi-FI" sz="1200" dirty="0">
                <a:solidFill>
                  <a:schemeClr val="dk1"/>
                </a:solidFill>
                <a:latin typeface="Arial"/>
                <a:ea typeface="Arial"/>
                <a:cs typeface="Arial"/>
                <a:sym typeface="Arial"/>
              </a:rPr>
              <a:t>API </a:t>
            </a:r>
            <a:r>
              <a:rPr lang="fi-FI" sz="1200" dirty="0" err="1">
                <a:solidFill>
                  <a:schemeClr val="dk1"/>
                </a:solidFill>
                <a:latin typeface="Arial"/>
                <a:ea typeface="Arial"/>
                <a:cs typeface="Arial"/>
                <a:sym typeface="Arial"/>
              </a:rPr>
              <a:t>Gatewayn</a:t>
            </a:r>
            <a:r>
              <a:rPr lang="fi-FI" sz="1200" dirty="0">
                <a:solidFill>
                  <a:schemeClr val="dk1"/>
                </a:solidFill>
                <a:latin typeface="Arial"/>
                <a:ea typeface="Arial"/>
                <a:cs typeface="Arial"/>
                <a:sym typeface="Arial"/>
              </a:rPr>
              <a:t> taakse voidaan ketjuttaa toisia API </a:t>
            </a:r>
            <a:r>
              <a:rPr lang="fi-FI" sz="1200" dirty="0" err="1">
                <a:solidFill>
                  <a:schemeClr val="dk1"/>
                </a:solidFill>
                <a:latin typeface="Arial"/>
                <a:ea typeface="Arial"/>
                <a:cs typeface="Arial"/>
                <a:sym typeface="Arial"/>
              </a:rPr>
              <a:t>Gateway’ita</a:t>
            </a:r>
            <a:r>
              <a:rPr lang="fi-FI" sz="1200" dirty="0">
                <a:solidFill>
                  <a:schemeClr val="dk1"/>
                </a:solidFill>
                <a:latin typeface="Arial"/>
                <a:ea typeface="Arial"/>
                <a:cs typeface="Arial"/>
                <a:sym typeface="Arial"/>
              </a:rPr>
              <a:t>. Näin voidaan muodostaa eri kerroksista koostuvia hierarkioita. Tämä lisää joustavuutta.</a:t>
            </a:r>
            <a:endParaRPr lang="fi-FI" sz="1200" dirty="0">
              <a:solidFill>
                <a:schemeClr val="dk1"/>
              </a:solidFill>
              <a:highlight>
                <a:schemeClr val="accent5"/>
              </a:highlight>
              <a:latin typeface="Arial"/>
              <a:ea typeface="Arial"/>
              <a:cs typeface="Arial"/>
              <a:sym typeface="Arial"/>
            </a:endParaRPr>
          </a:p>
        </p:txBody>
      </p:sp>
      <p:sp>
        <p:nvSpPr>
          <p:cNvPr id="1752" name="Google Shape;1752;p84"/>
          <p:cNvSpPr txBox="1"/>
          <p:nvPr/>
        </p:nvSpPr>
        <p:spPr>
          <a:xfrm>
            <a:off x="9081763" y="3852119"/>
            <a:ext cx="2623729" cy="115797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fi-FI" sz="1100" b="1">
                <a:solidFill>
                  <a:schemeClr val="dk1"/>
                </a:solidFill>
                <a:latin typeface="Arial"/>
                <a:ea typeface="Arial"/>
                <a:cs typeface="Arial"/>
                <a:sym typeface="Arial"/>
              </a:rPr>
              <a:t>API </a:t>
            </a:r>
            <a:r>
              <a:rPr lang="fi-FI" sz="1100" b="1" err="1">
                <a:solidFill>
                  <a:schemeClr val="dk1"/>
                </a:solidFill>
                <a:latin typeface="Arial"/>
                <a:ea typeface="Arial"/>
                <a:cs typeface="Arial"/>
                <a:sym typeface="Arial"/>
              </a:rPr>
              <a:t>Gateway</a:t>
            </a:r>
            <a:r>
              <a:rPr lang="fi-FI" sz="1100" b="1">
                <a:solidFill>
                  <a:schemeClr val="dk1"/>
                </a:solidFill>
                <a:latin typeface="Arial"/>
                <a:ea typeface="Arial"/>
                <a:cs typeface="Arial"/>
                <a:sym typeface="Arial"/>
              </a:rPr>
              <a:t> </a:t>
            </a:r>
            <a:r>
              <a:rPr lang="fi-FI" sz="1100">
                <a:solidFill>
                  <a:schemeClr val="dk1"/>
                </a:solidFill>
                <a:latin typeface="Arial"/>
                <a:ea typeface="Arial"/>
                <a:cs typeface="Arial"/>
                <a:sym typeface="Arial"/>
              </a:rPr>
              <a:t>on osa laajempaa API-hallintajärjestelmää. Muut osat huolehtivat mm. kaupungin järjestelmien ja ulkoisten tahojen järjestelmien välisistä integraatioista. </a:t>
            </a:r>
            <a:endParaRPr lang="fi-FI">
              <a:solidFill>
                <a:schemeClr val="dk1"/>
              </a:solidFill>
              <a:latin typeface="Arial"/>
              <a:ea typeface="Arial"/>
              <a:cs typeface="Arial"/>
              <a:sym typeface="Arial"/>
            </a:endParaRPr>
          </a:p>
        </p:txBody>
      </p:sp>
      <p:sp>
        <p:nvSpPr>
          <p:cNvPr id="1753" name="Google Shape;1753;p84"/>
          <p:cNvSpPr txBox="1"/>
          <p:nvPr/>
        </p:nvSpPr>
        <p:spPr>
          <a:xfrm>
            <a:off x="8494741" y="4974550"/>
            <a:ext cx="3153833" cy="154731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fi-FI" sz="1100" b="1">
                <a:solidFill>
                  <a:schemeClr val="dk1"/>
                </a:solidFill>
                <a:latin typeface="Arial"/>
                <a:ea typeface="Arial"/>
                <a:cs typeface="Arial"/>
                <a:sym typeface="Arial"/>
              </a:rPr>
              <a:t>Kaupungin palomuuri </a:t>
            </a:r>
            <a:r>
              <a:rPr lang="fi-FI" sz="1100">
                <a:solidFill>
                  <a:schemeClr val="dk1"/>
                </a:solidFill>
                <a:latin typeface="Arial"/>
                <a:ea typeface="Arial"/>
                <a:cs typeface="Arial"/>
                <a:sym typeface="Arial"/>
              </a:rPr>
              <a:t>on API-hallintaratkaisun takana. Pyynnöt kulkevat palomuuriin API </a:t>
            </a:r>
            <a:r>
              <a:rPr lang="fi-FI" sz="1100" err="1">
                <a:solidFill>
                  <a:schemeClr val="dk1"/>
                </a:solidFill>
                <a:latin typeface="Arial"/>
                <a:ea typeface="Arial"/>
                <a:cs typeface="Arial"/>
                <a:sym typeface="Arial"/>
              </a:rPr>
              <a:t>Gatewaylle</a:t>
            </a:r>
            <a:r>
              <a:rPr lang="fi-FI" sz="1100">
                <a:solidFill>
                  <a:schemeClr val="dk1"/>
                </a:solidFill>
                <a:latin typeface="Arial"/>
                <a:ea typeface="Arial"/>
                <a:cs typeface="Arial"/>
                <a:sym typeface="Arial"/>
              </a:rPr>
              <a:t> avattua käytävää pitkin. Käyttäjä ei siis pääse kaupungin sisäverkkoon eikä edes näe, missä alijärjestelmässä hänen käyttämänsä kaupungin palvelu varsinaisesti sijaitsee. Tämä parantaa tietoturvaa.</a:t>
            </a:r>
          </a:p>
        </p:txBody>
      </p:sp>
    </p:spTree>
    <p:extLst>
      <p:ext uri="{BB962C8B-B14F-4D97-AF65-F5344CB8AC3E}">
        <p14:creationId xmlns:p14="http://schemas.microsoft.com/office/powerpoint/2010/main" val="3060800795"/>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5" name="Google Shape;1041;p59">
            <a:extLst>
              <a:ext uri="{FF2B5EF4-FFF2-40B4-BE49-F238E27FC236}">
                <a16:creationId xmlns:a16="http://schemas.microsoft.com/office/drawing/2014/main" id="{EC8F77D2-42C3-978A-AC80-80B0C457DDA7}"/>
              </a:ext>
              <a:ext uri="{C183D7F6-B498-43B3-948B-1728B52AA6E4}">
                <adec:decorative xmlns:adec="http://schemas.microsoft.com/office/drawing/2017/decorative" val="1"/>
              </a:ext>
            </a:extLst>
          </p:cNvPr>
          <p:cNvSpPr/>
          <p:nvPr/>
        </p:nvSpPr>
        <p:spPr>
          <a:xfrm>
            <a:off x="375385" y="500513"/>
            <a:ext cx="11425188" cy="55868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 name="Suorakulmio: Pyöristetyt kulmat 13">
            <a:extLst>
              <a:ext uri="{FF2B5EF4-FFF2-40B4-BE49-F238E27FC236}">
                <a16:creationId xmlns:a16="http://schemas.microsoft.com/office/drawing/2014/main" id="{91E608D4-AC40-E42E-9DD9-2B491268C052}"/>
              </a:ext>
              <a:ext uri="{C183D7F6-B498-43B3-948B-1728B52AA6E4}">
                <adec:decorative xmlns:adec="http://schemas.microsoft.com/office/drawing/2017/decorative" val="1"/>
              </a:ext>
            </a:extLst>
          </p:cNvPr>
          <p:cNvSpPr/>
          <p:nvPr/>
        </p:nvSpPr>
        <p:spPr>
          <a:xfrm>
            <a:off x="274012" y="192199"/>
            <a:ext cx="1622345" cy="1135473"/>
          </a:xfrm>
          <a:prstGeom prst="roundRect">
            <a:avLst>
              <a:gd name="adj" fmla="val 2461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Vapaamuotoinen: Muoto 14">
            <a:extLst>
              <a:ext uri="{FF2B5EF4-FFF2-40B4-BE49-F238E27FC236}">
                <a16:creationId xmlns:a16="http://schemas.microsoft.com/office/drawing/2014/main" id="{C1F46393-F3F1-63EC-356D-C235F9CE7EC9}"/>
              </a:ext>
              <a:ext uri="{C183D7F6-B498-43B3-948B-1728B52AA6E4}">
                <adec:decorative xmlns:adec="http://schemas.microsoft.com/office/drawing/2017/decorative" val="1"/>
              </a:ext>
            </a:extLst>
          </p:cNvPr>
          <p:cNvSpPr/>
          <p:nvPr/>
        </p:nvSpPr>
        <p:spPr>
          <a:xfrm>
            <a:off x="229239" y="224849"/>
            <a:ext cx="1634923" cy="1201362"/>
          </a:xfrm>
          <a:custGeom>
            <a:avLst/>
            <a:gdLst>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501060 w 1913579"/>
              <a:gd name="connsiteY6" fmla="*/ 1329451 h 1477385"/>
              <a:gd name="connsiteX7" fmla="*/ 1494712 w 1913579"/>
              <a:gd name="connsiteY7" fmla="*/ 1328811 h 1477385"/>
              <a:gd name="connsiteX8" fmla="*/ 1211459 w 1913579"/>
              <a:gd name="connsiteY8" fmla="*/ 1446138 h 1477385"/>
              <a:gd name="connsiteX9" fmla="*/ 1185679 w 1913579"/>
              <a:gd name="connsiteY9" fmla="*/ 1477385 h 1477385"/>
              <a:gd name="connsiteX10" fmla="*/ 1159898 w 1913579"/>
              <a:gd name="connsiteY10" fmla="*/ 1446138 h 1477385"/>
              <a:gd name="connsiteX11" fmla="*/ 876645 w 1913579"/>
              <a:gd name="connsiteY11" fmla="*/ 1328811 h 1477385"/>
              <a:gd name="connsiteX12" fmla="*/ 875585 w 1913579"/>
              <a:gd name="connsiteY12" fmla="*/ 1328918 h 1477385"/>
              <a:gd name="connsiteX13" fmla="*/ 875585 w 1913579"/>
              <a:gd name="connsiteY13" fmla="*/ 1328811 h 1477385"/>
              <a:gd name="connsiteX14" fmla="*/ 354965 w 1913579"/>
              <a:gd name="connsiteY14" fmla="*/ 1328811 h 1477385"/>
              <a:gd name="connsiteX15" fmla="*/ 0 w 1913579"/>
              <a:gd name="connsiteY15" fmla="*/ 973846 h 1477385"/>
              <a:gd name="connsiteX16" fmla="*/ 0 w 1913579"/>
              <a:gd name="connsiteY16" fmla="*/ 354965 h 1477385"/>
              <a:gd name="connsiteX17" fmla="*/ 354965 w 1913579"/>
              <a:gd name="connsiteY17"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46138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875585 w 1913579"/>
              <a:gd name="connsiteY12" fmla="*/ 1328811 h 1477385"/>
              <a:gd name="connsiteX13" fmla="*/ 354965 w 1913579"/>
              <a:gd name="connsiteY13" fmla="*/ 1328811 h 1477385"/>
              <a:gd name="connsiteX14" fmla="*/ 0 w 1913579"/>
              <a:gd name="connsiteY14" fmla="*/ 973846 h 1477385"/>
              <a:gd name="connsiteX15" fmla="*/ 0 w 1913579"/>
              <a:gd name="connsiteY15" fmla="*/ 354965 h 1477385"/>
              <a:gd name="connsiteX16" fmla="*/ 354965 w 1913579"/>
              <a:gd name="connsiteY16"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46138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31964 h 1477385"/>
              <a:gd name="connsiteX8" fmla="*/ 1185679 w 1913579"/>
              <a:gd name="connsiteY8" fmla="*/ 1477385 h 1477385"/>
              <a:gd name="connsiteX9" fmla="*/ 1159898 w 1913579"/>
              <a:gd name="connsiteY9" fmla="*/ 1446138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77385"/>
              <a:gd name="connsiteX1" fmla="*/ 1558614 w 1913579"/>
              <a:gd name="connsiteY1" fmla="*/ 0 h 1477385"/>
              <a:gd name="connsiteX2" fmla="*/ 1913579 w 1913579"/>
              <a:gd name="connsiteY2" fmla="*/ 354965 h 1477385"/>
              <a:gd name="connsiteX3" fmla="*/ 1913579 w 1913579"/>
              <a:gd name="connsiteY3" fmla="*/ 973846 h 1477385"/>
              <a:gd name="connsiteX4" fmla="*/ 1558614 w 1913579"/>
              <a:gd name="connsiteY4" fmla="*/ 1328811 h 1477385"/>
              <a:gd name="connsiteX5" fmla="*/ 1501060 w 1913579"/>
              <a:gd name="connsiteY5" fmla="*/ 1328811 h 1477385"/>
              <a:gd name="connsiteX6" fmla="*/ 1494712 w 1913579"/>
              <a:gd name="connsiteY6" fmla="*/ 1328811 h 1477385"/>
              <a:gd name="connsiteX7" fmla="*/ 1211459 w 1913579"/>
              <a:gd name="connsiteY7" fmla="*/ 1431964 h 1477385"/>
              <a:gd name="connsiteX8" fmla="*/ 1185679 w 1913579"/>
              <a:gd name="connsiteY8" fmla="*/ 1477385 h 1477385"/>
              <a:gd name="connsiteX9" fmla="*/ 1156168 w 1913579"/>
              <a:gd name="connsiteY9" fmla="*/ 1429726 h 1477385"/>
              <a:gd name="connsiteX10" fmla="*/ 876645 w 1913579"/>
              <a:gd name="connsiteY10" fmla="*/ 1328811 h 1477385"/>
              <a:gd name="connsiteX11" fmla="*/ 875585 w 1913579"/>
              <a:gd name="connsiteY11" fmla="*/ 1328918 h 1477385"/>
              <a:gd name="connsiteX12" fmla="*/ 354965 w 1913579"/>
              <a:gd name="connsiteY12" fmla="*/ 1328811 h 1477385"/>
              <a:gd name="connsiteX13" fmla="*/ 0 w 1913579"/>
              <a:gd name="connsiteY13" fmla="*/ 973846 h 1477385"/>
              <a:gd name="connsiteX14" fmla="*/ 0 w 1913579"/>
              <a:gd name="connsiteY14" fmla="*/ 354965 h 1477385"/>
              <a:gd name="connsiteX15" fmla="*/ 354965 w 1913579"/>
              <a:gd name="connsiteY15" fmla="*/ 0 h 1477385"/>
              <a:gd name="connsiteX0" fmla="*/ 354965 w 1913579"/>
              <a:gd name="connsiteY0" fmla="*/ 0 h 1463957"/>
              <a:gd name="connsiteX1" fmla="*/ 1558614 w 1913579"/>
              <a:gd name="connsiteY1" fmla="*/ 0 h 1463957"/>
              <a:gd name="connsiteX2" fmla="*/ 1913579 w 1913579"/>
              <a:gd name="connsiteY2" fmla="*/ 354965 h 1463957"/>
              <a:gd name="connsiteX3" fmla="*/ 1913579 w 1913579"/>
              <a:gd name="connsiteY3" fmla="*/ 973846 h 1463957"/>
              <a:gd name="connsiteX4" fmla="*/ 1558614 w 1913579"/>
              <a:gd name="connsiteY4" fmla="*/ 1328811 h 1463957"/>
              <a:gd name="connsiteX5" fmla="*/ 1501060 w 1913579"/>
              <a:gd name="connsiteY5" fmla="*/ 1328811 h 1463957"/>
              <a:gd name="connsiteX6" fmla="*/ 1494712 w 1913579"/>
              <a:gd name="connsiteY6" fmla="*/ 1328811 h 1463957"/>
              <a:gd name="connsiteX7" fmla="*/ 1211459 w 1913579"/>
              <a:gd name="connsiteY7" fmla="*/ 1431964 h 1463957"/>
              <a:gd name="connsiteX8" fmla="*/ 1185679 w 1913579"/>
              <a:gd name="connsiteY8" fmla="*/ 1463957 h 1463957"/>
              <a:gd name="connsiteX9" fmla="*/ 1156168 w 1913579"/>
              <a:gd name="connsiteY9" fmla="*/ 1429726 h 1463957"/>
              <a:gd name="connsiteX10" fmla="*/ 876645 w 1913579"/>
              <a:gd name="connsiteY10" fmla="*/ 1328811 h 1463957"/>
              <a:gd name="connsiteX11" fmla="*/ 875585 w 1913579"/>
              <a:gd name="connsiteY11" fmla="*/ 1328918 h 1463957"/>
              <a:gd name="connsiteX12" fmla="*/ 354965 w 1913579"/>
              <a:gd name="connsiteY12" fmla="*/ 1328811 h 1463957"/>
              <a:gd name="connsiteX13" fmla="*/ 0 w 1913579"/>
              <a:gd name="connsiteY13" fmla="*/ 973846 h 1463957"/>
              <a:gd name="connsiteX14" fmla="*/ 0 w 1913579"/>
              <a:gd name="connsiteY14" fmla="*/ 354965 h 1463957"/>
              <a:gd name="connsiteX15" fmla="*/ 354965 w 1913579"/>
              <a:gd name="connsiteY15" fmla="*/ 0 h 146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3579" h="1463957">
                <a:moveTo>
                  <a:pt x="354965" y="0"/>
                </a:moveTo>
                <a:lnTo>
                  <a:pt x="1558614" y="0"/>
                </a:lnTo>
                <a:cubicBezTo>
                  <a:pt x="1754656" y="0"/>
                  <a:pt x="1913579" y="158923"/>
                  <a:pt x="1913579" y="354965"/>
                </a:cubicBezTo>
                <a:lnTo>
                  <a:pt x="1913579" y="973846"/>
                </a:lnTo>
                <a:cubicBezTo>
                  <a:pt x="1913579" y="1169888"/>
                  <a:pt x="1754656" y="1328811"/>
                  <a:pt x="1558614" y="1328811"/>
                </a:cubicBezTo>
                <a:lnTo>
                  <a:pt x="1501060" y="1328811"/>
                </a:lnTo>
                <a:lnTo>
                  <a:pt x="1494712" y="1328811"/>
                </a:lnTo>
                <a:cubicBezTo>
                  <a:pt x="1384095" y="1328811"/>
                  <a:pt x="1283950" y="1359474"/>
                  <a:pt x="1211459" y="1431964"/>
                </a:cubicBezTo>
                <a:lnTo>
                  <a:pt x="1185679" y="1463957"/>
                </a:lnTo>
                <a:lnTo>
                  <a:pt x="1156168" y="1429726"/>
                </a:lnTo>
                <a:cubicBezTo>
                  <a:pt x="1083677" y="1357236"/>
                  <a:pt x="987262" y="1328811"/>
                  <a:pt x="876645" y="1328811"/>
                </a:cubicBezTo>
                <a:lnTo>
                  <a:pt x="875585" y="1328918"/>
                </a:lnTo>
                <a:lnTo>
                  <a:pt x="354965" y="1328811"/>
                </a:lnTo>
                <a:cubicBezTo>
                  <a:pt x="158923" y="1328811"/>
                  <a:pt x="0" y="1169888"/>
                  <a:pt x="0" y="973846"/>
                </a:cubicBezTo>
                <a:lnTo>
                  <a:pt x="0" y="354965"/>
                </a:lnTo>
                <a:cubicBezTo>
                  <a:pt x="0" y="158923"/>
                  <a:pt x="158923" y="0"/>
                  <a:pt x="354965" y="0"/>
                </a:cubicBezTo>
                <a:close/>
              </a:path>
            </a:pathLst>
          </a:custGeom>
          <a:noFill/>
          <a:ln w="114300">
            <a:solidFill>
              <a:schemeClr val="tx1"/>
            </a:solidFill>
            <a:miter lim="800000"/>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6" name="Tekstiruutu 15">
            <a:extLst>
              <a:ext uri="{FF2B5EF4-FFF2-40B4-BE49-F238E27FC236}">
                <a16:creationId xmlns:a16="http://schemas.microsoft.com/office/drawing/2014/main" id="{35B1EE5A-04C1-503A-F6F8-97B3E54654C9}"/>
              </a:ext>
            </a:extLst>
          </p:cNvPr>
          <p:cNvSpPr txBox="1"/>
          <p:nvPr/>
        </p:nvSpPr>
        <p:spPr>
          <a:xfrm>
            <a:off x="259031" y="481286"/>
            <a:ext cx="1570535" cy="846386"/>
          </a:xfrm>
          <a:prstGeom prst="rect">
            <a:avLst/>
          </a:prstGeom>
          <a:noFill/>
        </p:spPr>
        <p:txBody>
          <a:bodyPr wrap="square" lIns="91440" tIns="45720" rIns="91440" bIns="45720" anchor="t">
            <a:spAutoFit/>
          </a:bodyPr>
          <a:lstStyle/>
          <a:p>
            <a:pPr algn="ctr"/>
            <a:r>
              <a:rPr lang="fi-FI" sz="1100" noProof="0">
                <a:solidFill>
                  <a:schemeClr val="tx1"/>
                </a:solidFill>
                <a:latin typeface="Arial Black" panose="020B0A04020102020204" pitchFamily="34" charset="0"/>
              </a:rPr>
              <a:t>Näin toimimme Helsingin kaupungilla</a:t>
            </a:r>
          </a:p>
          <a:p>
            <a:pPr algn="ctr">
              <a:spcBef>
                <a:spcPts val="600"/>
              </a:spcBef>
            </a:pPr>
            <a:endParaRPr lang="en-US" sz="1100">
              <a:solidFill>
                <a:schemeClr val="bg1"/>
              </a:solidFill>
            </a:endParaRPr>
          </a:p>
        </p:txBody>
      </p:sp>
      <p:grpSp>
        <p:nvGrpSpPr>
          <p:cNvPr id="6" name="Group 5" descr="Sivun poikkileikkaava teema on Teknologia">
            <a:extLst>
              <a:ext uri="{FF2B5EF4-FFF2-40B4-BE49-F238E27FC236}">
                <a16:creationId xmlns:a16="http://schemas.microsoft.com/office/drawing/2014/main" id="{5FCD31AD-6E93-31F5-1852-6CD132E17ED4}"/>
              </a:ext>
            </a:extLst>
          </p:cNvPr>
          <p:cNvGrpSpPr/>
          <p:nvPr/>
        </p:nvGrpSpPr>
        <p:grpSpPr>
          <a:xfrm>
            <a:off x="9919395" y="288675"/>
            <a:ext cx="2066475" cy="451173"/>
            <a:chOff x="565264" y="4755989"/>
            <a:chExt cx="2066475" cy="451173"/>
          </a:xfrm>
        </p:grpSpPr>
        <p:sp>
          <p:nvSpPr>
            <p:cNvPr id="7" name="Suorakulmio: Pyöristetyt kulmat 30">
              <a:extLst>
                <a:ext uri="{FF2B5EF4-FFF2-40B4-BE49-F238E27FC236}">
                  <a16:creationId xmlns:a16="http://schemas.microsoft.com/office/drawing/2014/main" id="{71E1F91D-88BC-7C5A-35C7-E4691271125B}"/>
                </a:ext>
              </a:extLst>
            </p:cNvPr>
            <p:cNvSpPr/>
            <p:nvPr/>
          </p:nvSpPr>
          <p:spPr>
            <a:xfrm>
              <a:off x="565264" y="4755989"/>
              <a:ext cx="2066475"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8" name="Google Shape;734;p45">
              <a:extLst>
                <a:ext uri="{FF2B5EF4-FFF2-40B4-BE49-F238E27FC236}">
                  <a16:creationId xmlns:a16="http://schemas.microsoft.com/office/drawing/2014/main" id="{204D982F-E26D-5875-605B-7CCE42D0B01F}"/>
                </a:ext>
              </a:extLst>
            </p:cNvPr>
            <p:cNvSpPr txBox="1"/>
            <p:nvPr/>
          </p:nvSpPr>
          <p:spPr>
            <a:xfrm>
              <a:off x="1148660" y="4902233"/>
              <a:ext cx="1276674"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dirty="0">
                  <a:solidFill>
                    <a:schemeClr val="lt1"/>
                  </a:solidFill>
                  <a:latin typeface="Arial Black"/>
                  <a:ea typeface="Arial Black"/>
                  <a:cs typeface="Arial Black"/>
                  <a:sym typeface="Arial Black"/>
                </a:rPr>
                <a:t>Teknologia</a:t>
              </a:r>
              <a:endParaRPr sz="1600" dirty="0">
                <a:solidFill>
                  <a:schemeClr val="lt1"/>
                </a:solidFill>
              </a:endParaRPr>
            </a:p>
          </p:txBody>
        </p:sp>
        <p:sp>
          <p:nvSpPr>
            <p:cNvPr id="10" name="Vapaamuotoinen: Muoto 32">
              <a:extLst>
                <a:ext uri="{FF2B5EF4-FFF2-40B4-BE49-F238E27FC236}">
                  <a16:creationId xmlns:a16="http://schemas.microsoft.com/office/drawing/2014/main" id="{3B117822-A3A3-EEC5-0F1B-1F047BA8D92E}"/>
                </a:ext>
              </a:extLst>
            </p:cNvPr>
            <p:cNvSpPr/>
            <p:nvPr/>
          </p:nvSpPr>
          <p:spPr>
            <a:xfrm>
              <a:off x="799562" y="4873130"/>
              <a:ext cx="211922" cy="211883"/>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grpSp>
      <p:sp>
        <p:nvSpPr>
          <p:cNvPr id="1676" name="Google Shape;1676;p83"/>
          <p:cNvSpPr txBox="1">
            <a:spLocks noGrp="1"/>
          </p:cNvSpPr>
          <p:nvPr>
            <p:ph type="title" idx="4294967295"/>
          </p:nvPr>
        </p:nvSpPr>
        <p:spPr>
          <a:xfrm>
            <a:off x="2230365" y="904695"/>
            <a:ext cx="8175900" cy="5907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20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rPr>
              <a:t>API </a:t>
            </a:r>
            <a:r>
              <a:rPr kumimoji="0" lang="fi-FI" sz="2000" b="0" i="0" u="none" strike="noStrike" kern="0" cap="none" spc="0" normalizeH="0" baseline="0" noProof="0" dirty="0" err="1">
                <a:ln>
                  <a:noFill/>
                </a:ln>
                <a:solidFill>
                  <a:schemeClr val="dk1"/>
                </a:solidFill>
                <a:effectLst/>
                <a:uLnTx/>
                <a:uFillTx/>
                <a:latin typeface="Arial Black" panose="020B0A04020102020204" pitchFamily="34" charset="0"/>
                <a:ea typeface="Arial"/>
                <a:cs typeface="Arial"/>
                <a:sym typeface="Arial"/>
              </a:rPr>
              <a:t>Gateway</a:t>
            </a:r>
            <a:r>
              <a:rPr kumimoji="0" lang="fi-FI" sz="20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rPr>
              <a:t> yhdistää eri </a:t>
            </a:r>
            <a:r>
              <a:rPr kumimoji="0" lang="fi-FI" sz="2000" b="0" i="0" u="none" strike="noStrike" kern="0" cap="none" spc="0" normalizeH="0" baseline="0" noProof="0" dirty="0" err="1">
                <a:ln>
                  <a:noFill/>
                </a:ln>
                <a:solidFill>
                  <a:schemeClr val="dk1"/>
                </a:solidFill>
                <a:effectLst/>
                <a:uLnTx/>
                <a:uFillTx/>
                <a:latin typeface="Arial Black" panose="020B0A04020102020204" pitchFamily="34" charset="0"/>
                <a:ea typeface="Arial"/>
                <a:cs typeface="Arial"/>
                <a:sym typeface="Arial"/>
              </a:rPr>
              <a:t>APIt</a:t>
            </a:r>
            <a:r>
              <a:rPr kumimoji="0" lang="fi-FI" sz="2000" b="0" i="0" u="none" strike="noStrike" kern="0" cap="none" spc="0" normalizeH="0" baseline="0" noProof="0" dirty="0">
                <a:ln>
                  <a:noFill/>
                </a:ln>
                <a:solidFill>
                  <a:schemeClr val="dk1"/>
                </a:solidFill>
                <a:effectLst/>
                <a:uLnTx/>
                <a:uFillTx/>
                <a:latin typeface="Arial Black" panose="020B0A04020102020204" pitchFamily="34" charset="0"/>
                <a:ea typeface="Arial"/>
                <a:cs typeface="Arial"/>
                <a:sym typeface="Arial"/>
              </a:rPr>
              <a:t> toisiinsa </a:t>
            </a:r>
            <a:endParaRPr kumimoji="0" lang="fi-FI" sz="1400" b="0" i="0" u="none" strike="noStrike" kern="0" cap="none" spc="0" normalizeH="0" baseline="0" noProof="0" dirty="0">
              <a:ln>
                <a:noFill/>
              </a:ln>
              <a:solidFill>
                <a:srgbClr val="000000"/>
              </a:solidFill>
              <a:effectLst/>
              <a:uLnTx/>
              <a:uFillTx/>
              <a:latin typeface="Arial Black" panose="020B0A04020102020204" pitchFamily="34" charset="0"/>
              <a:ea typeface="Arial"/>
              <a:cs typeface="Arial"/>
              <a:sym typeface="Arial"/>
            </a:endParaRPr>
          </a:p>
        </p:txBody>
      </p:sp>
      <p:sp>
        <p:nvSpPr>
          <p:cNvPr id="1674" name="Google Shape;1674;p83"/>
          <p:cNvSpPr txBox="1"/>
          <p:nvPr/>
        </p:nvSpPr>
        <p:spPr>
          <a:xfrm>
            <a:off x="962339" y="1714338"/>
            <a:ext cx="5127973" cy="379101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100"/>
              <a:buFont typeface="Arial"/>
              <a:buNone/>
            </a:pPr>
            <a:r>
              <a:rPr lang="fi-FI" sz="1200">
                <a:solidFill>
                  <a:schemeClr val="dk1"/>
                </a:solidFill>
                <a:latin typeface="Arial"/>
                <a:ea typeface="Arial"/>
                <a:cs typeface="Arial"/>
                <a:sym typeface="Arial"/>
              </a:rPr>
              <a:t>Helsingin kaupungissa otetaan käyttöön API </a:t>
            </a:r>
            <a:r>
              <a:rPr lang="fi-FI" sz="1200" err="1">
                <a:solidFill>
                  <a:schemeClr val="dk1"/>
                </a:solidFill>
                <a:latin typeface="Arial"/>
                <a:ea typeface="Arial"/>
                <a:cs typeface="Arial"/>
                <a:sym typeface="Arial"/>
              </a:rPr>
              <a:t>Gateway</a:t>
            </a:r>
            <a:r>
              <a:rPr lang="fi-FI" sz="1200">
                <a:solidFill>
                  <a:schemeClr val="dk1"/>
                </a:solidFill>
                <a:latin typeface="Arial"/>
                <a:ea typeface="Arial"/>
                <a:cs typeface="Arial"/>
                <a:sym typeface="Arial"/>
              </a:rPr>
              <a:t>, jonka tehtävänä on hallita ja suojata satojen erilaisten rajapintojen muodostamaa verkostoa.</a:t>
            </a:r>
            <a:endParaRPr lang="en-US" sz="1200">
              <a:solidFill>
                <a:schemeClr val="dk1"/>
              </a:solidFill>
            </a:endParaRPr>
          </a:p>
          <a:p>
            <a:pPr marL="0" marR="0" lvl="0" indent="0" algn="l" rtl="0">
              <a:spcBef>
                <a:spcPts val="0"/>
              </a:spcBef>
              <a:spcAft>
                <a:spcPts val="0"/>
              </a:spcAft>
              <a:buClr>
                <a:schemeClr val="dk1"/>
              </a:buClr>
              <a:buSzPts val="1100"/>
              <a:buFont typeface="Arial"/>
              <a:buNone/>
            </a:pPr>
            <a:endParaRPr lang="en-US" sz="1200">
              <a:solidFill>
                <a:schemeClr val="dk1"/>
              </a:solidFill>
              <a:latin typeface="Arial"/>
              <a:ea typeface="Arial"/>
              <a:cs typeface="Arial"/>
            </a:endParaRPr>
          </a:p>
          <a:p>
            <a:pPr marL="0" marR="0" lvl="0" indent="0" algn="l" rtl="0">
              <a:spcBef>
                <a:spcPts val="0"/>
              </a:spcBef>
              <a:spcAft>
                <a:spcPts val="0"/>
              </a:spcAft>
              <a:buClr>
                <a:schemeClr val="dk1"/>
              </a:buClr>
              <a:buSzPts val="1100"/>
              <a:buFont typeface="Arial"/>
              <a:buNone/>
            </a:pPr>
            <a:r>
              <a:rPr lang="fi-FI" sz="1200">
                <a:solidFill>
                  <a:schemeClr val="dk1"/>
                </a:solidFill>
                <a:latin typeface="Arial"/>
                <a:ea typeface="Arial"/>
                <a:cs typeface="Arial"/>
                <a:sym typeface="Arial"/>
              </a:rPr>
              <a:t>API </a:t>
            </a:r>
            <a:r>
              <a:rPr lang="fi-FI" sz="1200" err="1">
                <a:solidFill>
                  <a:schemeClr val="dk1"/>
                </a:solidFill>
                <a:latin typeface="Arial"/>
                <a:ea typeface="Arial"/>
                <a:cs typeface="Arial"/>
                <a:sym typeface="Arial"/>
              </a:rPr>
              <a:t>Gatewayta</a:t>
            </a:r>
            <a:r>
              <a:rPr lang="fi-FI" sz="1200">
                <a:solidFill>
                  <a:schemeClr val="dk1"/>
                </a:solidFill>
                <a:latin typeface="Arial"/>
                <a:ea typeface="Arial"/>
                <a:cs typeface="Arial"/>
                <a:sym typeface="Arial"/>
              </a:rPr>
              <a:t> voi verrata keskitettyyn postitoimistoon. Se vastaanottaa kaikki rajapintojen kautta lähetetyt pyynnöt, ohjaa ne oikeisiin kohteisiin ja palauttaa vastaukset takaisin oikeille vastaanottajille. Samalla se huolehtii käyttäjien tunnistamisesta, tiedonsiirron </a:t>
            </a:r>
            <a:r>
              <a:rPr lang="fi-FI" sz="1200" err="1">
                <a:solidFill>
                  <a:schemeClr val="dk1"/>
                </a:solidFill>
                <a:latin typeface="Arial"/>
                <a:ea typeface="Arial"/>
                <a:cs typeface="Arial"/>
                <a:sym typeface="Arial"/>
              </a:rPr>
              <a:t>suokaamisesta</a:t>
            </a:r>
            <a:r>
              <a:rPr lang="fi-FI" sz="1200">
                <a:solidFill>
                  <a:schemeClr val="dk1"/>
                </a:solidFill>
                <a:latin typeface="Arial"/>
                <a:ea typeface="Arial"/>
                <a:cs typeface="Arial"/>
                <a:sym typeface="Arial"/>
              </a:rPr>
              <a:t> ja tapahtumien tallentamisesta. </a:t>
            </a:r>
            <a:endParaRPr lang="en-US" sz="1200">
              <a:solidFill>
                <a:schemeClr val="dk1"/>
              </a:solidFill>
            </a:endParaRPr>
          </a:p>
          <a:p>
            <a:pPr marL="0" marR="0" lvl="0" indent="0" algn="l" rtl="0">
              <a:spcBef>
                <a:spcPts val="0"/>
              </a:spcBef>
              <a:spcAft>
                <a:spcPts val="0"/>
              </a:spcAft>
              <a:buClr>
                <a:schemeClr val="dk1"/>
              </a:buClr>
              <a:buSzPts val="1100"/>
              <a:buFont typeface="Arial"/>
              <a:buNone/>
            </a:pPr>
            <a:endParaRPr lang="en-US" sz="1200">
              <a:solidFill>
                <a:schemeClr val="dk1"/>
              </a:solidFill>
              <a:latin typeface="Arial"/>
              <a:ea typeface="Arial"/>
              <a:cs typeface="Arial"/>
            </a:endParaRPr>
          </a:p>
          <a:p>
            <a:pPr marL="0" marR="0" lvl="0" indent="0" algn="l" rtl="0">
              <a:spcBef>
                <a:spcPts val="0"/>
              </a:spcBef>
              <a:spcAft>
                <a:spcPts val="0"/>
              </a:spcAft>
              <a:buClr>
                <a:schemeClr val="dk1"/>
              </a:buClr>
              <a:buSzPts val="1100"/>
              <a:buFont typeface="Arial"/>
              <a:buNone/>
            </a:pPr>
            <a:r>
              <a:rPr lang="fi-FI" sz="1200">
                <a:solidFill>
                  <a:schemeClr val="dk1"/>
                </a:solidFill>
                <a:latin typeface="Arial"/>
                <a:ea typeface="Arial"/>
                <a:cs typeface="Arial"/>
                <a:sym typeface="Arial"/>
              </a:rPr>
              <a:t>API </a:t>
            </a:r>
            <a:r>
              <a:rPr lang="fi-FI" sz="1200" err="1">
                <a:solidFill>
                  <a:schemeClr val="dk1"/>
                </a:solidFill>
                <a:latin typeface="Arial"/>
                <a:ea typeface="Arial"/>
                <a:cs typeface="Arial"/>
                <a:sym typeface="Arial"/>
              </a:rPr>
              <a:t>Gateway</a:t>
            </a:r>
            <a:r>
              <a:rPr lang="fi-FI" sz="1200">
                <a:solidFill>
                  <a:schemeClr val="dk1"/>
                </a:solidFill>
                <a:latin typeface="Arial"/>
                <a:ea typeface="Arial"/>
                <a:cs typeface="Arial"/>
                <a:sym typeface="Arial"/>
              </a:rPr>
              <a:t> varmistaa sujuvan ja turvallisen tiedonsiirron sekä täyttää keskeiset lainsäädännön vaatimukset, kuten autentikoinnin, </a:t>
            </a:r>
            <a:r>
              <a:rPr lang="fi-FI" sz="1200" err="1">
                <a:solidFill>
                  <a:schemeClr val="dk1"/>
                </a:solidFill>
                <a:latin typeface="Arial"/>
                <a:ea typeface="Arial"/>
                <a:cs typeface="Arial"/>
                <a:sym typeface="Arial"/>
              </a:rPr>
              <a:t>autorisoinnin</a:t>
            </a:r>
            <a:r>
              <a:rPr lang="fi-FI" sz="1200">
                <a:solidFill>
                  <a:schemeClr val="dk1"/>
                </a:solidFill>
                <a:latin typeface="Arial"/>
                <a:ea typeface="Arial"/>
                <a:cs typeface="Arial"/>
                <a:sym typeface="Arial"/>
              </a:rPr>
              <a:t>, salauksen ja </a:t>
            </a:r>
            <a:r>
              <a:rPr lang="fi-FI" sz="1200" err="1">
                <a:solidFill>
                  <a:schemeClr val="dk1"/>
                </a:solidFill>
                <a:latin typeface="Arial"/>
                <a:ea typeface="Arial"/>
                <a:cs typeface="Arial"/>
                <a:sym typeface="Arial"/>
              </a:rPr>
              <a:t>lokituksen</a:t>
            </a:r>
            <a:r>
              <a:rPr lang="fi-FI" sz="1200">
                <a:solidFill>
                  <a:schemeClr val="dk1"/>
                </a:solidFill>
                <a:latin typeface="Arial"/>
                <a:ea typeface="Arial"/>
                <a:cs typeface="Arial"/>
                <a:sym typeface="Arial"/>
              </a:rPr>
              <a:t>. Lisäksi se säätelee palvelukuormaa ja suojaa järjestelmiä hyökkäyksiltä, mikä parantaa palveluiden suorituskykyä ja toimintavarmuutta.</a:t>
            </a:r>
            <a:endParaRPr lang="en-US" sz="1200">
              <a:solidFill>
                <a:schemeClr val="dk1"/>
              </a:solidFill>
            </a:endParaRPr>
          </a:p>
          <a:p>
            <a:pPr marL="0" marR="0" lvl="0" indent="0" algn="l" rtl="0">
              <a:spcBef>
                <a:spcPts val="0"/>
              </a:spcBef>
              <a:spcAft>
                <a:spcPts val="0"/>
              </a:spcAft>
              <a:buClr>
                <a:schemeClr val="dk1"/>
              </a:buClr>
              <a:buSzPts val="1100"/>
              <a:buFont typeface="Arial"/>
              <a:buNone/>
            </a:pPr>
            <a:endParaRPr lang="en-US" sz="1200">
              <a:solidFill>
                <a:schemeClr val="dk1"/>
              </a:solidFill>
              <a:latin typeface="Arial"/>
              <a:ea typeface="Arial"/>
              <a:cs typeface="Arial"/>
            </a:endParaRPr>
          </a:p>
          <a:p>
            <a:pPr marL="0" marR="0" lvl="0" indent="0" algn="l" rtl="0">
              <a:spcBef>
                <a:spcPts val="0"/>
              </a:spcBef>
              <a:spcAft>
                <a:spcPts val="0"/>
              </a:spcAft>
              <a:buClr>
                <a:schemeClr val="dk1"/>
              </a:buClr>
              <a:buSzPts val="1100"/>
              <a:buFont typeface="Arial"/>
              <a:buNone/>
            </a:pPr>
            <a:r>
              <a:rPr lang="fi-FI" sz="1200">
                <a:solidFill>
                  <a:schemeClr val="dk1"/>
                </a:solidFill>
                <a:latin typeface="Arial"/>
                <a:ea typeface="Arial"/>
                <a:cs typeface="Arial"/>
                <a:sym typeface="Arial"/>
              </a:rPr>
              <a:t>Helsingin kaupungin API </a:t>
            </a:r>
            <a:r>
              <a:rPr lang="fi-FI" sz="1200" err="1">
                <a:solidFill>
                  <a:schemeClr val="dk1"/>
                </a:solidFill>
                <a:latin typeface="Arial"/>
                <a:ea typeface="Arial"/>
                <a:cs typeface="Arial"/>
                <a:sym typeface="Arial"/>
              </a:rPr>
              <a:t>Gateway</a:t>
            </a:r>
            <a:r>
              <a:rPr lang="fi-FI" sz="1200">
                <a:solidFill>
                  <a:schemeClr val="dk1"/>
                </a:solidFill>
                <a:latin typeface="Arial"/>
                <a:ea typeface="Arial"/>
                <a:cs typeface="Arial"/>
                <a:sym typeface="Arial"/>
              </a:rPr>
              <a:t> käyttää Red </a:t>
            </a:r>
            <a:r>
              <a:rPr lang="fi-FI" sz="1200" err="1">
                <a:solidFill>
                  <a:schemeClr val="dk1"/>
                </a:solidFill>
                <a:latin typeface="Arial"/>
                <a:ea typeface="Arial"/>
                <a:cs typeface="Arial"/>
                <a:sym typeface="Arial"/>
              </a:rPr>
              <a:t>Hat</a:t>
            </a:r>
            <a:r>
              <a:rPr lang="fi-FI" sz="1200">
                <a:solidFill>
                  <a:schemeClr val="dk1"/>
                </a:solidFill>
                <a:latin typeface="Arial"/>
                <a:ea typeface="Arial"/>
                <a:cs typeface="Arial"/>
                <a:sym typeface="Arial"/>
              </a:rPr>
              <a:t> 3scale -ratkaisua, joka perustuu avoimeen lähdekoodiin. Sen etuja ovat skaalautuvuus, alustariippumattomuus (esim. AWS, </a:t>
            </a:r>
            <a:r>
              <a:rPr lang="fi-FI" sz="1200" err="1">
                <a:solidFill>
                  <a:schemeClr val="dk1"/>
                </a:solidFill>
                <a:latin typeface="Arial"/>
                <a:ea typeface="Arial"/>
                <a:cs typeface="Arial"/>
                <a:sym typeface="Arial"/>
              </a:rPr>
              <a:t>Azure</a:t>
            </a:r>
            <a:r>
              <a:rPr lang="fi-FI" sz="1200">
                <a:solidFill>
                  <a:schemeClr val="dk1"/>
                </a:solidFill>
                <a:latin typeface="Arial"/>
                <a:ea typeface="Arial"/>
                <a:cs typeface="Arial"/>
                <a:sym typeface="Arial"/>
              </a:rPr>
              <a:t>, Fujitsu) ja kustannustehokas lisensointimalli, joka perustuu siirrettyyn kapasiteettiin eikä käyttäjämäärään. Red </a:t>
            </a:r>
            <a:r>
              <a:rPr lang="fi-FI" sz="1200" err="1">
                <a:solidFill>
                  <a:schemeClr val="dk1"/>
                </a:solidFill>
                <a:latin typeface="Arial"/>
                <a:ea typeface="Arial"/>
                <a:cs typeface="Arial"/>
                <a:sym typeface="Arial"/>
              </a:rPr>
              <a:t>Hat</a:t>
            </a:r>
            <a:r>
              <a:rPr lang="fi-FI" sz="1200">
                <a:solidFill>
                  <a:schemeClr val="dk1"/>
                </a:solidFill>
                <a:latin typeface="Arial"/>
                <a:ea typeface="Arial"/>
                <a:cs typeface="Arial"/>
                <a:sym typeface="Arial"/>
              </a:rPr>
              <a:t> 3scale ei kuitenkaan tarjoa ratkaisuja kaikkiin dataekosysteemin tarpeisiin. Esimerkiksi suostumustenhallinta, datatuotehallinta, datan käyttöehtojen versionhallinta tai sopimusprosessien koordinointi joudutaan silti ratkaisemaan muilla tavoin.</a:t>
            </a:r>
            <a:endParaRPr lang="en-US" sz="1200">
              <a:solidFill>
                <a:schemeClr val="dk1"/>
              </a:solidFill>
            </a:endParaRPr>
          </a:p>
        </p:txBody>
      </p:sp>
      <p:grpSp>
        <p:nvGrpSpPr>
          <p:cNvPr id="9" name="Ryhmä 8" descr="Kuvassa esitetään, miten API Gateway yhdistää eri rajapinnat toisiinsa. Käyttäjätaho lähettää pyynnön Gatewaylle, joka ohjaa sen oikeaan palveluun, kuten tunnistautumiseen, raportointiin tai tietojen hakuun. Gateway palauttaa vastauksen takaisin käyttäjälle. ">
            <a:extLst>
              <a:ext uri="{FF2B5EF4-FFF2-40B4-BE49-F238E27FC236}">
                <a16:creationId xmlns:a16="http://schemas.microsoft.com/office/drawing/2014/main" id="{6128F7A9-6BA3-FF09-6C2B-80F70BD85A99}"/>
              </a:ext>
            </a:extLst>
          </p:cNvPr>
          <p:cNvGrpSpPr/>
          <p:nvPr/>
        </p:nvGrpSpPr>
        <p:grpSpPr>
          <a:xfrm>
            <a:off x="6318315" y="1220492"/>
            <a:ext cx="5552740" cy="4699117"/>
            <a:chOff x="5793337" y="1763988"/>
            <a:chExt cx="4363482" cy="3692682"/>
          </a:xfrm>
        </p:grpSpPr>
        <p:sp>
          <p:nvSpPr>
            <p:cNvPr id="1673" name="Google Shape;1673;p83"/>
            <p:cNvSpPr/>
            <p:nvPr/>
          </p:nvSpPr>
          <p:spPr>
            <a:xfrm>
              <a:off x="6095396" y="1763988"/>
              <a:ext cx="3557400" cy="347100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675" name="Google Shape;1675;p83"/>
            <p:cNvSpPr/>
            <p:nvPr/>
          </p:nvSpPr>
          <p:spPr>
            <a:xfrm>
              <a:off x="5793337" y="2798597"/>
              <a:ext cx="1326600" cy="1326600"/>
            </a:xfrm>
            <a:prstGeom prst="ellipse">
              <a:avLst/>
            </a:prstGeom>
            <a:solidFill>
              <a:schemeClr val="accent3"/>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83"/>
            <p:cNvSpPr txBox="1"/>
            <p:nvPr/>
          </p:nvSpPr>
          <p:spPr>
            <a:xfrm>
              <a:off x="7188780" y="3746299"/>
              <a:ext cx="1182662" cy="943240"/>
            </a:xfrm>
            <a:prstGeom prst="rect">
              <a:avLst/>
            </a:prstGeom>
            <a:noFill/>
            <a:ln>
              <a:noFill/>
            </a:ln>
          </p:spPr>
          <p:txBody>
            <a:bodyPr spcFirstLastPara="1" wrap="square" lIns="68575" tIns="68575" rIns="68575" bIns="68575" anchor="t" anchorCtr="0">
              <a:spAutoFit/>
            </a:bodyPr>
            <a:lstStyle/>
            <a:p>
              <a:pPr marL="0" marR="0" lvl="0" indent="0" algn="l" rtl="0">
                <a:lnSpc>
                  <a:spcPct val="115000"/>
                </a:lnSpc>
                <a:spcBef>
                  <a:spcPts val="0"/>
                </a:spcBef>
                <a:spcAft>
                  <a:spcPts val="0"/>
                </a:spcAft>
                <a:buClr>
                  <a:schemeClr val="dk1"/>
                </a:buClr>
                <a:buSzPts val="800"/>
                <a:buFont typeface="Arial"/>
                <a:buNone/>
              </a:pPr>
              <a:r>
                <a:rPr lang="fi-FI" sz="1200" b="1">
                  <a:solidFill>
                    <a:schemeClr val="dk1"/>
                  </a:solidFill>
                  <a:latin typeface="Arial"/>
                  <a:ea typeface="Arial"/>
                  <a:cs typeface="Arial"/>
                  <a:sym typeface="Arial"/>
                </a:rPr>
                <a:t>API </a:t>
              </a:r>
              <a:r>
                <a:rPr lang="fi-FI" sz="1200" b="1" err="1">
                  <a:solidFill>
                    <a:schemeClr val="dk1"/>
                  </a:solidFill>
                  <a:latin typeface="Arial"/>
                  <a:ea typeface="Arial"/>
                  <a:cs typeface="Arial"/>
                  <a:sym typeface="Arial"/>
                </a:rPr>
                <a:t>Gateway</a:t>
              </a:r>
              <a:r>
                <a:rPr lang="fi-FI" sz="1200" b="1">
                  <a:solidFill>
                    <a:schemeClr val="dk1"/>
                  </a:solidFill>
                  <a:latin typeface="Arial"/>
                  <a:ea typeface="Arial"/>
                  <a:cs typeface="Arial"/>
                  <a:sym typeface="Arial"/>
                </a:rPr>
                <a:t> </a:t>
              </a:r>
              <a:r>
                <a:rPr lang="fi-FI" sz="1200">
                  <a:solidFill>
                    <a:schemeClr val="dk1"/>
                  </a:solidFill>
                  <a:latin typeface="Arial"/>
                  <a:ea typeface="Arial"/>
                  <a:cs typeface="Arial"/>
                  <a:sym typeface="Arial"/>
                </a:rPr>
                <a:t>vastaanottaa pyynnön, ohjaa ne oikealle palvelulle ja välittää vastauksen.</a:t>
              </a:r>
              <a:endParaRPr sz="1200">
                <a:solidFill>
                  <a:schemeClr val="dk1"/>
                </a:solidFill>
                <a:latin typeface="Arial"/>
                <a:ea typeface="Arial"/>
                <a:cs typeface="Arial"/>
                <a:sym typeface="Arial"/>
              </a:endParaRPr>
            </a:p>
          </p:txBody>
        </p:sp>
        <p:sp>
          <p:nvSpPr>
            <p:cNvPr id="1678" name="Google Shape;1678;p83"/>
            <p:cNvSpPr txBox="1"/>
            <p:nvPr/>
          </p:nvSpPr>
          <p:spPr>
            <a:xfrm>
              <a:off x="5935498" y="3440488"/>
              <a:ext cx="1065000" cy="595569"/>
            </a:xfrm>
            <a:prstGeom prst="rect">
              <a:avLst/>
            </a:prstGeom>
            <a:noFill/>
            <a:ln>
              <a:noFill/>
            </a:ln>
          </p:spPr>
          <p:txBody>
            <a:bodyPr spcFirstLastPara="1" wrap="square" lIns="68575" tIns="68575" rIns="68575" bIns="68575" anchor="t" anchorCtr="0">
              <a:spAutoFit/>
            </a:bodyPr>
            <a:lstStyle/>
            <a:p>
              <a:pPr marL="0" marR="0" lvl="0" indent="0" algn="l" rtl="0">
                <a:lnSpc>
                  <a:spcPct val="115000"/>
                </a:lnSpc>
                <a:spcBef>
                  <a:spcPts val="0"/>
                </a:spcBef>
                <a:spcAft>
                  <a:spcPts val="0"/>
                </a:spcAft>
                <a:buClr>
                  <a:schemeClr val="dk1"/>
                </a:buClr>
                <a:buSzPts val="800"/>
                <a:buFont typeface="Arial"/>
                <a:buNone/>
              </a:pPr>
              <a:r>
                <a:rPr lang="fi-FI" sz="1200" b="1">
                  <a:solidFill>
                    <a:schemeClr val="dk1"/>
                  </a:solidFill>
                  <a:latin typeface="Arial"/>
                  <a:ea typeface="Arial"/>
                  <a:cs typeface="Arial"/>
                  <a:sym typeface="Arial"/>
                </a:rPr>
                <a:t>Käyttäjätaho </a:t>
              </a:r>
              <a:endParaRPr sz="1200" b="1">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800"/>
                <a:buFont typeface="Arial"/>
                <a:buNone/>
              </a:pPr>
              <a:r>
                <a:rPr lang="fi-FI" sz="1200">
                  <a:solidFill>
                    <a:schemeClr val="dk1"/>
                  </a:solidFill>
                  <a:latin typeface="Arial"/>
                  <a:ea typeface="Arial"/>
                  <a:cs typeface="Arial"/>
                  <a:sym typeface="Arial"/>
                </a:rPr>
                <a:t>lähettää pyynnön</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800"/>
                <a:buFont typeface="Arial"/>
                <a:buNone/>
              </a:pPr>
              <a:endParaRPr sz="1100">
                <a:solidFill>
                  <a:schemeClr val="dk1"/>
                </a:solidFill>
                <a:latin typeface="Arial"/>
                <a:ea typeface="Arial"/>
                <a:cs typeface="Arial"/>
                <a:sym typeface="Arial"/>
              </a:endParaRPr>
            </a:p>
          </p:txBody>
        </p:sp>
        <p:sp>
          <p:nvSpPr>
            <p:cNvPr id="1679" name="Google Shape;1679;p83"/>
            <p:cNvSpPr txBox="1"/>
            <p:nvPr/>
          </p:nvSpPr>
          <p:spPr>
            <a:xfrm>
              <a:off x="8236139" y="4680312"/>
              <a:ext cx="1920680" cy="776358"/>
            </a:xfrm>
            <a:prstGeom prst="rect">
              <a:avLst/>
            </a:prstGeom>
            <a:noFill/>
            <a:ln>
              <a:noFill/>
            </a:ln>
          </p:spPr>
          <p:txBody>
            <a:bodyPr spcFirstLastPara="1" wrap="square" lIns="68575" tIns="68575" rIns="68575" bIns="68575" anchor="t" anchorCtr="0">
              <a:spAutoFit/>
            </a:bodyPr>
            <a:lstStyle/>
            <a:p>
              <a:pPr marL="0" marR="0" lvl="0" indent="0" algn="l" rtl="0">
                <a:lnSpc>
                  <a:spcPct val="115000"/>
                </a:lnSpc>
                <a:spcBef>
                  <a:spcPts val="0"/>
                </a:spcBef>
                <a:spcAft>
                  <a:spcPts val="0"/>
                </a:spcAft>
                <a:buClr>
                  <a:schemeClr val="dk1"/>
                </a:buClr>
                <a:buSzPts val="800"/>
                <a:buFont typeface="Arial"/>
                <a:buNone/>
              </a:pPr>
              <a:r>
                <a:rPr lang="fi-FI" sz="1200" b="1">
                  <a:solidFill>
                    <a:schemeClr val="dk1"/>
                  </a:solidFill>
                  <a:latin typeface="Arial"/>
                  <a:ea typeface="Arial"/>
                  <a:cs typeface="Arial"/>
                  <a:sym typeface="Arial"/>
                </a:rPr>
                <a:t>(Mikro)palvelut</a:t>
              </a:r>
              <a:br>
                <a:rPr lang="fi-FI" sz="1200" b="1">
                  <a:latin typeface="Arial"/>
                  <a:ea typeface="Arial"/>
                  <a:cs typeface="Arial"/>
                </a:rPr>
              </a:br>
              <a:r>
                <a:rPr lang="fi-FI" sz="1200">
                  <a:solidFill>
                    <a:schemeClr val="dk1"/>
                  </a:solidFill>
                  <a:latin typeface="Arial"/>
                  <a:ea typeface="Arial"/>
                  <a:cs typeface="Arial"/>
                  <a:sym typeface="Arial"/>
                </a:rPr>
                <a:t>sisältävät käyttäjän tarvitseman tiedon ja antavat sen </a:t>
              </a:r>
              <a:r>
                <a:rPr lang="fi-FI" sz="1200" err="1">
                  <a:solidFill>
                    <a:schemeClr val="dk1"/>
                  </a:solidFill>
                  <a:latin typeface="Arial"/>
                  <a:ea typeface="Arial"/>
                  <a:cs typeface="Arial"/>
                  <a:sym typeface="Arial"/>
                </a:rPr>
                <a:t>APIn</a:t>
              </a:r>
              <a:r>
                <a:rPr lang="fi-FI" sz="1200">
                  <a:solidFill>
                    <a:schemeClr val="dk1"/>
                  </a:solidFill>
                  <a:latin typeface="Arial"/>
                  <a:ea typeface="Arial"/>
                  <a:cs typeface="Arial"/>
                  <a:sym typeface="Arial"/>
                </a:rPr>
                <a:t> välityksellä API </a:t>
              </a:r>
              <a:r>
                <a:rPr lang="fi-FI" sz="1200" err="1">
                  <a:solidFill>
                    <a:schemeClr val="dk1"/>
                  </a:solidFill>
                  <a:latin typeface="Arial"/>
                  <a:ea typeface="Arial"/>
                  <a:cs typeface="Arial"/>
                  <a:sym typeface="Arial"/>
                </a:rPr>
                <a:t>Gatewaylle</a:t>
              </a:r>
              <a:r>
                <a:rPr lang="fi-FI"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1680" name="Google Shape;1680;p83"/>
            <p:cNvSpPr/>
            <p:nvPr/>
          </p:nvSpPr>
          <p:spPr>
            <a:xfrm>
              <a:off x="7271824" y="3183236"/>
              <a:ext cx="864900" cy="557400"/>
            </a:xfrm>
            <a:prstGeom prst="roundRect">
              <a:avLst>
                <a:gd name="adj" fmla="val 16667"/>
              </a:avLst>
            </a:prstGeom>
            <a:solidFill>
              <a:srgbClr val="C2A251"/>
            </a:solid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900"/>
                <a:buFont typeface="Arial Black"/>
                <a:buNone/>
              </a:pPr>
              <a:r>
                <a:rPr lang="fi-FI" sz="1050">
                  <a:solidFill>
                    <a:schemeClr val="dk1"/>
                  </a:solidFill>
                  <a:latin typeface="Arial Black"/>
                  <a:ea typeface="Arial Black"/>
                  <a:cs typeface="Arial Black"/>
                  <a:sym typeface="Arial Black"/>
                </a:rPr>
                <a:t>API </a:t>
              </a:r>
              <a:r>
                <a:rPr lang="fi-FI" sz="1050" err="1">
                  <a:solidFill>
                    <a:schemeClr val="dk1"/>
                  </a:solidFill>
                  <a:latin typeface="Arial Black"/>
                  <a:ea typeface="Arial Black"/>
                  <a:cs typeface="Arial Black"/>
                  <a:sym typeface="Arial Black"/>
                </a:rPr>
                <a:t>Gateway</a:t>
              </a:r>
              <a:endParaRPr lang="en-US" sz="1050">
                <a:solidFill>
                  <a:schemeClr val="dk1"/>
                </a:solidFill>
                <a:latin typeface="Arial Black"/>
                <a:ea typeface="Arial Black"/>
                <a:cs typeface="Arial Black"/>
              </a:endParaRPr>
            </a:p>
          </p:txBody>
        </p:sp>
        <p:sp>
          <p:nvSpPr>
            <p:cNvPr id="1681" name="Google Shape;1681;p83"/>
            <p:cNvSpPr/>
            <p:nvPr/>
          </p:nvSpPr>
          <p:spPr>
            <a:xfrm>
              <a:off x="8548546" y="2187048"/>
              <a:ext cx="1149900" cy="799572"/>
            </a:xfrm>
            <a:prstGeom prst="roundRect">
              <a:avLst>
                <a:gd name="adj" fmla="val 16667"/>
              </a:avLst>
            </a:prstGeom>
            <a:solidFill>
              <a:srgbClr val="F5A3C7"/>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p:txBody>
        </p:sp>
        <p:sp>
          <p:nvSpPr>
            <p:cNvPr id="1682" name="Google Shape;1682;p83"/>
            <p:cNvSpPr/>
            <p:nvPr/>
          </p:nvSpPr>
          <p:spPr>
            <a:xfrm>
              <a:off x="8705043" y="3078430"/>
              <a:ext cx="1154100" cy="750305"/>
            </a:xfrm>
            <a:prstGeom prst="roundRect">
              <a:avLst>
                <a:gd name="adj" fmla="val 16667"/>
              </a:avLst>
            </a:prstGeom>
            <a:solidFill>
              <a:srgbClr val="F5A3C7"/>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800"/>
                <a:buFont typeface="Arial"/>
                <a:buNone/>
              </a:pPr>
              <a:r>
                <a:rPr lang="fi-FI" sz="1200" b="1">
                  <a:solidFill>
                    <a:schemeClr val="dk1"/>
                  </a:solidFill>
                  <a:latin typeface="Arial"/>
                  <a:ea typeface="Arial"/>
                  <a:cs typeface="Arial"/>
                  <a:sym typeface="Arial"/>
                </a:rPr>
                <a:t>Raportointi-</a:t>
              </a:r>
              <a:br>
                <a:rPr lang="fi-FI" sz="1200" b="1">
                  <a:solidFill>
                    <a:schemeClr val="dk1"/>
                  </a:solidFill>
                  <a:latin typeface="Arial"/>
                  <a:ea typeface="Arial"/>
                  <a:cs typeface="Arial"/>
                  <a:sym typeface="Arial"/>
                </a:rPr>
              </a:br>
              <a:r>
                <a:rPr lang="fi-FI" sz="1200" b="1">
                  <a:solidFill>
                    <a:schemeClr val="dk1"/>
                  </a:solidFill>
                  <a:latin typeface="Arial"/>
                  <a:ea typeface="Arial"/>
                  <a:cs typeface="Arial"/>
                  <a:sym typeface="Arial"/>
                </a:rPr>
                <a:t>palvelu</a:t>
              </a:r>
              <a:endParaRPr sz="1200" b="1">
                <a:solidFill>
                  <a:schemeClr val="dk1"/>
                </a:solidFill>
                <a:latin typeface="Arial"/>
                <a:ea typeface="Arial"/>
                <a:cs typeface="Arial"/>
                <a:sym typeface="Arial"/>
              </a:endParaRPr>
            </a:p>
          </p:txBody>
        </p:sp>
        <p:sp>
          <p:nvSpPr>
            <p:cNvPr id="1683" name="Google Shape;1683;p83"/>
            <p:cNvSpPr/>
            <p:nvPr/>
          </p:nvSpPr>
          <p:spPr>
            <a:xfrm>
              <a:off x="8443885" y="2546134"/>
              <a:ext cx="397588" cy="397588"/>
            </a:xfrm>
            <a:prstGeom prst="ellipse">
              <a:avLst/>
            </a:prstGeom>
            <a:solidFill>
              <a:schemeClr val="tx1"/>
            </a:solid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900"/>
                <a:buFont typeface="Arial"/>
                <a:buNone/>
              </a:pPr>
              <a:endParaRPr sz="900">
                <a:solidFill>
                  <a:schemeClr val="dk1"/>
                </a:solidFill>
                <a:latin typeface="Arial Black"/>
                <a:ea typeface="Arial Black"/>
                <a:cs typeface="Arial Black"/>
                <a:sym typeface="Arial Black"/>
              </a:endParaRPr>
            </a:p>
          </p:txBody>
        </p:sp>
        <p:cxnSp>
          <p:nvCxnSpPr>
            <p:cNvPr id="1684" name="Google Shape;1684;p83"/>
            <p:cNvCxnSpPr>
              <a:cxnSpLocks/>
              <a:stCxn id="1675" idx="6"/>
              <a:endCxn id="1680" idx="1"/>
            </p:cNvCxnSpPr>
            <p:nvPr/>
          </p:nvCxnSpPr>
          <p:spPr>
            <a:xfrm>
              <a:off x="7119937" y="3461897"/>
              <a:ext cx="151800" cy="0"/>
            </a:xfrm>
            <a:prstGeom prst="straightConnector1">
              <a:avLst/>
            </a:prstGeom>
            <a:noFill/>
            <a:ln w="9525" cap="flat" cmpd="sng">
              <a:solidFill>
                <a:schemeClr val="dk2"/>
              </a:solidFill>
              <a:prstDash val="solid"/>
              <a:round/>
              <a:headEnd type="none" w="sm" len="sm"/>
              <a:tailEnd type="none" w="sm" len="sm"/>
            </a:ln>
          </p:spPr>
        </p:cxnSp>
        <p:cxnSp>
          <p:nvCxnSpPr>
            <p:cNvPr id="1685" name="Google Shape;1685;p83"/>
            <p:cNvCxnSpPr>
              <a:cxnSpLocks/>
              <a:endCxn id="1683" idx="3"/>
            </p:cNvCxnSpPr>
            <p:nvPr/>
          </p:nvCxnSpPr>
          <p:spPr>
            <a:xfrm flipV="1">
              <a:off x="8104522" y="2885497"/>
              <a:ext cx="397588" cy="325642"/>
            </a:xfrm>
            <a:prstGeom prst="straightConnector1">
              <a:avLst/>
            </a:prstGeom>
            <a:noFill/>
            <a:ln w="9525" cap="flat" cmpd="sng">
              <a:solidFill>
                <a:schemeClr val="dk1"/>
              </a:solidFill>
              <a:prstDash val="solid"/>
              <a:round/>
              <a:headEnd type="none" w="sm" len="sm"/>
              <a:tailEnd type="none" w="sm" len="sm"/>
            </a:ln>
          </p:spPr>
        </p:cxnSp>
        <p:cxnSp>
          <p:nvCxnSpPr>
            <p:cNvPr id="1686" name="Google Shape;1686;p83"/>
            <p:cNvCxnSpPr>
              <a:cxnSpLocks/>
              <a:stCxn id="1680" idx="3"/>
            </p:cNvCxnSpPr>
            <p:nvPr/>
          </p:nvCxnSpPr>
          <p:spPr>
            <a:xfrm>
              <a:off x="8136724" y="3461936"/>
              <a:ext cx="585900" cy="0"/>
            </a:xfrm>
            <a:prstGeom prst="straightConnector1">
              <a:avLst/>
            </a:prstGeom>
            <a:noFill/>
            <a:ln w="9525" cap="flat" cmpd="sng">
              <a:solidFill>
                <a:schemeClr val="dk1"/>
              </a:solidFill>
              <a:prstDash val="solid"/>
              <a:round/>
              <a:headEnd type="none" w="sm" len="sm"/>
              <a:tailEnd type="none" w="sm" len="sm"/>
            </a:ln>
          </p:spPr>
        </p:cxnSp>
        <p:cxnSp>
          <p:nvCxnSpPr>
            <p:cNvPr id="1687" name="Google Shape;1687;p83"/>
            <p:cNvCxnSpPr>
              <a:cxnSpLocks/>
            </p:cNvCxnSpPr>
            <p:nvPr/>
          </p:nvCxnSpPr>
          <p:spPr>
            <a:xfrm>
              <a:off x="8097280" y="3666786"/>
              <a:ext cx="426049" cy="395930"/>
            </a:xfrm>
            <a:prstGeom prst="straightConnector1">
              <a:avLst/>
            </a:prstGeom>
            <a:noFill/>
            <a:ln w="9525" cap="flat" cmpd="sng">
              <a:solidFill>
                <a:schemeClr val="dk1"/>
              </a:solidFill>
              <a:prstDash val="solid"/>
              <a:round/>
              <a:headEnd type="none" w="sm" len="sm"/>
              <a:tailEnd type="none" w="sm" len="sm"/>
            </a:ln>
          </p:spPr>
        </p:cxnSp>
        <p:sp>
          <p:nvSpPr>
            <p:cNvPr id="1689" name="Google Shape;1689;p83"/>
            <p:cNvSpPr txBox="1"/>
            <p:nvPr/>
          </p:nvSpPr>
          <p:spPr>
            <a:xfrm>
              <a:off x="8452991" y="2623920"/>
              <a:ext cx="379376" cy="235804"/>
            </a:xfrm>
            <a:prstGeom prst="rect">
              <a:avLst/>
            </a:prstGeom>
            <a:noFill/>
            <a:ln>
              <a:noFill/>
            </a:ln>
          </p:spPr>
          <p:txBody>
            <a:bodyPr spcFirstLastPara="1" wrap="square" lIns="68575" tIns="68575" rIns="68575" bIns="68575" anchor="t" anchorCtr="0">
              <a:spAutoFit/>
            </a:bodyPr>
            <a:lstStyle/>
            <a:p>
              <a:pPr marL="0" marR="0" lvl="0" indent="0" algn="ctr" rtl="0">
                <a:spcBef>
                  <a:spcPts val="0"/>
                </a:spcBef>
                <a:spcAft>
                  <a:spcPts val="0"/>
                </a:spcAft>
                <a:buClr>
                  <a:schemeClr val="dk1"/>
                </a:buClr>
                <a:buSzPts val="800"/>
                <a:buFont typeface="Arial Black"/>
                <a:buNone/>
              </a:pPr>
              <a:r>
                <a:rPr lang="fi-FI" sz="1050">
                  <a:solidFill>
                    <a:schemeClr val="bg1"/>
                  </a:solidFill>
                  <a:latin typeface="Arial Black"/>
                  <a:ea typeface="Arial Black"/>
                  <a:cs typeface="Arial Black"/>
                  <a:sym typeface="Arial Black"/>
                </a:rPr>
                <a:t>API</a:t>
              </a:r>
              <a:endParaRPr sz="1100">
                <a:solidFill>
                  <a:schemeClr val="bg1"/>
                </a:solidFill>
                <a:latin typeface="Arial"/>
                <a:ea typeface="Arial"/>
                <a:cs typeface="Arial"/>
                <a:sym typeface="Arial"/>
              </a:endParaRPr>
            </a:p>
          </p:txBody>
        </p:sp>
        <p:sp>
          <p:nvSpPr>
            <p:cNvPr id="1690" name="Google Shape;1690;p83"/>
            <p:cNvSpPr/>
            <p:nvPr/>
          </p:nvSpPr>
          <p:spPr>
            <a:xfrm>
              <a:off x="8476848" y="3252824"/>
              <a:ext cx="397588" cy="397588"/>
            </a:xfrm>
            <a:prstGeom prst="ellipse">
              <a:avLst/>
            </a:prstGeom>
            <a:solidFill>
              <a:schemeClr val="tx1"/>
            </a:solid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900"/>
                <a:buFont typeface="Arial"/>
                <a:buNone/>
              </a:pPr>
              <a:endParaRPr sz="900">
                <a:solidFill>
                  <a:schemeClr val="dk1"/>
                </a:solidFill>
                <a:latin typeface="Arial Black"/>
                <a:ea typeface="Arial Black"/>
                <a:cs typeface="Arial Black"/>
                <a:sym typeface="Arial Black"/>
              </a:endParaRPr>
            </a:p>
          </p:txBody>
        </p:sp>
        <p:sp>
          <p:nvSpPr>
            <p:cNvPr id="1691" name="Google Shape;1691;p83"/>
            <p:cNvSpPr txBox="1"/>
            <p:nvPr/>
          </p:nvSpPr>
          <p:spPr>
            <a:xfrm>
              <a:off x="8485954" y="3346072"/>
              <a:ext cx="379376" cy="235804"/>
            </a:xfrm>
            <a:prstGeom prst="rect">
              <a:avLst/>
            </a:prstGeom>
            <a:noFill/>
            <a:ln>
              <a:noFill/>
            </a:ln>
          </p:spPr>
          <p:txBody>
            <a:bodyPr spcFirstLastPara="1" wrap="square" lIns="68575" tIns="68575" rIns="68575" bIns="68575" anchor="t" anchorCtr="0">
              <a:spAutoFit/>
            </a:bodyPr>
            <a:lstStyle/>
            <a:p>
              <a:pPr marL="0" marR="0" lvl="0" indent="0" algn="ctr" rtl="0">
                <a:spcBef>
                  <a:spcPts val="0"/>
                </a:spcBef>
                <a:spcAft>
                  <a:spcPts val="0"/>
                </a:spcAft>
                <a:buClr>
                  <a:schemeClr val="dk1"/>
                </a:buClr>
                <a:buSzPts val="800"/>
                <a:buFont typeface="Arial Black"/>
                <a:buNone/>
              </a:pPr>
              <a:r>
                <a:rPr lang="fi-FI" sz="1050">
                  <a:solidFill>
                    <a:schemeClr val="bg1"/>
                  </a:solidFill>
                  <a:latin typeface="Arial Black"/>
                  <a:ea typeface="Arial Black"/>
                  <a:cs typeface="Arial Black"/>
                  <a:sym typeface="Arial Black"/>
                </a:rPr>
                <a:t>API</a:t>
              </a:r>
              <a:endParaRPr sz="1100">
                <a:solidFill>
                  <a:schemeClr val="bg1"/>
                </a:solidFill>
                <a:latin typeface="Arial"/>
                <a:ea typeface="Arial"/>
                <a:cs typeface="Arial"/>
                <a:sym typeface="Arial"/>
              </a:endParaRPr>
            </a:p>
          </p:txBody>
        </p:sp>
        <p:sp>
          <p:nvSpPr>
            <p:cNvPr id="1692" name="Google Shape;1692;p83"/>
            <p:cNvSpPr/>
            <p:nvPr/>
          </p:nvSpPr>
          <p:spPr>
            <a:xfrm>
              <a:off x="8562155" y="3908861"/>
              <a:ext cx="1154100" cy="750305"/>
            </a:xfrm>
            <a:prstGeom prst="roundRect">
              <a:avLst>
                <a:gd name="adj" fmla="val 16667"/>
              </a:avLst>
            </a:prstGeom>
            <a:solidFill>
              <a:srgbClr val="F5A3C7"/>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800"/>
                <a:buFont typeface="Arial"/>
                <a:buNone/>
              </a:pPr>
              <a:r>
                <a:rPr lang="fi-FI" sz="1200" b="1">
                  <a:solidFill>
                    <a:schemeClr val="dk1"/>
                  </a:solidFill>
                  <a:latin typeface="Arial"/>
                  <a:ea typeface="Arial"/>
                  <a:cs typeface="Arial"/>
                  <a:sym typeface="Arial"/>
                </a:rPr>
                <a:t>Tilitys-</a:t>
              </a:r>
              <a:br>
                <a:rPr lang="fi-FI" sz="1200" b="1">
                  <a:solidFill>
                    <a:schemeClr val="dk1"/>
                  </a:solidFill>
                  <a:latin typeface="Arial"/>
                  <a:ea typeface="Arial"/>
                  <a:cs typeface="Arial"/>
                  <a:sym typeface="Arial"/>
                </a:rPr>
              </a:br>
              <a:r>
                <a:rPr lang="fi-FI" sz="1200" b="1">
                  <a:solidFill>
                    <a:schemeClr val="dk1"/>
                  </a:solidFill>
                  <a:latin typeface="Arial"/>
                  <a:ea typeface="Arial"/>
                  <a:cs typeface="Arial"/>
                  <a:sym typeface="Arial"/>
                </a:rPr>
                <a:t>palvelu</a:t>
              </a:r>
              <a:endParaRPr sz="1200" b="1">
                <a:solidFill>
                  <a:schemeClr val="dk1"/>
                </a:solidFill>
                <a:latin typeface="Arial"/>
                <a:ea typeface="Arial"/>
                <a:cs typeface="Arial"/>
                <a:sym typeface="Arial"/>
              </a:endParaRPr>
            </a:p>
          </p:txBody>
        </p:sp>
        <p:sp>
          <p:nvSpPr>
            <p:cNvPr id="1693" name="Google Shape;1693;p83"/>
            <p:cNvSpPr/>
            <p:nvPr/>
          </p:nvSpPr>
          <p:spPr>
            <a:xfrm>
              <a:off x="8425588" y="3951240"/>
              <a:ext cx="397588" cy="397588"/>
            </a:xfrm>
            <a:prstGeom prst="ellipse">
              <a:avLst/>
            </a:prstGeom>
            <a:solidFill>
              <a:schemeClr val="tx1"/>
            </a:solidFill>
            <a:ln w="12700" cap="flat" cmpd="sng">
              <a:no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900"/>
                <a:buFont typeface="Arial"/>
                <a:buNone/>
              </a:pPr>
              <a:endParaRPr sz="900">
                <a:solidFill>
                  <a:schemeClr val="dk1"/>
                </a:solidFill>
                <a:latin typeface="Arial Black"/>
                <a:ea typeface="Arial Black"/>
                <a:cs typeface="Arial Black"/>
                <a:sym typeface="Arial Black"/>
              </a:endParaRPr>
            </a:p>
          </p:txBody>
        </p:sp>
        <p:sp>
          <p:nvSpPr>
            <p:cNvPr id="1688" name="Google Shape;1688;p83"/>
            <p:cNvSpPr txBox="1"/>
            <p:nvPr/>
          </p:nvSpPr>
          <p:spPr>
            <a:xfrm>
              <a:off x="8424137" y="4025519"/>
              <a:ext cx="379376" cy="235804"/>
            </a:xfrm>
            <a:prstGeom prst="rect">
              <a:avLst/>
            </a:prstGeom>
            <a:noFill/>
            <a:ln>
              <a:noFill/>
            </a:ln>
          </p:spPr>
          <p:txBody>
            <a:bodyPr spcFirstLastPara="1" wrap="square" lIns="68575" tIns="68575" rIns="68575" bIns="68575" anchor="t" anchorCtr="0">
              <a:spAutoFit/>
            </a:bodyPr>
            <a:lstStyle/>
            <a:p>
              <a:pPr marL="0" marR="0" lvl="0" indent="0" algn="ctr" rtl="0">
                <a:spcBef>
                  <a:spcPts val="0"/>
                </a:spcBef>
                <a:spcAft>
                  <a:spcPts val="0"/>
                </a:spcAft>
                <a:buClr>
                  <a:schemeClr val="dk1"/>
                </a:buClr>
                <a:buSzPts val="800"/>
                <a:buFont typeface="Arial Black"/>
                <a:buNone/>
              </a:pPr>
              <a:r>
                <a:rPr lang="fi-FI" sz="1050">
                  <a:solidFill>
                    <a:schemeClr val="bg1"/>
                  </a:solidFill>
                  <a:latin typeface="Arial Black"/>
                  <a:ea typeface="Arial Black"/>
                  <a:cs typeface="Arial Black"/>
                  <a:sym typeface="Arial Black"/>
                </a:rPr>
                <a:t>API</a:t>
              </a:r>
              <a:endParaRPr sz="1100">
                <a:solidFill>
                  <a:schemeClr val="bg1"/>
                </a:solidFill>
                <a:latin typeface="Arial"/>
                <a:ea typeface="Arial"/>
                <a:cs typeface="Arial"/>
                <a:sym typeface="Arial"/>
              </a:endParaRPr>
            </a:p>
          </p:txBody>
        </p:sp>
        <p:sp>
          <p:nvSpPr>
            <p:cNvPr id="1694" name="Google Shape;1694;p83"/>
            <p:cNvSpPr txBox="1"/>
            <p:nvPr/>
          </p:nvSpPr>
          <p:spPr>
            <a:xfrm>
              <a:off x="8502110" y="2387165"/>
              <a:ext cx="1339800" cy="399058"/>
            </a:xfrm>
            <a:prstGeom prst="rect">
              <a:avLst/>
            </a:prstGeom>
            <a:noFill/>
            <a:ln>
              <a:noFill/>
            </a:ln>
          </p:spPr>
          <p:txBody>
            <a:bodyPr spcFirstLastPara="1" wrap="square" lIns="68575" tIns="68575" rIns="68575" bIns="68575" anchor="t" anchorCtr="0">
              <a:spAutoFit/>
            </a:bodyPr>
            <a:lstStyle/>
            <a:p>
              <a:pPr marL="0" marR="0" lvl="0" indent="0" algn="ctr" rtl="0">
                <a:spcBef>
                  <a:spcPts val="0"/>
                </a:spcBef>
                <a:spcAft>
                  <a:spcPts val="0"/>
                </a:spcAft>
                <a:buClr>
                  <a:schemeClr val="dk1"/>
                </a:buClr>
                <a:buSzPts val="800"/>
                <a:buFont typeface="Arial"/>
                <a:buNone/>
              </a:pPr>
              <a:r>
                <a:rPr lang="fi-FI" sz="1200" b="1">
                  <a:solidFill>
                    <a:schemeClr val="dk1"/>
                  </a:solidFill>
                  <a:latin typeface="Arial"/>
                  <a:ea typeface="Arial"/>
                  <a:cs typeface="Arial"/>
                  <a:sym typeface="Arial"/>
                </a:rPr>
                <a:t>Tunnistautumis-</a:t>
              </a:r>
              <a:br>
                <a:rPr lang="fi-FI" sz="1200" b="1">
                  <a:solidFill>
                    <a:schemeClr val="dk1"/>
                  </a:solidFill>
                  <a:latin typeface="Arial"/>
                  <a:ea typeface="Arial"/>
                  <a:cs typeface="Arial"/>
                  <a:sym typeface="Arial"/>
                </a:rPr>
              </a:br>
              <a:r>
                <a:rPr lang="fi-FI" sz="1200" b="1">
                  <a:solidFill>
                    <a:schemeClr val="dk1"/>
                  </a:solidFill>
                  <a:latin typeface="Arial"/>
                  <a:ea typeface="Arial"/>
                  <a:cs typeface="Arial"/>
                  <a:sym typeface="Arial"/>
                </a:rPr>
                <a:t>palvelu</a:t>
              </a:r>
              <a:endParaRPr sz="1200" b="1">
                <a:solidFill>
                  <a:schemeClr val="dk1"/>
                </a:solidFill>
                <a:latin typeface="Arial"/>
                <a:ea typeface="Arial"/>
                <a:cs typeface="Arial"/>
                <a:sym typeface="Arial"/>
              </a:endParaRPr>
            </a:p>
          </p:txBody>
        </p:sp>
        <p:pic>
          <p:nvPicPr>
            <p:cNvPr id="1695" name="Google Shape;1695;p83" descr="Kuva, joka sisältää kohteen Grafiikka&#10;&#10;Kuvaus luotu automaattisesti"/>
            <p:cNvPicPr preferRelativeResize="0"/>
            <p:nvPr/>
          </p:nvPicPr>
          <p:blipFill rotWithShape="1">
            <a:blip r:embed="rId3">
              <a:alphaModFix/>
            </a:blip>
            <a:srcRect l="67164"/>
            <a:stretch/>
          </p:blipFill>
          <p:spPr>
            <a:xfrm flipH="1">
              <a:off x="5822937" y="2559343"/>
              <a:ext cx="1244669" cy="892275"/>
            </a:xfrm>
            <a:prstGeom prst="rect">
              <a:avLst/>
            </a:prstGeom>
            <a:noFill/>
            <a:ln>
              <a:noFill/>
            </a:ln>
          </p:spPr>
        </p:pic>
      </p:grpSp>
    </p:spTree>
    <p:extLst>
      <p:ext uri="{BB962C8B-B14F-4D97-AF65-F5344CB8AC3E}">
        <p14:creationId xmlns:p14="http://schemas.microsoft.com/office/powerpoint/2010/main" val="117992926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
          <a:extLst>
            <a:ext uri="{FF2B5EF4-FFF2-40B4-BE49-F238E27FC236}">
              <a16:creationId xmlns:a16="http://schemas.microsoft.com/office/drawing/2014/main" id="{8B12D18D-F3F7-D92C-668D-44510A03FB7A}"/>
            </a:ext>
          </a:extLst>
        </p:cNvPr>
        <p:cNvGrpSpPr/>
        <p:nvPr/>
      </p:nvGrpSpPr>
      <p:grpSpPr>
        <a:xfrm>
          <a:off x="0" y="0"/>
          <a:ext cx="0" cy="0"/>
          <a:chOff x="0" y="0"/>
          <a:chExt cx="0" cy="0"/>
        </a:xfrm>
      </p:grpSpPr>
      <p:grpSp>
        <p:nvGrpSpPr>
          <p:cNvPr id="11" name="Ryhmä 10" descr="Lue ainakin tämä">
            <a:extLst>
              <a:ext uri="{FF2B5EF4-FFF2-40B4-BE49-F238E27FC236}">
                <a16:creationId xmlns:a16="http://schemas.microsoft.com/office/drawing/2014/main" id="{9AB1EE9C-63D3-3252-0B1A-A444B483FFB3}"/>
              </a:ext>
            </a:extLst>
          </p:cNvPr>
          <p:cNvGrpSpPr/>
          <p:nvPr/>
        </p:nvGrpSpPr>
        <p:grpSpPr>
          <a:xfrm>
            <a:off x="10648093" y="198023"/>
            <a:ext cx="1412485" cy="870540"/>
            <a:chOff x="10648093" y="198023"/>
            <a:chExt cx="1412485" cy="870540"/>
          </a:xfrm>
        </p:grpSpPr>
        <p:sp>
          <p:nvSpPr>
            <p:cNvPr id="7" name="Google Shape;699;p43">
              <a:extLst>
                <a:ext uri="{FF2B5EF4-FFF2-40B4-BE49-F238E27FC236}">
                  <a16:creationId xmlns:a16="http://schemas.microsoft.com/office/drawing/2014/main" id="{E18CDB88-9D67-8B2C-2CF4-A57483969097}"/>
                </a:ext>
                <a:ext uri="{C183D7F6-B498-43B3-948B-1728B52AA6E4}">
                  <adec:decorative xmlns:adec="http://schemas.microsoft.com/office/drawing/2017/decorative" val="1"/>
                </a:ext>
              </a:extLst>
            </p:cNvPr>
            <p:cNvSpPr/>
            <p:nvPr/>
          </p:nvSpPr>
          <p:spPr>
            <a:xfrm rot="5597638">
              <a:off x="10919066" y="-72950"/>
              <a:ext cx="870540" cy="1412485"/>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 name="Google Shape;700;p43">
              <a:extLst>
                <a:ext uri="{FF2B5EF4-FFF2-40B4-BE49-F238E27FC236}">
                  <a16:creationId xmlns:a16="http://schemas.microsoft.com/office/drawing/2014/main" id="{EEB7B141-F8A2-90C3-86FE-0DDB74F01A11}"/>
                </a:ext>
              </a:extLst>
            </p:cNvPr>
            <p:cNvSpPr txBox="1"/>
            <p:nvPr/>
          </p:nvSpPr>
          <p:spPr>
            <a:xfrm>
              <a:off x="10844174" y="361093"/>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Lue ainakin tämä</a:t>
              </a:r>
              <a:endParaRPr sz="1600" dirty="0"/>
            </a:p>
          </p:txBody>
        </p:sp>
      </p:grpSp>
      <p:sp>
        <p:nvSpPr>
          <p:cNvPr id="10" name="Otsikko 9">
            <a:extLst>
              <a:ext uri="{FF2B5EF4-FFF2-40B4-BE49-F238E27FC236}">
                <a16:creationId xmlns:a16="http://schemas.microsoft.com/office/drawing/2014/main" id="{7BC0B0F7-88EC-FFA9-CAD2-9ED2A790C997}"/>
              </a:ext>
            </a:extLst>
          </p:cNvPr>
          <p:cNvSpPr>
            <a:spLocks noGrp="1"/>
          </p:cNvSpPr>
          <p:nvPr>
            <p:ph type="title" idx="4294967295"/>
          </p:nvPr>
        </p:nvSpPr>
        <p:spPr>
          <a:xfrm>
            <a:off x="457200" y="407988"/>
            <a:ext cx="9237610" cy="787400"/>
          </a:xfrm>
        </p:spPr>
        <p:txBody>
          <a:bodyPr/>
          <a:lstStyle/>
          <a:p>
            <a:r>
              <a:rPr lang="fi-FI" sz="3600" b="0" dirty="0"/>
              <a:t>Miten dataekosysteemi toimii?</a:t>
            </a:r>
          </a:p>
        </p:txBody>
      </p:sp>
      <p:sp>
        <p:nvSpPr>
          <p:cNvPr id="4" name="Vapaamuotoinen: Muoto 1">
            <a:extLst>
              <a:ext uri="{FF2B5EF4-FFF2-40B4-BE49-F238E27FC236}">
                <a16:creationId xmlns:a16="http://schemas.microsoft.com/office/drawing/2014/main" id="{774DE1CB-AAAF-6A21-1BDC-DF3B30E57D9E}"/>
              </a:ext>
              <a:ext uri="{C183D7F6-B498-43B3-948B-1728B52AA6E4}">
                <adec:decorative xmlns:adec="http://schemas.microsoft.com/office/drawing/2017/decorative" val="1"/>
              </a:ext>
            </a:extLst>
          </p:cNvPr>
          <p:cNvSpPr/>
          <p:nvPr/>
        </p:nvSpPr>
        <p:spPr>
          <a:xfrm rot="10648803">
            <a:off x="6015240" y="1107471"/>
            <a:ext cx="5027240" cy="5228084"/>
          </a:xfrm>
          <a:custGeom>
            <a:avLst/>
            <a:gdLst>
              <a:gd name="connsiteX0" fmla="*/ 1468416 w 2037218"/>
              <a:gd name="connsiteY0" fmla="*/ 86798 h 1950214"/>
              <a:gd name="connsiteX1" fmla="*/ 208666 w 2037218"/>
              <a:gd name="connsiteY1" fmla="*/ 206957 h 1950214"/>
              <a:gd name="connsiteX2" fmla="*/ 229118 w 2037218"/>
              <a:gd name="connsiteY2" fmla="*/ 1417429 h 1950214"/>
              <a:gd name="connsiteX3" fmla="*/ 668146 w 2037218"/>
              <a:gd name="connsiteY3" fmla="*/ 1949963 h 1950214"/>
              <a:gd name="connsiteX4" fmla="*/ 2015330 w 2037218"/>
              <a:gd name="connsiteY4" fmla="*/ 1107317 h 1950214"/>
              <a:gd name="connsiteX5" fmla="*/ 1468416 w 2037218"/>
              <a:gd name="connsiteY5" fmla="*/ 86734 h 1950214"/>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6346"/>
              <a:gd name="connsiteX1" fmla="*/ 252790 w 2081342"/>
              <a:gd name="connsiteY1" fmla="*/ 206957 h 1806346"/>
              <a:gd name="connsiteX2" fmla="*/ 273242 w 2081342"/>
              <a:gd name="connsiteY2" fmla="*/ 1417429 h 1806346"/>
              <a:gd name="connsiteX3" fmla="*/ 953778 w 2081342"/>
              <a:gd name="connsiteY3" fmla="*/ 1804702 h 1806346"/>
              <a:gd name="connsiteX4" fmla="*/ 2059454 w 2081342"/>
              <a:gd name="connsiteY4" fmla="*/ 1107317 h 1806346"/>
              <a:gd name="connsiteX5" fmla="*/ 1512540 w 2081342"/>
              <a:gd name="connsiteY5" fmla="*/ 86734 h 1806346"/>
              <a:gd name="connsiteX6" fmla="*/ 1512540 w 2081342"/>
              <a:gd name="connsiteY6" fmla="*/ 86798 h 1806346"/>
              <a:gd name="connsiteX0" fmla="*/ 1512540 w 2081342"/>
              <a:gd name="connsiteY0" fmla="*/ 86798 h 1805180"/>
              <a:gd name="connsiteX1" fmla="*/ 252790 w 2081342"/>
              <a:gd name="connsiteY1" fmla="*/ 206957 h 1805180"/>
              <a:gd name="connsiteX2" fmla="*/ 273242 w 2081342"/>
              <a:gd name="connsiteY2" fmla="*/ 1417429 h 1805180"/>
              <a:gd name="connsiteX3" fmla="*/ 953778 w 2081342"/>
              <a:gd name="connsiteY3" fmla="*/ 1804702 h 1805180"/>
              <a:gd name="connsiteX4" fmla="*/ 2059454 w 2081342"/>
              <a:gd name="connsiteY4" fmla="*/ 1107317 h 1805180"/>
              <a:gd name="connsiteX5" fmla="*/ 1512540 w 2081342"/>
              <a:gd name="connsiteY5" fmla="*/ 86734 h 1805180"/>
              <a:gd name="connsiteX6" fmla="*/ 1512540 w 2081342"/>
              <a:gd name="connsiteY6" fmla="*/ 86798 h 1805180"/>
              <a:gd name="connsiteX0" fmla="*/ 1512540 w 2081342"/>
              <a:gd name="connsiteY0" fmla="*/ 86798 h 1805197"/>
              <a:gd name="connsiteX1" fmla="*/ 252790 w 2081342"/>
              <a:gd name="connsiteY1" fmla="*/ 206957 h 1805197"/>
              <a:gd name="connsiteX2" fmla="*/ 273242 w 2081342"/>
              <a:gd name="connsiteY2" fmla="*/ 1417429 h 1805197"/>
              <a:gd name="connsiteX3" fmla="*/ 953778 w 2081342"/>
              <a:gd name="connsiteY3" fmla="*/ 1804702 h 1805197"/>
              <a:gd name="connsiteX4" fmla="*/ 2059454 w 2081342"/>
              <a:gd name="connsiteY4" fmla="*/ 1107317 h 1805197"/>
              <a:gd name="connsiteX5" fmla="*/ 1512540 w 2081342"/>
              <a:gd name="connsiteY5" fmla="*/ 86734 h 1805197"/>
              <a:gd name="connsiteX6" fmla="*/ 1512540 w 2081342"/>
              <a:gd name="connsiteY6" fmla="*/ 86798 h 1805197"/>
              <a:gd name="connsiteX0" fmla="*/ 1513213 w 2082015"/>
              <a:gd name="connsiteY0" fmla="*/ 86798 h 1811832"/>
              <a:gd name="connsiteX1" fmla="*/ 253463 w 2082015"/>
              <a:gd name="connsiteY1" fmla="*/ 206957 h 1811832"/>
              <a:gd name="connsiteX2" fmla="*/ 273915 w 2082015"/>
              <a:gd name="connsiteY2" fmla="*/ 1417429 h 1811832"/>
              <a:gd name="connsiteX3" fmla="*/ 970476 w 2082015"/>
              <a:gd name="connsiteY3" fmla="*/ 1811357 h 1811832"/>
              <a:gd name="connsiteX4" fmla="*/ 2060127 w 2082015"/>
              <a:gd name="connsiteY4" fmla="*/ 1107317 h 1811832"/>
              <a:gd name="connsiteX5" fmla="*/ 1513213 w 2082015"/>
              <a:gd name="connsiteY5" fmla="*/ 86734 h 1811832"/>
              <a:gd name="connsiteX6" fmla="*/ 1513213 w 2082015"/>
              <a:gd name="connsiteY6" fmla="*/ 86798 h 1811832"/>
              <a:gd name="connsiteX0" fmla="*/ 1384353 w 1953155"/>
              <a:gd name="connsiteY0" fmla="*/ 106182 h 1835828"/>
              <a:gd name="connsiteX1" fmla="*/ 124603 w 1953155"/>
              <a:gd name="connsiteY1" fmla="*/ 226341 h 1835828"/>
              <a:gd name="connsiteX2" fmla="*/ 127139 w 1953155"/>
              <a:gd name="connsiteY2" fmla="*/ 1379606 h 1835828"/>
              <a:gd name="connsiteX3" fmla="*/ 841616 w 1953155"/>
              <a:gd name="connsiteY3" fmla="*/ 1830741 h 1835828"/>
              <a:gd name="connsiteX4" fmla="*/ 1931267 w 1953155"/>
              <a:gd name="connsiteY4" fmla="*/ 1126701 h 1835828"/>
              <a:gd name="connsiteX5" fmla="*/ 1384353 w 1953155"/>
              <a:gd name="connsiteY5" fmla="*/ 106118 h 1835828"/>
              <a:gd name="connsiteX6" fmla="*/ 1384353 w 1953155"/>
              <a:gd name="connsiteY6" fmla="*/ 106182 h 1835828"/>
              <a:gd name="connsiteX0" fmla="*/ 1446619 w 2015421"/>
              <a:gd name="connsiteY0" fmla="*/ 106182 h 1835609"/>
              <a:gd name="connsiteX1" fmla="*/ 186869 w 2015421"/>
              <a:gd name="connsiteY1" fmla="*/ 226341 h 1835609"/>
              <a:gd name="connsiteX2" fmla="*/ 189405 w 2015421"/>
              <a:gd name="connsiteY2" fmla="*/ 1379606 h 1835609"/>
              <a:gd name="connsiteX3" fmla="*/ 903882 w 2015421"/>
              <a:gd name="connsiteY3" fmla="*/ 1830741 h 1835609"/>
              <a:gd name="connsiteX4" fmla="*/ 1993533 w 2015421"/>
              <a:gd name="connsiteY4" fmla="*/ 1126701 h 1835609"/>
              <a:gd name="connsiteX5" fmla="*/ 1446619 w 2015421"/>
              <a:gd name="connsiteY5" fmla="*/ 106118 h 1835609"/>
              <a:gd name="connsiteX6" fmla="*/ 1446619 w 2015421"/>
              <a:gd name="connsiteY6" fmla="*/ 106182 h 1835609"/>
              <a:gd name="connsiteX0" fmla="*/ 1446619 w 2015421"/>
              <a:gd name="connsiteY0" fmla="*/ 106182 h 1831732"/>
              <a:gd name="connsiteX1" fmla="*/ 186869 w 2015421"/>
              <a:gd name="connsiteY1" fmla="*/ 226341 h 1831732"/>
              <a:gd name="connsiteX2" fmla="*/ 189405 w 2015421"/>
              <a:gd name="connsiteY2" fmla="*/ 1379606 h 1831732"/>
              <a:gd name="connsiteX3" fmla="*/ 903882 w 2015421"/>
              <a:gd name="connsiteY3" fmla="*/ 1830741 h 1831732"/>
              <a:gd name="connsiteX4" fmla="*/ 1993533 w 2015421"/>
              <a:gd name="connsiteY4" fmla="*/ 1126701 h 1831732"/>
              <a:gd name="connsiteX5" fmla="*/ 1446619 w 2015421"/>
              <a:gd name="connsiteY5" fmla="*/ 106118 h 1831732"/>
              <a:gd name="connsiteX6" fmla="*/ 1446619 w 2015421"/>
              <a:gd name="connsiteY6" fmla="*/ 106182 h 1831732"/>
              <a:gd name="connsiteX0" fmla="*/ 1409879 w 1978681"/>
              <a:gd name="connsiteY0" fmla="*/ 106182 h 1744354"/>
              <a:gd name="connsiteX1" fmla="*/ 150129 w 1978681"/>
              <a:gd name="connsiteY1" fmla="*/ 226341 h 1744354"/>
              <a:gd name="connsiteX2" fmla="*/ 152665 w 1978681"/>
              <a:gd name="connsiteY2" fmla="*/ 1379606 h 1744354"/>
              <a:gd name="connsiteX3" fmla="*/ 1313668 w 1978681"/>
              <a:gd name="connsiteY3" fmla="*/ 1742789 h 1744354"/>
              <a:gd name="connsiteX4" fmla="*/ 1956793 w 1978681"/>
              <a:gd name="connsiteY4" fmla="*/ 1126701 h 1744354"/>
              <a:gd name="connsiteX5" fmla="*/ 1409879 w 1978681"/>
              <a:gd name="connsiteY5" fmla="*/ 106118 h 1744354"/>
              <a:gd name="connsiteX6" fmla="*/ 1409879 w 1978681"/>
              <a:gd name="connsiteY6" fmla="*/ 106182 h 1744354"/>
              <a:gd name="connsiteX0" fmla="*/ 1256855 w 1969588"/>
              <a:gd name="connsiteY0" fmla="*/ 102526 h 1754835"/>
              <a:gd name="connsiteX1" fmla="*/ 141036 w 1969588"/>
              <a:gd name="connsiteY1" fmla="*/ 236822 h 1754835"/>
              <a:gd name="connsiteX2" fmla="*/ 143572 w 1969588"/>
              <a:gd name="connsiteY2" fmla="*/ 1390087 h 1754835"/>
              <a:gd name="connsiteX3" fmla="*/ 1304575 w 1969588"/>
              <a:gd name="connsiteY3" fmla="*/ 1753270 h 1754835"/>
              <a:gd name="connsiteX4" fmla="*/ 1947700 w 1969588"/>
              <a:gd name="connsiteY4" fmla="*/ 1137182 h 1754835"/>
              <a:gd name="connsiteX5" fmla="*/ 1400786 w 1969588"/>
              <a:gd name="connsiteY5" fmla="*/ 116599 h 1754835"/>
              <a:gd name="connsiteX6" fmla="*/ 1256855 w 1969588"/>
              <a:gd name="connsiteY6" fmla="*/ 102526 h 1754835"/>
              <a:gd name="connsiteX0" fmla="*/ 1400786 w 1969588"/>
              <a:gd name="connsiteY0" fmla="*/ 0 h 1638236"/>
              <a:gd name="connsiteX1" fmla="*/ 141036 w 1969588"/>
              <a:gd name="connsiteY1" fmla="*/ 120223 h 1638236"/>
              <a:gd name="connsiteX2" fmla="*/ 143572 w 1969588"/>
              <a:gd name="connsiteY2" fmla="*/ 1273488 h 1638236"/>
              <a:gd name="connsiteX3" fmla="*/ 1304575 w 1969588"/>
              <a:gd name="connsiteY3" fmla="*/ 1636671 h 1638236"/>
              <a:gd name="connsiteX4" fmla="*/ 1947700 w 1969588"/>
              <a:gd name="connsiteY4" fmla="*/ 1020583 h 1638236"/>
              <a:gd name="connsiteX5" fmla="*/ 1400786 w 1969588"/>
              <a:gd name="connsiteY5" fmla="*/ 0 h 1638236"/>
              <a:gd name="connsiteX0" fmla="*/ 1444722 w 2013524"/>
              <a:gd name="connsiteY0" fmla="*/ 0 h 1638236"/>
              <a:gd name="connsiteX1" fmla="*/ 184972 w 2013524"/>
              <a:gd name="connsiteY1" fmla="*/ 120223 h 1638236"/>
              <a:gd name="connsiteX2" fmla="*/ 187508 w 2013524"/>
              <a:gd name="connsiteY2" fmla="*/ 1273488 h 1638236"/>
              <a:gd name="connsiteX3" fmla="*/ 1348511 w 2013524"/>
              <a:gd name="connsiteY3" fmla="*/ 1636671 h 1638236"/>
              <a:gd name="connsiteX4" fmla="*/ 1991636 w 2013524"/>
              <a:gd name="connsiteY4" fmla="*/ 1020583 h 1638236"/>
              <a:gd name="connsiteX5" fmla="*/ 1444722 w 2013524"/>
              <a:gd name="connsiteY5" fmla="*/ 0 h 1638236"/>
              <a:gd name="connsiteX0" fmla="*/ 1444722 w 2014191"/>
              <a:gd name="connsiteY0" fmla="*/ 1988 h 1640224"/>
              <a:gd name="connsiteX1" fmla="*/ 184972 w 2014191"/>
              <a:gd name="connsiteY1" fmla="*/ 122211 h 1640224"/>
              <a:gd name="connsiteX2" fmla="*/ 187508 w 2014191"/>
              <a:gd name="connsiteY2" fmla="*/ 1275476 h 1640224"/>
              <a:gd name="connsiteX3" fmla="*/ 1348511 w 2014191"/>
              <a:gd name="connsiteY3" fmla="*/ 1638659 h 1640224"/>
              <a:gd name="connsiteX4" fmla="*/ 1991636 w 2014191"/>
              <a:gd name="connsiteY4" fmla="*/ 1022571 h 1640224"/>
              <a:gd name="connsiteX5" fmla="*/ 1444722 w 2014191"/>
              <a:gd name="connsiteY5" fmla="*/ 1988 h 1640224"/>
              <a:gd name="connsiteX0" fmla="*/ 1444722 w 2014031"/>
              <a:gd name="connsiteY0" fmla="*/ 13599 h 1651835"/>
              <a:gd name="connsiteX1" fmla="*/ 184972 w 2014031"/>
              <a:gd name="connsiteY1" fmla="*/ 133822 h 1651835"/>
              <a:gd name="connsiteX2" fmla="*/ 187508 w 2014031"/>
              <a:gd name="connsiteY2" fmla="*/ 1287087 h 1651835"/>
              <a:gd name="connsiteX3" fmla="*/ 1348511 w 2014031"/>
              <a:gd name="connsiteY3" fmla="*/ 1650270 h 1651835"/>
              <a:gd name="connsiteX4" fmla="*/ 1991636 w 2014031"/>
              <a:gd name="connsiteY4" fmla="*/ 1034182 h 1651835"/>
              <a:gd name="connsiteX5" fmla="*/ 1444722 w 2014031"/>
              <a:gd name="connsiteY5" fmla="*/ 13599 h 1651835"/>
              <a:gd name="connsiteX0" fmla="*/ 1573464 w 2004231"/>
              <a:gd name="connsiteY0" fmla="*/ 67994 h 1644658"/>
              <a:gd name="connsiteX1" fmla="*/ 160096 w 2004231"/>
              <a:gd name="connsiteY1" fmla="*/ 126645 h 1644658"/>
              <a:gd name="connsiteX2" fmla="*/ 162632 w 2004231"/>
              <a:gd name="connsiteY2" fmla="*/ 1279910 h 1644658"/>
              <a:gd name="connsiteX3" fmla="*/ 1323635 w 2004231"/>
              <a:gd name="connsiteY3" fmla="*/ 1643093 h 1644658"/>
              <a:gd name="connsiteX4" fmla="*/ 1966760 w 2004231"/>
              <a:gd name="connsiteY4" fmla="*/ 1027005 h 1644658"/>
              <a:gd name="connsiteX5" fmla="*/ 1573464 w 2004231"/>
              <a:gd name="connsiteY5" fmla="*/ 67994 h 1644658"/>
              <a:gd name="connsiteX0" fmla="*/ 1567935 w 1987692"/>
              <a:gd name="connsiteY0" fmla="*/ 134811 h 1711576"/>
              <a:gd name="connsiteX1" fmla="*/ 163901 w 1987692"/>
              <a:gd name="connsiteY1" fmla="*/ 137025 h 1711576"/>
              <a:gd name="connsiteX2" fmla="*/ 157103 w 1987692"/>
              <a:gd name="connsiteY2" fmla="*/ 1346727 h 1711576"/>
              <a:gd name="connsiteX3" fmla="*/ 1318106 w 1987692"/>
              <a:gd name="connsiteY3" fmla="*/ 1709910 h 1711576"/>
              <a:gd name="connsiteX4" fmla="*/ 1961231 w 1987692"/>
              <a:gd name="connsiteY4" fmla="*/ 1093822 h 1711576"/>
              <a:gd name="connsiteX5" fmla="*/ 1567935 w 1987692"/>
              <a:gd name="connsiteY5" fmla="*/ 134811 h 1711576"/>
              <a:gd name="connsiteX0" fmla="*/ 1567935 w 1994406"/>
              <a:gd name="connsiteY0" fmla="*/ 141205 h 1719285"/>
              <a:gd name="connsiteX1" fmla="*/ 163901 w 1994406"/>
              <a:gd name="connsiteY1" fmla="*/ 143419 h 1719285"/>
              <a:gd name="connsiteX2" fmla="*/ 157103 w 1994406"/>
              <a:gd name="connsiteY2" fmla="*/ 1353121 h 1719285"/>
              <a:gd name="connsiteX3" fmla="*/ 1318106 w 1994406"/>
              <a:gd name="connsiteY3" fmla="*/ 1716304 h 1719285"/>
              <a:gd name="connsiteX4" fmla="*/ 1968461 w 1994406"/>
              <a:gd name="connsiteY4" fmla="*/ 1206880 h 1719285"/>
              <a:gd name="connsiteX5" fmla="*/ 1567935 w 1994406"/>
              <a:gd name="connsiteY5" fmla="*/ 141205 h 1719285"/>
              <a:gd name="connsiteX0" fmla="*/ 1567935 w 2055197"/>
              <a:gd name="connsiteY0" fmla="*/ 135303 h 1717318"/>
              <a:gd name="connsiteX1" fmla="*/ 163901 w 2055197"/>
              <a:gd name="connsiteY1" fmla="*/ 137517 h 1717318"/>
              <a:gd name="connsiteX2" fmla="*/ 157103 w 2055197"/>
              <a:gd name="connsiteY2" fmla="*/ 1347219 h 1717318"/>
              <a:gd name="connsiteX3" fmla="*/ 1318106 w 2055197"/>
              <a:gd name="connsiteY3" fmla="*/ 1710402 h 1717318"/>
              <a:gd name="connsiteX4" fmla="*/ 2033146 w 2055197"/>
              <a:gd name="connsiteY4" fmla="*/ 1102617 h 1717318"/>
              <a:gd name="connsiteX5" fmla="*/ 1567935 w 2055197"/>
              <a:gd name="connsiteY5" fmla="*/ 135303 h 1717318"/>
              <a:gd name="connsiteX0" fmla="*/ 1569855 w 2057117"/>
              <a:gd name="connsiteY0" fmla="*/ 135303 h 1737991"/>
              <a:gd name="connsiteX1" fmla="*/ 165821 w 2057117"/>
              <a:gd name="connsiteY1" fmla="*/ 137517 h 1737991"/>
              <a:gd name="connsiteX2" fmla="*/ 159023 w 2057117"/>
              <a:gd name="connsiteY2" fmla="*/ 1347219 h 1737991"/>
              <a:gd name="connsiteX3" fmla="*/ 1351777 w 2057117"/>
              <a:gd name="connsiteY3" fmla="*/ 1731665 h 1737991"/>
              <a:gd name="connsiteX4" fmla="*/ 2035066 w 2057117"/>
              <a:gd name="connsiteY4" fmla="*/ 1102617 h 1737991"/>
              <a:gd name="connsiteX5" fmla="*/ 1569855 w 2057117"/>
              <a:gd name="connsiteY5" fmla="*/ 135303 h 1737991"/>
              <a:gd name="connsiteX0" fmla="*/ 1569855 w 2057117"/>
              <a:gd name="connsiteY0" fmla="*/ 135303 h 1732643"/>
              <a:gd name="connsiteX1" fmla="*/ 165821 w 2057117"/>
              <a:gd name="connsiteY1" fmla="*/ 137517 h 1732643"/>
              <a:gd name="connsiteX2" fmla="*/ 159023 w 2057117"/>
              <a:gd name="connsiteY2" fmla="*/ 1347219 h 1732643"/>
              <a:gd name="connsiteX3" fmla="*/ 1351777 w 2057117"/>
              <a:gd name="connsiteY3" fmla="*/ 1731665 h 1732643"/>
              <a:gd name="connsiteX4" fmla="*/ 2035066 w 2057117"/>
              <a:gd name="connsiteY4" fmla="*/ 1102617 h 1732643"/>
              <a:gd name="connsiteX5" fmla="*/ 1569855 w 2057117"/>
              <a:gd name="connsiteY5" fmla="*/ 135303 h 1732643"/>
              <a:gd name="connsiteX0" fmla="*/ 1582025 w 2069287"/>
              <a:gd name="connsiteY0" fmla="*/ 136533 h 1740699"/>
              <a:gd name="connsiteX1" fmla="*/ 177991 w 2069287"/>
              <a:gd name="connsiteY1" fmla="*/ 138747 h 1740699"/>
              <a:gd name="connsiteX2" fmla="*/ 149436 w 2069287"/>
              <a:gd name="connsiteY2" fmla="*/ 1367215 h 1740699"/>
              <a:gd name="connsiteX3" fmla="*/ 1363947 w 2069287"/>
              <a:gd name="connsiteY3" fmla="*/ 1732895 h 1740699"/>
              <a:gd name="connsiteX4" fmla="*/ 2047236 w 2069287"/>
              <a:gd name="connsiteY4" fmla="*/ 1103847 h 1740699"/>
              <a:gd name="connsiteX5" fmla="*/ 1582025 w 2069287"/>
              <a:gd name="connsiteY5" fmla="*/ 136533 h 1740699"/>
              <a:gd name="connsiteX0" fmla="*/ 1582025 w 2070834"/>
              <a:gd name="connsiteY0" fmla="*/ 120482 h 1724648"/>
              <a:gd name="connsiteX1" fmla="*/ 177991 w 2070834"/>
              <a:gd name="connsiteY1" fmla="*/ 122696 h 1724648"/>
              <a:gd name="connsiteX2" fmla="*/ 149436 w 2070834"/>
              <a:gd name="connsiteY2" fmla="*/ 1351164 h 1724648"/>
              <a:gd name="connsiteX3" fmla="*/ 1363947 w 2070834"/>
              <a:gd name="connsiteY3" fmla="*/ 1716844 h 1724648"/>
              <a:gd name="connsiteX4" fmla="*/ 2047236 w 2070834"/>
              <a:gd name="connsiteY4" fmla="*/ 1087796 h 1724648"/>
              <a:gd name="connsiteX5" fmla="*/ 1582025 w 2070834"/>
              <a:gd name="connsiteY5" fmla="*/ 120482 h 1724648"/>
              <a:gd name="connsiteX0" fmla="*/ 1625314 w 2076511"/>
              <a:gd name="connsiteY0" fmla="*/ 106548 h 1738483"/>
              <a:gd name="connsiteX1" fmla="*/ 180502 w 2076511"/>
              <a:gd name="connsiteY1" fmla="*/ 136531 h 1738483"/>
              <a:gd name="connsiteX2" fmla="*/ 151947 w 2076511"/>
              <a:gd name="connsiteY2" fmla="*/ 1364999 h 1738483"/>
              <a:gd name="connsiteX3" fmla="*/ 1366458 w 2076511"/>
              <a:gd name="connsiteY3" fmla="*/ 1730679 h 1738483"/>
              <a:gd name="connsiteX4" fmla="*/ 2049747 w 2076511"/>
              <a:gd name="connsiteY4" fmla="*/ 1101631 h 1738483"/>
              <a:gd name="connsiteX5" fmla="*/ 1625314 w 2076511"/>
              <a:gd name="connsiteY5" fmla="*/ 106548 h 1738483"/>
              <a:gd name="connsiteX0" fmla="*/ 1635598 w 2085093"/>
              <a:gd name="connsiteY0" fmla="*/ 131453 h 1763472"/>
              <a:gd name="connsiteX1" fmla="*/ 172687 w 2085093"/>
              <a:gd name="connsiteY1" fmla="*/ 148227 h 1763472"/>
              <a:gd name="connsiteX2" fmla="*/ 162231 w 2085093"/>
              <a:gd name="connsiteY2" fmla="*/ 1389904 h 1763472"/>
              <a:gd name="connsiteX3" fmla="*/ 1376742 w 2085093"/>
              <a:gd name="connsiteY3" fmla="*/ 1755584 h 1763472"/>
              <a:gd name="connsiteX4" fmla="*/ 2060031 w 2085093"/>
              <a:gd name="connsiteY4" fmla="*/ 1126536 h 1763472"/>
              <a:gd name="connsiteX5" fmla="*/ 1635598 w 2085093"/>
              <a:gd name="connsiteY5" fmla="*/ 131453 h 1763472"/>
              <a:gd name="connsiteX0" fmla="*/ 1635598 w 2089946"/>
              <a:gd name="connsiteY0" fmla="*/ 111990 h 1744009"/>
              <a:gd name="connsiteX1" fmla="*/ 172687 w 2089946"/>
              <a:gd name="connsiteY1" fmla="*/ 128764 h 1744009"/>
              <a:gd name="connsiteX2" fmla="*/ 162231 w 2089946"/>
              <a:gd name="connsiteY2" fmla="*/ 1370441 h 1744009"/>
              <a:gd name="connsiteX3" fmla="*/ 1376742 w 2089946"/>
              <a:gd name="connsiteY3" fmla="*/ 1736121 h 1744009"/>
              <a:gd name="connsiteX4" fmla="*/ 2060031 w 2089946"/>
              <a:gd name="connsiteY4" fmla="*/ 1107073 h 1744009"/>
              <a:gd name="connsiteX5" fmla="*/ 1635598 w 2089946"/>
              <a:gd name="connsiteY5" fmla="*/ 111990 h 174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946" h="1744009">
                <a:moveTo>
                  <a:pt x="1635598" y="111990"/>
                </a:moveTo>
                <a:cubicBezTo>
                  <a:pt x="1298050" y="4319"/>
                  <a:pt x="418248" y="-80978"/>
                  <a:pt x="172687" y="128764"/>
                </a:cubicBezTo>
                <a:cubicBezTo>
                  <a:pt x="-72874" y="338506"/>
                  <a:pt x="-38445" y="1102548"/>
                  <a:pt x="162231" y="1370441"/>
                </a:cubicBezTo>
                <a:cubicBezTo>
                  <a:pt x="362907" y="1638334"/>
                  <a:pt x="1060442" y="1780016"/>
                  <a:pt x="1376742" y="1736121"/>
                </a:cubicBezTo>
                <a:cubicBezTo>
                  <a:pt x="1693042" y="1692226"/>
                  <a:pt x="1952783" y="1669454"/>
                  <a:pt x="2060031" y="1107073"/>
                </a:cubicBezTo>
                <a:cubicBezTo>
                  <a:pt x="2159802" y="583743"/>
                  <a:pt x="2007935" y="230758"/>
                  <a:pt x="1635598" y="111990"/>
                </a:cubicBezTo>
                <a:close/>
              </a:path>
            </a:pathLst>
          </a:custGeom>
          <a:solidFill>
            <a:schemeClr val="tx2"/>
          </a:solidFill>
          <a:ln w="6386" cap="flat">
            <a:noFill/>
            <a:prstDash val="solid"/>
            <a:miter/>
          </a:ln>
        </p:spPr>
        <p:txBody>
          <a:bodyPr rtlCol="0" anchor="ctr"/>
          <a:lstStyle/>
          <a:p>
            <a:endParaRPr lang="fi-FI"/>
          </a:p>
        </p:txBody>
      </p:sp>
      <p:sp>
        <p:nvSpPr>
          <p:cNvPr id="19" name="Google Shape;334;p32">
            <a:extLst>
              <a:ext uri="{FF2B5EF4-FFF2-40B4-BE49-F238E27FC236}">
                <a16:creationId xmlns:a16="http://schemas.microsoft.com/office/drawing/2014/main" id="{495930CA-F102-86C9-FC65-936A365A2B76}"/>
              </a:ext>
            </a:extLst>
          </p:cNvPr>
          <p:cNvSpPr txBox="1"/>
          <p:nvPr/>
        </p:nvSpPr>
        <p:spPr>
          <a:xfrm>
            <a:off x="457824" y="1614719"/>
            <a:ext cx="4965075" cy="4216499"/>
          </a:xfrm>
          <a:prstGeom prst="rect">
            <a:avLst/>
          </a:prstGeom>
          <a:noFill/>
          <a:ln>
            <a:noFill/>
          </a:ln>
        </p:spPr>
        <p:txBody>
          <a:bodyPr spcFirstLastPara="1" wrap="square" lIns="91425" tIns="45700" rIns="91425" bIns="45700" anchor="t" anchorCtr="0">
            <a:spAutoFit/>
          </a:bodyPr>
          <a:lstStyle/>
          <a:p>
            <a:r>
              <a:rPr lang="fi-FI" sz="1600">
                <a:solidFill>
                  <a:schemeClr val="dk1"/>
                </a:solidFill>
              </a:rPr>
              <a:t>Nimestään huolimatta dataekosysteemit eivät rakennu tietyn datalajin (esim. kaupunkidatan) ympärille, vaan ilmiön tai ongelman, jonka ratkaiseminen vaatii usean toimijan panosta. Kaikilla mukana olevilla toimijoilla on jotain annettavaa asian ratkaisemiseksi ja jotain saatavaa yhteistyöstä.</a:t>
            </a:r>
          </a:p>
          <a:p>
            <a:endParaRPr lang="fi-FI"/>
          </a:p>
          <a:p>
            <a:r>
              <a:rPr lang="fi-FI" sz="1600">
                <a:solidFill>
                  <a:schemeClr val="dk1"/>
                </a:solidFill>
              </a:rPr>
              <a:t>Datan jakaminen voi perustua lakiin, sopimuksiin tai kaupallisiin järjestelyihin – ja usein näiden yhdistelmään. </a:t>
            </a:r>
            <a:endParaRPr lang="fi-FI">
              <a:solidFill>
                <a:schemeClr val="dk1"/>
              </a:solidFill>
            </a:endParaRPr>
          </a:p>
          <a:p>
            <a:endParaRPr lang="fi-FI"/>
          </a:p>
          <a:p>
            <a:r>
              <a:rPr lang="fi-FI" sz="1600">
                <a:solidFill>
                  <a:schemeClr val="dk1"/>
                </a:solidFill>
              </a:rPr>
              <a:t>Datan jakaminen edellyttää käytännön järjestelyjä, joiden avulla data saadaan saataville ja sen käyttö sovitetaan ekosysteemin tarpeisiin. Tärkeä lähtökohta on, että kukin osallistuja ymmärtää, mihin tarkoitukseen dataa käytetään ja mitä hyötyä datan jakaminen tuo koko ekosysteemille. </a:t>
            </a:r>
            <a:endParaRPr lang="fi-FI">
              <a:solidFill>
                <a:schemeClr val="dk1"/>
              </a:solidFill>
            </a:endParaRPr>
          </a:p>
        </p:txBody>
      </p:sp>
      <p:sp>
        <p:nvSpPr>
          <p:cNvPr id="6" name="Google Shape;729;p45">
            <a:extLst>
              <a:ext uri="{FF2B5EF4-FFF2-40B4-BE49-F238E27FC236}">
                <a16:creationId xmlns:a16="http://schemas.microsoft.com/office/drawing/2014/main" id="{AD805A81-3C0B-B8FD-95E7-4B25FF679BE2}"/>
              </a:ext>
            </a:extLst>
          </p:cNvPr>
          <p:cNvSpPr txBox="1"/>
          <p:nvPr/>
        </p:nvSpPr>
        <p:spPr>
          <a:xfrm>
            <a:off x="6727349" y="1714656"/>
            <a:ext cx="3988422" cy="3141777"/>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200" b="1">
                <a:solidFill>
                  <a:schemeClr val="dk1"/>
                </a:solidFill>
              </a:rPr>
              <a:t>Mistä dataa saadaan?</a:t>
            </a:r>
          </a:p>
          <a:p>
            <a:pPr marL="0" lvl="0" indent="0" algn="l" rtl="0">
              <a:lnSpc>
                <a:spcPct val="115000"/>
              </a:lnSpc>
              <a:spcBef>
                <a:spcPts val="0"/>
              </a:spcBef>
              <a:spcAft>
                <a:spcPts val="0"/>
              </a:spcAft>
              <a:buClr>
                <a:schemeClr val="dk1"/>
              </a:buClr>
              <a:buSzPts val="1100"/>
              <a:buFont typeface="Arial"/>
              <a:buNone/>
            </a:pPr>
            <a:endParaRPr lang="fi-FI" sz="1200">
              <a:solidFill>
                <a:schemeClr val="dk1"/>
              </a:solidFill>
            </a:endParaRPr>
          </a:p>
          <a:p>
            <a:pPr marL="171450" indent="-171450">
              <a:buClr>
                <a:schemeClr val="dk1"/>
              </a:buClr>
              <a:buSzPts val="1100"/>
              <a:buFont typeface="Arial" panose="020B0604020202020204" pitchFamily="34" charset="0"/>
              <a:buChar char="•"/>
            </a:pPr>
            <a:r>
              <a:rPr lang="fi-FI" sz="1200" b="1">
                <a:solidFill>
                  <a:schemeClr val="dk1"/>
                </a:solidFill>
              </a:rPr>
              <a:t>Oma organisaatio: </a:t>
            </a:r>
            <a:br>
              <a:rPr lang="fi-FI" sz="1200" b="1"/>
            </a:br>
            <a:r>
              <a:rPr lang="fi-FI" sz="1200">
                <a:solidFill>
                  <a:schemeClr val="dk1"/>
                </a:solidFill>
              </a:rPr>
              <a:t>Kaupungin eri yksiköt ovat usein merkittävä datalähde</a:t>
            </a:r>
          </a:p>
          <a:p>
            <a:pPr marL="171450" lvl="0" indent="-171450" algn="l" rtl="0">
              <a:spcBef>
                <a:spcPts val="0"/>
              </a:spcBef>
              <a:spcAft>
                <a:spcPts val="0"/>
              </a:spcAft>
              <a:buClr>
                <a:schemeClr val="dk1"/>
              </a:buClr>
              <a:buSzPts val="1100"/>
              <a:buFont typeface="Arial" panose="020B0604020202020204" pitchFamily="34" charset="0"/>
              <a:buChar char="•"/>
            </a:pPr>
            <a:endParaRPr lang="fi-FI" sz="1200" b="1">
              <a:solidFill>
                <a:schemeClr val="dk1"/>
              </a:solidFill>
            </a:endParaRPr>
          </a:p>
          <a:p>
            <a:pPr marL="171450" lvl="0" indent="-171450" algn="l" rtl="0">
              <a:spcBef>
                <a:spcPts val="0"/>
              </a:spcBef>
              <a:spcAft>
                <a:spcPts val="0"/>
              </a:spcAft>
              <a:buClr>
                <a:schemeClr val="dk1"/>
              </a:buClr>
              <a:buSzPts val="1100"/>
              <a:buFont typeface="Arial" panose="020B0604020202020204" pitchFamily="34" charset="0"/>
              <a:buChar char="•"/>
            </a:pPr>
            <a:r>
              <a:rPr lang="fi-FI" sz="1200" b="1">
                <a:solidFill>
                  <a:schemeClr val="dk1"/>
                </a:solidFill>
              </a:rPr>
              <a:t>Lakisääteinen tiedonjako: </a:t>
            </a:r>
            <a:br>
              <a:rPr lang="fi-FI" sz="1200" b="1"/>
            </a:br>
            <a:r>
              <a:rPr lang="fi-FI" sz="1200">
                <a:solidFill>
                  <a:schemeClr val="dk1"/>
                </a:solidFill>
              </a:rPr>
              <a:t>Viranomaisilla on velvollisuus jakaa tietoa, kun laissa säädetyt ehdot täyttyvät</a:t>
            </a:r>
          </a:p>
          <a:p>
            <a:pPr marL="171450" lvl="0" indent="-171450" algn="l" rtl="0">
              <a:spcBef>
                <a:spcPts val="0"/>
              </a:spcBef>
              <a:spcAft>
                <a:spcPts val="0"/>
              </a:spcAft>
              <a:buClr>
                <a:schemeClr val="dk1"/>
              </a:buClr>
              <a:buSzPts val="1100"/>
              <a:buFont typeface="Arial" panose="020B0604020202020204" pitchFamily="34" charset="0"/>
              <a:buChar char="•"/>
            </a:pPr>
            <a:endParaRPr lang="fi-FI" sz="1200">
              <a:solidFill>
                <a:schemeClr val="dk1"/>
              </a:solidFill>
            </a:endParaRPr>
          </a:p>
          <a:p>
            <a:pPr marL="171450" indent="-171450">
              <a:buClr>
                <a:schemeClr val="dk1"/>
              </a:buClr>
              <a:buSzPts val="1100"/>
              <a:buFont typeface="Arial" panose="020B0604020202020204" pitchFamily="34" charset="0"/>
              <a:buChar char="•"/>
            </a:pPr>
            <a:r>
              <a:rPr lang="fi-FI" sz="1200" b="1">
                <a:solidFill>
                  <a:schemeClr val="dk1"/>
                </a:solidFill>
              </a:rPr>
              <a:t>Avoin data: </a:t>
            </a:r>
            <a:br>
              <a:rPr lang="fi-FI" sz="1200" b="1"/>
            </a:br>
            <a:r>
              <a:rPr lang="fi-FI" sz="1200">
                <a:solidFill>
                  <a:schemeClr val="dk1"/>
                </a:solidFill>
              </a:rPr>
              <a:t>Vapaasti hyödynnettävä data, esim. HRI:n datakatalogi</a:t>
            </a:r>
            <a:br>
              <a:rPr lang="fi-FI" sz="1200">
                <a:solidFill>
                  <a:schemeClr val="dk1"/>
                </a:solidFill>
              </a:rPr>
            </a:br>
            <a:endParaRPr lang="fi-FI" sz="1200">
              <a:solidFill>
                <a:schemeClr val="dk1"/>
              </a:solidFill>
            </a:endParaRPr>
          </a:p>
          <a:p>
            <a:pPr marL="171450" indent="-171450">
              <a:buClr>
                <a:schemeClr val="dk1"/>
              </a:buClr>
              <a:buSzPts val="1100"/>
              <a:buFont typeface="Arial" panose="020B0604020202020204" pitchFamily="34" charset="0"/>
              <a:buChar char="•"/>
            </a:pPr>
            <a:r>
              <a:rPr lang="fi-FI" sz="1200" b="1" u="sng">
                <a:solidFill>
                  <a:schemeClr val="dk1"/>
                </a:solidFill>
                <a:hlinkClick r:id="rId3">
                  <a:extLst>
                    <a:ext uri="{A12FA001-AC4F-418D-AE19-62706E023703}">
                      <ahyp:hlinkClr xmlns:ahyp="http://schemas.microsoft.com/office/drawing/2018/hyperlinkcolor" val="tx"/>
                    </a:ext>
                  </a:extLst>
                </a:hlinkClick>
              </a:rPr>
              <a:t>Suojattu data</a:t>
            </a:r>
            <a:r>
              <a:rPr lang="fi-FI" sz="1200" b="1">
                <a:solidFill>
                  <a:schemeClr val="dk1"/>
                </a:solidFill>
              </a:rPr>
              <a:t>:</a:t>
            </a:r>
            <a:br>
              <a:rPr lang="fi-FI" sz="1200"/>
            </a:br>
            <a:r>
              <a:rPr lang="fi-FI" sz="1200">
                <a:solidFill>
                  <a:schemeClr val="dk1"/>
                </a:solidFill>
              </a:rPr>
              <a:t>Sopimusperusteisesti jaettu data, voi olla maksullista tai maksutonta. Käyttö on rajoitettu määriteltyihin tarkoituksiin.</a:t>
            </a:r>
          </a:p>
          <a:p>
            <a:pPr marL="171450" indent="-171450">
              <a:buClr>
                <a:schemeClr val="dk1"/>
              </a:buClr>
              <a:buSzPts val="1100"/>
              <a:buFont typeface="Arial" panose="020B0604020202020204" pitchFamily="34" charset="0"/>
              <a:buChar char="•"/>
            </a:pPr>
            <a:endParaRPr lang="fi-FI" sz="1200">
              <a:solidFill>
                <a:schemeClr val="dk1"/>
              </a:solidFill>
            </a:endParaRPr>
          </a:p>
          <a:p>
            <a:pPr marL="171450" lvl="0" indent="-171450" algn="l" rtl="0">
              <a:spcBef>
                <a:spcPts val="0"/>
              </a:spcBef>
              <a:spcAft>
                <a:spcPts val="0"/>
              </a:spcAft>
              <a:buClr>
                <a:schemeClr val="dk1"/>
              </a:buClr>
              <a:buSzPts val="1100"/>
              <a:buFont typeface="Arial" panose="020B0604020202020204" pitchFamily="34" charset="0"/>
              <a:buChar char="•"/>
            </a:pPr>
            <a:r>
              <a:rPr lang="fi-FI" sz="1200" b="1">
                <a:solidFill>
                  <a:schemeClr val="dk1"/>
                </a:solidFill>
              </a:rPr>
              <a:t>Datan ostaminen:</a:t>
            </a:r>
            <a:r>
              <a:rPr lang="fi-FI" sz="1200">
                <a:solidFill>
                  <a:schemeClr val="dk1"/>
                </a:solidFill>
              </a:rPr>
              <a:t> </a:t>
            </a:r>
            <a:br>
              <a:rPr lang="fi-FI" sz="1200"/>
            </a:br>
            <a:r>
              <a:rPr lang="fi-FI" sz="1200">
                <a:solidFill>
                  <a:schemeClr val="dk1"/>
                </a:solidFill>
              </a:rPr>
              <a:t>Datan markkinapaikat, esim. Telia </a:t>
            </a:r>
            <a:r>
              <a:rPr lang="fi-FI" sz="1200" err="1">
                <a:solidFill>
                  <a:schemeClr val="dk1"/>
                </a:solidFill>
              </a:rPr>
              <a:t>Insights</a:t>
            </a:r>
            <a:r>
              <a:rPr lang="fi-FI" sz="1200">
                <a:solidFill>
                  <a:schemeClr val="dk1"/>
                </a:solidFill>
              </a:rPr>
              <a:t> – käyttöehdot ja hinnoittelu vaihtelevat toimittajittain</a:t>
            </a:r>
          </a:p>
        </p:txBody>
      </p:sp>
    </p:spTree>
    <p:extLst>
      <p:ext uri="{BB962C8B-B14F-4D97-AF65-F5344CB8AC3E}">
        <p14:creationId xmlns:p14="http://schemas.microsoft.com/office/powerpoint/2010/main" val="379752001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pSp>
        <p:nvGrpSpPr>
          <p:cNvPr id="4" name="Ryhmä 3">
            <a:extLst>
              <a:ext uri="{FF2B5EF4-FFF2-40B4-BE49-F238E27FC236}">
                <a16:creationId xmlns:a16="http://schemas.microsoft.com/office/drawing/2014/main" id="{2EC7C516-9BD9-C7AE-5B38-BF4718D237D6}"/>
              </a:ext>
              <a:ext uri="{C183D7F6-B498-43B3-948B-1728B52AA6E4}">
                <adec:decorative xmlns:adec="http://schemas.microsoft.com/office/drawing/2017/decorative" val="1"/>
              </a:ext>
            </a:extLst>
          </p:cNvPr>
          <p:cNvGrpSpPr/>
          <p:nvPr/>
        </p:nvGrpSpPr>
        <p:grpSpPr>
          <a:xfrm>
            <a:off x="4326670" y="950554"/>
            <a:ext cx="7596069" cy="5653461"/>
            <a:chOff x="4326670" y="950554"/>
            <a:chExt cx="7596069" cy="5653461"/>
          </a:xfrm>
        </p:grpSpPr>
        <p:sp>
          <p:nvSpPr>
            <p:cNvPr id="6" name="Google Shape;820;p49">
              <a:extLst>
                <a:ext uri="{FF2B5EF4-FFF2-40B4-BE49-F238E27FC236}">
                  <a16:creationId xmlns:a16="http://schemas.microsoft.com/office/drawing/2014/main" id="{0C7D247D-924C-A11C-2635-AB5C0B3BD351}"/>
                </a:ext>
                <a:ext uri="{C183D7F6-B498-43B3-948B-1728B52AA6E4}">
                  <adec:decorative xmlns:adec="http://schemas.microsoft.com/office/drawing/2017/decorative" val="1"/>
                </a:ext>
              </a:extLst>
            </p:cNvPr>
            <p:cNvSpPr/>
            <p:nvPr/>
          </p:nvSpPr>
          <p:spPr>
            <a:xfrm rot="21340801">
              <a:off x="4326670" y="950554"/>
              <a:ext cx="3153513" cy="1987889"/>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820;p49">
              <a:extLst>
                <a:ext uri="{FF2B5EF4-FFF2-40B4-BE49-F238E27FC236}">
                  <a16:creationId xmlns:a16="http://schemas.microsoft.com/office/drawing/2014/main" id="{24B6B26E-DA22-9A93-F06E-E4ED3180A770}"/>
                </a:ext>
                <a:ext uri="{C183D7F6-B498-43B3-948B-1728B52AA6E4}">
                  <adec:decorative xmlns:adec="http://schemas.microsoft.com/office/drawing/2017/decorative" val="1"/>
                </a:ext>
              </a:extLst>
            </p:cNvPr>
            <p:cNvSpPr/>
            <p:nvPr/>
          </p:nvSpPr>
          <p:spPr>
            <a:xfrm rot="21340801">
              <a:off x="8621215" y="1526895"/>
              <a:ext cx="3301524" cy="1891390"/>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820;p49">
              <a:extLst>
                <a:ext uri="{FF2B5EF4-FFF2-40B4-BE49-F238E27FC236}">
                  <a16:creationId xmlns:a16="http://schemas.microsoft.com/office/drawing/2014/main" id="{77300C81-7D10-E41E-D4A3-950C6BE3A823}"/>
                </a:ext>
                <a:ext uri="{C183D7F6-B498-43B3-948B-1728B52AA6E4}">
                  <adec:decorative xmlns:adec="http://schemas.microsoft.com/office/drawing/2017/decorative" val="1"/>
                </a:ext>
              </a:extLst>
            </p:cNvPr>
            <p:cNvSpPr/>
            <p:nvPr/>
          </p:nvSpPr>
          <p:spPr>
            <a:xfrm rot="21340801">
              <a:off x="4524399" y="2977965"/>
              <a:ext cx="3486857" cy="1661080"/>
            </a:xfrm>
            <a:custGeom>
              <a:avLst/>
              <a:gdLst>
                <a:gd name="connsiteX0" fmla="*/ 145219 w 2030175"/>
                <a:gd name="connsiteY0" fmla="*/ 216012 h 1520443"/>
                <a:gd name="connsiteX1" fmla="*/ 743941 w 2030175"/>
                <a:gd name="connsiteY1" fmla="*/ 544 h 1520443"/>
                <a:gd name="connsiteX2" fmla="*/ 1594322 w 2030175"/>
                <a:gd name="connsiteY2" fmla="*/ 167096 h 1520443"/>
                <a:gd name="connsiteX3" fmla="*/ 1986956 w 2030175"/>
                <a:gd name="connsiteY3" fmla="*/ 539388 h 1520443"/>
                <a:gd name="connsiteX4" fmla="*/ 1954747 w 2030175"/>
                <a:gd name="connsiteY4" fmla="*/ 1138417 h 1520443"/>
                <a:gd name="connsiteX5" fmla="*/ 1405533 w 2030175"/>
                <a:gd name="connsiteY5" fmla="*/ 1442300 h 1520443"/>
                <a:gd name="connsiteX6" fmla="*/ 552297 w 2030175"/>
                <a:gd name="connsiteY6" fmla="*/ 1499602 h 1520443"/>
                <a:gd name="connsiteX7" fmla="*/ 27203 w 2030175"/>
                <a:gd name="connsiteY7" fmla="*/ 1142807 h 1520443"/>
                <a:gd name="connsiteX8" fmla="*/ 145219 w 2030175"/>
                <a:gd name="connsiteY8" fmla="*/ 216012 h 1520443"/>
                <a:gd name="connsiteX0" fmla="*/ 144559 w 2029515"/>
                <a:gd name="connsiteY0" fmla="*/ 173829 h 1478260"/>
                <a:gd name="connsiteX1" fmla="*/ 718827 w 2029515"/>
                <a:gd name="connsiteY1" fmla="*/ 875 h 1478260"/>
                <a:gd name="connsiteX2" fmla="*/ 1593662 w 2029515"/>
                <a:gd name="connsiteY2" fmla="*/ 124913 h 1478260"/>
                <a:gd name="connsiteX3" fmla="*/ 1986296 w 2029515"/>
                <a:gd name="connsiteY3" fmla="*/ 497205 h 1478260"/>
                <a:gd name="connsiteX4" fmla="*/ 1954087 w 2029515"/>
                <a:gd name="connsiteY4" fmla="*/ 1096234 h 1478260"/>
                <a:gd name="connsiteX5" fmla="*/ 1404873 w 2029515"/>
                <a:gd name="connsiteY5" fmla="*/ 1400117 h 1478260"/>
                <a:gd name="connsiteX6" fmla="*/ 551637 w 2029515"/>
                <a:gd name="connsiteY6" fmla="*/ 1457419 h 1478260"/>
                <a:gd name="connsiteX7" fmla="*/ 26543 w 2029515"/>
                <a:gd name="connsiteY7" fmla="*/ 1100624 h 1478260"/>
                <a:gd name="connsiteX8" fmla="*/ 144559 w 2029515"/>
                <a:gd name="connsiteY8" fmla="*/ 173829 h 1478260"/>
                <a:gd name="connsiteX0" fmla="*/ 121371 w 2039094"/>
                <a:gd name="connsiteY0" fmla="*/ 158313 h 1477841"/>
                <a:gd name="connsiteX1" fmla="*/ 728406 w 2039094"/>
                <a:gd name="connsiteY1" fmla="*/ 456 h 1477841"/>
                <a:gd name="connsiteX2" fmla="*/ 1603241 w 2039094"/>
                <a:gd name="connsiteY2" fmla="*/ 124494 h 1477841"/>
                <a:gd name="connsiteX3" fmla="*/ 1995875 w 2039094"/>
                <a:gd name="connsiteY3" fmla="*/ 496786 h 1477841"/>
                <a:gd name="connsiteX4" fmla="*/ 1963666 w 2039094"/>
                <a:gd name="connsiteY4" fmla="*/ 1095815 h 1477841"/>
                <a:gd name="connsiteX5" fmla="*/ 1414452 w 2039094"/>
                <a:gd name="connsiteY5" fmla="*/ 1399698 h 1477841"/>
                <a:gd name="connsiteX6" fmla="*/ 561216 w 2039094"/>
                <a:gd name="connsiteY6" fmla="*/ 1457000 h 1477841"/>
                <a:gd name="connsiteX7" fmla="*/ 36122 w 2039094"/>
                <a:gd name="connsiteY7" fmla="*/ 1100205 h 1477841"/>
                <a:gd name="connsiteX8" fmla="*/ 121371 w 2039094"/>
                <a:gd name="connsiteY8" fmla="*/ 158313 h 147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9094" h="1477841" extrusionOk="0">
                  <a:moveTo>
                    <a:pt x="121371" y="158313"/>
                  </a:moveTo>
                  <a:cubicBezTo>
                    <a:pt x="236752" y="-24978"/>
                    <a:pt x="481428" y="6093"/>
                    <a:pt x="728406" y="456"/>
                  </a:cubicBezTo>
                  <a:cubicBezTo>
                    <a:pt x="975384" y="-5181"/>
                    <a:pt x="1391996" y="41772"/>
                    <a:pt x="1603241" y="124494"/>
                  </a:cubicBezTo>
                  <a:cubicBezTo>
                    <a:pt x="1814486" y="207216"/>
                    <a:pt x="1935804" y="334899"/>
                    <a:pt x="1995875" y="496786"/>
                  </a:cubicBezTo>
                  <a:cubicBezTo>
                    <a:pt x="2055946" y="658673"/>
                    <a:pt x="2060570" y="945330"/>
                    <a:pt x="1963666" y="1095815"/>
                  </a:cubicBezTo>
                  <a:cubicBezTo>
                    <a:pt x="1866762" y="1246300"/>
                    <a:pt x="1648194" y="1339501"/>
                    <a:pt x="1414452" y="1399698"/>
                  </a:cubicBezTo>
                  <a:cubicBezTo>
                    <a:pt x="1180710" y="1459895"/>
                    <a:pt x="827992" y="1506515"/>
                    <a:pt x="561216" y="1457000"/>
                  </a:cubicBezTo>
                  <a:cubicBezTo>
                    <a:pt x="294440" y="1407485"/>
                    <a:pt x="109430" y="1316653"/>
                    <a:pt x="36122" y="1100205"/>
                  </a:cubicBezTo>
                  <a:cubicBezTo>
                    <a:pt x="-37186" y="883757"/>
                    <a:pt x="5990" y="341605"/>
                    <a:pt x="121371" y="158313"/>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 name="Google Shape;820;p49">
              <a:extLst>
                <a:ext uri="{FF2B5EF4-FFF2-40B4-BE49-F238E27FC236}">
                  <a16:creationId xmlns:a16="http://schemas.microsoft.com/office/drawing/2014/main" id="{CD57634E-4777-66D4-91B3-53BBCD20BD8A}"/>
                </a:ext>
                <a:ext uri="{C183D7F6-B498-43B3-948B-1728B52AA6E4}">
                  <adec:decorative xmlns:adec="http://schemas.microsoft.com/office/drawing/2017/decorative" val="1"/>
                </a:ext>
              </a:extLst>
            </p:cNvPr>
            <p:cNvSpPr/>
            <p:nvPr/>
          </p:nvSpPr>
          <p:spPr>
            <a:xfrm rot="10800000">
              <a:off x="8249261" y="3599229"/>
              <a:ext cx="3546724" cy="1716217"/>
            </a:xfrm>
            <a:custGeom>
              <a:avLst/>
              <a:gdLst/>
              <a:ahLst/>
              <a:cxnLst/>
              <a:rect l="l" t="t" r="r" b="b"/>
              <a:pathLst>
                <a:path w="2016918" h="1520522" extrusionOk="0">
                  <a:moveTo>
                    <a:pt x="201478" y="241077"/>
                  </a:moveTo>
                  <a:cubicBezTo>
                    <a:pt x="320934" y="50700"/>
                    <a:pt x="485899" y="-6788"/>
                    <a:pt x="730684" y="623"/>
                  </a:cubicBezTo>
                  <a:cubicBezTo>
                    <a:pt x="975469" y="8034"/>
                    <a:pt x="1373896" y="77368"/>
                    <a:pt x="1581065" y="167175"/>
                  </a:cubicBezTo>
                  <a:cubicBezTo>
                    <a:pt x="1788234" y="256982"/>
                    <a:pt x="1913628" y="377580"/>
                    <a:pt x="1973699" y="539467"/>
                  </a:cubicBezTo>
                  <a:cubicBezTo>
                    <a:pt x="2033770" y="701354"/>
                    <a:pt x="2038394" y="988011"/>
                    <a:pt x="1941490" y="1138496"/>
                  </a:cubicBezTo>
                  <a:cubicBezTo>
                    <a:pt x="1844586" y="1288981"/>
                    <a:pt x="1626018" y="1382182"/>
                    <a:pt x="1392276" y="1442379"/>
                  </a:cubicBezTo>
                  <a:cubicBezTo>
                    <a:pt x="1158534" y="1502576"/>
                    <a:pt x="805816" y="1549196"/>
                    <a:pt x="539040" y="1499681"/>
                  </a:cubicBezTo>
                  <a:cubicBezTo>
                    <a:pt x="272264" y="1450166"/>
                    <a:pt x="70206" y="1352653"/>
                    <a:pt x="13946" y="1142886"/>
                  </a:cubicBezTo>
                  <a:cubicBezTo>
                    <a:pt x="-42314" y="933119"/>
                    <a:pt x="82022" y="431454"/>
                    <a:pt x="201478" y="241077"/>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 name="Google Shape;820;p49">
              <a:extLst>
                <a:ext uri="{FF2B5EF4-FFF2-40B4-BE49-F238E27FC236}">
                  <a16:creationId xmlns:a16="http://schemas.microsoft.com/office/drawing/2014/main" id="{DC2D5297-DF44-7001-EA05-EFE9A1D89C3B}"/>
                </a:ext>
                <a:ext uri="{C183D7F6-B498-43B3-948B-1728B52AA6E4}">
                  <adec:decorative xmlns:adec="http://schemas.microsoft.com/office/drawing/2017/decorative" val="1"/>
                </a:ext>
              </a:extLst>
            </p:cNvPr>
            <p:cNvSpPr/>
            <p:nvPr/>
          </p:nvSpPr>
          <p:spPr>
            <a:xfrm>
              <a:off x="4532381" y="4730674"/>
              <a:ext cx="3340560" cy="1873341"/>
            </a:xfrm>
            <a:custGeom>
              <a:avLst/>
              <a:gdLst>
                <a:gd name="connsiteX0" fmla="*/ 142380 w 1957820"/>
                <a:gd name="connsiteY0" fmla="*/ 241079 h 1520524"/>
                <a:gd name="connsiteX1" fmla="*/ 671586 w 1957820"/>
                <a:gd name="connsiteY1" fmla="*/ 625 h 1520524"/>
                <a:gd name="connsiteX2" fmla="*/ 1521967 w 1957820"/>
                <a:gd name="connsiteY2" fmla="*/ 167177 h 1520524"/>
                <a:gd name="connsiteX3" fmla="*/ 1914601 w 1957820"/>
                <a:gd name="connsiteY3" fmla="*/ 539469 h 1520524"/>
                <a:gd name="connsiteX4" fmla="*/ 1882392 w 1957820"/>
                <a:gd name="connsiteY4" fmla="*/ 1138498 h 1520524"/>
                <a:gd name="connsiteX5" fmla="*/ 1333178 w 1957820"/>
                <a:gd name="connsiteY5" fmla="*/ 1442381 h 1520524"/>
                <a:gd name="connsiteX6" fmla="*/ 479942 w 1957820"/>
                <a:gd name="connsiteY6" fmla="*/ 1499683 h 1520524"/>
                <a:gd name="connsiteX7" fmla="*/ 19885 w 1957820"/>
                <a:gd name="connsiteY7" fmla="*/ 1144906 h 1520524"/>
                <a:gd name="connsiteX8" fmla="*/ 142380 w 1957820"/>
                <a:gd name="connsiteY8" fmla="*/ 241079 h 1520524"/>
                <a:gd name="connsiteX0" fmla="*/ 88747 w 1985040"/>
                <a:gd name="connsiteY0" fmla="*/ 191590 h 1520052"/>
                <a:gd name="connsiteX1" fmla="*/ 698806 w 1985040"/>
                <a:gd name="connsiteY1" fmla="*/ 153 h 1520052"/>
                <a:gd name="connsiteX2" fmla="*/ 1549187 w 1985040"/>
                <a:gd name="connsiteY2" fmla="*/ 166705 h 1520052"/>
                <a:gd name="connsiteX3" fmla="*/ 1941821 w 1985040"/>
                <a:gd name="connsiteY3" fmla="*/ 538997 h 1520052"/>
                <a:gd name="connsiteX4" fmla="*/ 1909612 w 1985040"/>
                <a:gd name="connsiteY4" fmla="*/ 1138026 h 1520052"/>
                <a:gd name="connsiteX5" fmla="*/ 1360398 w 1985040"/>
                <a:gd name="connsiteY5" fmla="*/ 1441909 h 1520052"/>
                <a:gd name="connsiteX6" fmla="*/ 507162 w 1985040"/>
                <a:gd name="connsiteY6" fmla="*/ 1499211 h 1520052"/>
                <a:gd name="connsiteX7" fmla="*/ 47105 w 1985040"/>
                <a:gd name="connsiteY7" fmla="*/ 1144434 h 1520052"/>
                <a:gd name="connsiteX8" fmla="*/ 88747 w 1985040"/>
                <a:gd name="connsiteY8" fmla="*/ 191590 h 15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40" h="1520052" extrusionOk="0">
                  <a:moveTo>
                    <a:pt x="88747" y="191590"/>
                  </a:moveTo>
                  <a:cubicBezTo>
                    <a:pt x="197364" y="877"/>
                    <a:pt x="455399" y="4301"/>
                    <a:pt x="698806" y="153"/>
                  </a:cubicBezTo>
                  <a:cubicBezTo>
                    <a:pt x="942213" y="-3995"/>
                    <a:pt x="1342018" y="76898"/>
                    <a:pt x="1549187" y="166705"/>
                  </a:cubicBezTo>
                  <a:cubicBezTo>
                    <a:pt x="1756356" y="256512"/>
                    <a:pt x="1881750" y="377110"/>
                    <a:pt x="1941821" y="538997"/>
                  </a:cubicBezTo>
                  <a:cubicBezTo>
                    <a:pt x="2001892" y="700884"/>
                    <a:pt x="2006516" y="987541"/>
                    <a:pt x="1909612" y="1138026"/>
                  </a:cubicBezTo>
                  <a:cubicBezTo>
                    <a:pt x="1812708" y="1288511"/>
                    <a:pt x="1594140" y="1381712"/>
                    <a:pt x="1360398" y="1441909"/>
                  </a:cubicBezTo>
                  <a:cubicBezTo>
                    <a:pt x="1126656" y="1502106"/>
                    <a:pt x="773938" y="1548726"/>
                    <a:pt x="507162" y="1499211"/>
                  </a:cubicBezTo>
                  <a:cubicBezTo>
                    <a:pt x="240386" y="1449696"/>
                    <a:pt x="116841" y="1362371"/>
                    <a:pt x="47105" y="1144434"/>
                  </a:cubicBezTo>
                  <a:cubicBezTo>
                    <a:pt x="-22631" y="926497"/>
                    <a:pt x="-19870" y="382303"/>
                    <a:pt x="88747" y="191590"/>
                  </a:cubicBezTo>
                  <a:close/>
                </a:path>
              </a:pathLst>
            </a:custGeom>
            <a:solidFill>
              <a:srgbClr val="C2A2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 name="Ryhmä 7" descr="Lue ainakin tämä">
            <a:extLst>
              <a:ext uri="{FF2B5EF4-FFF2-40B4-BE49-F238E27FC236}">
                <a16:creationId xmlns:a16="http://schemas.microsoft.com/office/drawing/2014/main" id="{66346457-726C-2753-EA9D-D5695BCB8EE2}"/>
              </a:ext>
            </a:extLst>
          </p:cNvPr>
          <p:cNvGrpSpPr/>
          <p:nvPr/>
        </p:nvGrpSpPr>
        <p:grpSpPr>
          <a:xfrm>
            <a:off x="10648093" y="198023"/>
            <a:ext cx="1412485" cy="870540"/>
            <a:chOff x="10648093" y="198023"/>
            <a:chExt cx="1412485" cy="870540"/>
          </a:xfrm>
        </p:grpSpPr>
        <p:sp>
          <p:nvSpPr>
            <p:cNvPr id="2" name="Google Shape;699;p43">
              <a:extLst>
                <a:ext uri="{FF2B5EF4-FFF2-40B4-BE49-F238E27FC236}">
                  <a16:creationId xmlns:a16="http://schemas.microsoft.com/office/drawing/2014/main" id="{F24656B4-B37E-3A91-B258-3120AB34CB0A}"/>
                </a:ext>
                <a:ext uri="{C183D7F6-B498-43B3-948B-1728B52AA6E4}">
                  <adec:decorative xmlns:adec="http://schemas.microsoft.com/office/drawing/2017/decorative" val="1"/>
                </a:ext>
              </a:extLst>
            </p:cNvPr>
            <p:cNvSpPr/>
            <p:nvPr/>
          </p:nvSpPr>
          <p:spPr>
            <a:xfrm rot="5597638">
              <a:off x="10919066" y="-72950"/>
              <a:ext cx="870540" cy="1412485"/>
            </a:xfrm>
            <a:custGeom>
              <a:avLst/>
              <a:gdLst>
                <a:gd name="connsiteX0" fmla="*/ 126039 w 2109058"/>
                <a:gd name="connsiteY0" fmla="*/ 2326148 h 3516952"/>
                <a:gd name="connsiteX1" fmla="*/ 416414 w 2109058"/>
                <a:gd name="connsiteY1" fmla="*/ 106863 h 3516952"/>
                <a:gd name="connsiteX2" fmla="*/ 2094305 w 2109058"/>
                <a:gd name="connsiteY2" fmla="*/ 1563867 h 3516952"/>
                <a:gd name="connsiteX3" fmla="*/ 1126322 w 2109058"/>
                <a:gd name="connsiteY3" fmla="*/ 3501615 h 3516952"/>
                <a:gd name="connsiteX4" fmla="*/ 126039 w 2109058"/>
                <a:gd name="connsiteY4" fmla="*/ 2326148 h 3516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058" h="3516952" extrusionOk="0">
                  <a:moveTo>
                    <a:pt x="126039" y="2326148"/>
                  </a:moveTo>
                  <a:cubicBezTo>
                    <a:pt x="7721" y="1760356"/>
                    <a:pt x="-185141" y="442153"/>
                    <a:pt x="416414" y="106863"/>
                  </a:cubicBezTo>
                  <a:cubicBezTo>
                    <a:pt x="1017969" y="-228427"/>
                    <a:pt x="1860645" y="216683"/>
                    <a:pt x="2094305" y="1563867"/>
                  </a:cubicBezTo>
                  <a:cubicBezTo>
                    <a:pt x="2195837" y="2511651"/>
                    <a:pt x="1762557" y="3370138"/>
                    <a:pt x="1126322" y="3501615"/>
                  </a:cubicBezTo>
                  <a:cubicBezTo>
                    <a:pt x="490087" y="3633092"/>
                    <a:pt x="244357" y="2891940"/>
                    <a:pt x="126039" y="23261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Google Shape;700;p43">
              <a:extLst>
                <a:ext uri="{FF2B5EF4-FFF2-40B4-BE49-F238E27FC236}">
                  <a16:creationId xmlns:a16="http://schemas.microsoft.com/office/drawing/2014/main" id="{42771B59-0E84-0DE0-CF09-81CB1F2EF27D}"/>
                </a:ext>
              </a:extLst>
            </p:cNvPr>
            <p:cNvSpPr txBox="1"/>
            <p:nvPr/>
          </p:nvSpPr>
          <p:spPr>
            <a:xfrm>
              <a:off x="10844174" y="361093"/>
              <a:ext cx="1064073" cy="378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fi-FI" dirty="0">
                  <a:solidFill>
                    <a:schemeClr val="lt1"/>
                  </a:solidFill>
                  <a:latin typeface="Arial Black"/>
                  <a:ea typeface="Arial Black"/>
                  <a:cs typeface="Arial Black"/>
                  <a:sym typeface="Arial Black"/>
                </a:rPr>
                <a:t>Lue ainakin tämä</a:t>
              </a:r>
              <a:endParaRPr sz="1600" dirty="0"/>
            </a:p>
          </p:txBody>
        </p:sp>
      </p:grpSp>
      <p:sp>
        <p:nvSpPr>
          <p:cNvPr id="5" name="Google Shape;728;p45">
            <a:extLst>
              <a:ext uri="{FF2B5EF4-FFF2-40B4-BE49-F238E27FC236}">
                <a16:creationId xmlns:a16="http://schemas.microsoft.com/office/drawing/2014/main" id="{771831B4-8BF9-31D3-4644-7B4299059C49}"/>
              </a:ext>
            </a:extLst>
          </p:cNvPr>
          <p:cNvSpPr txBox="1">
            <a:spLocks noGrp="1"/>
          </p:cNvSpPr>
          <p:nvPr>
            <p:ph type="title" idx="4294967295"/>
          </p:nvPr>
        </p:nvSpPr>
        <p:spPr>
          <a:xfrm>
            <a:off x="457199" y="435150"/>
            <a:ext cx="10070890" cy="787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3600" b="0" i="0" u="none" strike="noStrike" kern="0" cap="none" spc="0" normalizeH="0" baseline="0" noProof="0" dirty="0">
                <a:ln>
                  <a:noFill/>
                </a:ln>
                <a:solidFill>
                  <a:schemeClr val="dk1"/>
                </a:solidFill>
                <a:effectLst/>
                <a:uLnTx/>
                <a:uFillTx/>
                <a:latin typeface="Arial Black"/>
                <a:ea typeface="Arial"/>
                <a:cs typeface="Arial"/>
                <a:sym typeface="Arial Black"/>
              </a:rPr>
              <a:t>Miten dataekosysteemissä kehitetään ratkaisuja?</a:t>
            </a:r>
            <a:endParaRPr kumimoji="0" lang="en-US" sz="14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472" name="Google Shape;472;p38"/>
          <p:cNvSpPr txBox="1"/>
          <p:nvPr/>
        </p:nvSpPr>
        <p:spPr>
          <a:xfrm>
            <a:off x="458311" y="1712575"/>
            <a:ext cx="3611937" cy="4031833"/>
          </a:xfrm>
          <a:prstGeom prst="rect">
            <a:avLst/>
          </a:prstGeom>
          <a:noFill/>
          <a:ln>
            <a:noFill/>
          </a:ln>
        </p:spPr>
        <p:txBody>
          <a:bodyPr spcFirstLastPara="1" wrap="square" lIns="91425" tIns="45700" rIns="91425" bIns="45700" anchor="t" anchorCtr="0">
            <a:spAutoFit/>
          </a:bodyPr>
          <a:lstStyle/>
          <a:p>
            <a:r>
              <a:rPr lang="fi-FI" sz="1600">
                <a:solidFill>
                  <a:schemeClr val="dk1"/>
                </a:solidFill>
              </a:rPr>
              <a:t>Dataekosysteeminen toiminta pohjautuu </a:t>
            </a:r>
            <a:r>
              <a:rPr lang="fi-FI" sz="1600" b="1">
                <a:solidFill>
                  <a:schemeClr val="dk1"/>
                </a:solidFill>
              </a:rPr>
              <a:t>tarve- ja käyttäjälähtöiseen kehittämiseen</a:t>
            </a:r>
            <a:r>
              <a:rPr lang="fi-FI" sz="1600">
                <a:solidFill>
                  <a:schemeClr val="dk1"/>
                </a:solidFill>
              </a:rPr>
              <a:t>, jota monessa organisaatiossa jo sovelletaan. Katsantokanta on vain laajempi ja ratkaisuja joudutaan sovittamaan enemmän yhteen.</a:t>
            </a:r>
          </a:p>
          <a:p>
            <a:endParaRPr lang="fi-FI" sz="1600">
              <a:solidFill>
                <a:schemeClr val="dk1"/>
              </a:solidFill>
            </a:endParaRPr>
          </a:p>
          <a:p>
            <a:r>
              <a:rPr lang="fi-FI" sz="1600">
                <a:solidFill>
                  <a:schemeClr val="dk1"/>
                </a:solidFill>
              </a:rPr>
              <a:t>Kehitystiimissä täytyy olla hyvin monialaista osaamista. Tarvitaan asiantuntemusta asiakastarpeista, datasta, lainsäädännöstä, teknologiasta ja muotoilusta. Näiden yhdistäminen varmistaa, että ratkaisut ovat vaikuttavia, lainmukaisia ja käytännössä toimivia.</a:t>
            </a:r>
            <a:endParaRPr lang="en-US">
              <a:solidFill>
                <a:schemeClr val="dk1"/>
              </a:solidFill>
            </a:endParaRPr>
          </a:p>
        </p:txBody>
      </p:sp>
      <p:sp>
        <p:nvSpPr>
          <p:cNvPr id="7" name="Google Shape;827;p49">
            <a:extLst>
              <a:ext uri="{FF2B5EF4-FFF2-40B4-BE49-F238E27FC236}">
                <a16:creationId xmlns:a16="http://schemas.microsoft.com/office/drawing/2014/main" id="{1102CEE8-0111-F459-6D60-39CE6830AEE3}"/>
              </a:ext>
            </a:extLst>
          </p:cNvPr>
          <p:cNvSpPr txBox="1"/>
          <p:nvPr/>
        </p:nvSpPr>
        <p:spPr>
          <a:xfrm>
            <a:off x="4628356" y="1226966"/>
            <a:ext cx="2515836" cy="1552889"/>
          </a:xfrm>
          <a:prstGeom prst="rect">
            <a:avLst/>
          </a:prstGeom>
          <a:noFill/>
          <a:ln>
            <a:noFill/>
          </a:ln>
        </p:spPr>
        <p:txBody>
          <a:bodyPr spcFirstLastPara="1" wrap="square" lIns="0" tIns="0" rIns="0" bIns="0" anchor="t" anchorCtr="0">
            <a:noAutofit/>
          </a:bodyPr>
          <a:lstStyle/>
          <a:p>
            <a:pPr marL="168275">
              <a:lnSpc>
                <a:spcPct val="114999"/>
              </a:lnSpc>
            </a:pPr>
            <a:r>
              <a:rPr lang="fi-FI" b="1">
                <a:solidFill>
                  <a:schemeClr val="tx1"/>
                </a:solidFill>
              </a:rPr>
              <a:t>Substanssiasiantuntija</a:t>
            </a:r>
          </a:p>
          <a:p>
            <a:pPr marL="158750">
              <a:lnSpc>
                <a:spcPct val="115000"/>
              </a:lnSpc>
              <a:buClrTx/>
              <a:buSzPts val="1100"/>
            </a:pPr>
            <a:r>
              <a:rPr lang="fi-FI" sz="1200">
                <a:solidFill>
                  <a:schemeClr val="tx1"/>
                </a:solidFill>
              </a:rPr>
              <a:t>ymmärtää palveluprosessin nykytilan, tunnistaa </a:t>
            </a:r>
            <a:r>
              <a:rPr lang="fi-FI" sz="1200" err="1">
                <a:solidFill>
                  <a:schemeClr val="tx1"/>
                </a:solidFill>
              </a:rPr>
              <a:t>mahdolli</a:t>
            </a:r>
            <a:r>
              <a:rPr lang="fi-FI" sz="1200">
                <a:solidFill>
                  <a:schemeClr val="tx1"/>
                </a:solidFill>
              </a:rPr>
              <a:t>- </a:t>
            </a:r>
            <a:r>
              <a:rPr lang="fi-FI" sz="1200" err="1">
                <a:solidFill>
                  <a:schemeClr val="tx1"/>
                </a:solidFill>
              </a:rPr>
              <a:t>suudet</a:t>
            </a:r>
            <a:r>
              <a:rPr lang="fi-FI" sz="1200">
                <a:solidFill>
                  <a:schemeClr val="tx1"/>
                </a:solidFill>
              </a:rPr>
              <a:t> parantaa vaikuttavuutta sekä tuo näkemyksen organisaation tavoitteista ja toiminnan arjesta.</a:t>
            </a:r>
          </a:p>
        </p:txBody>
      </p:sp>
      <p:sp>
        <p:nvSpPr>
          <p:cNvPr id="11" name="Google Shape;827;p49">
            <a:extLst>
              <a:ext uri="{FF2B5EF4-FFF2-40B4-BE49-F238E27FC236}">
                <a16:creationId xmlns:a16="http://schemas.microsoft.com/office/drawing/2014/main" id="{E3733D4C-771E-9C6C-329C-53F00AC7610E}"/>
              </a:ext>
            </a:extLst>
          </p:cNvPr>
          <p:cNvSpPr txBox="1"/>
          <p:nvPr/>
        </p:nvSpPr>
        <p:spPr>
          <a:xfrm>
            <a:off x="9532065" y="1707928"/>
            <a:ext cx="2200327" cy="1544131"/>
          </a:xfrm>
          <a:prstGeom prst="rect">
            <a:avLst/>
          </a:prstGeom>
          <a:noFill/>
          <a:ln>
            <a:noFill/>
          </a:ln>
        </p:spPr>
        <p:txBody>
          <a:bodyPr spcFirstLastPara="1" wrap="square" lIns="0" tIns="0" rIns="0" bIns="0" anchor="t" anchorCtr="0">
            <a:noAutofit/>
          </a:bodyPr>
          <a:lstStyle/>
          <a:p>
            <a:pPr marL="168275" marR="0" lvl="0" algn="l" rtl="0">
              <a:lnSpc>
                <a:spcPct val="115000"/>
              </a:lnSpc>
              <a:spcBef>
                <a:spcPts val="0"/>
              </a:spcBef>
              <a:spcAft>
                <a:spcPts val="0"/>
              </a:spcAft>
              <a:buClrTx/>
              <a:buSzPts val="950"/>
            </a:pPr>
            <a:r>
              <a:rPr lang="fi-FI" b="1">
                <a:solidFill>
                  <a:schemeClr val="tx1"/>
                </a:solidFill>
              </a:rPr>
              <a:t>Palvelumuotoilija</a:t>
            </a:r>
          </a:p>
          <a:p>
            <a:pPr marL="158750" lvl="0" algn="l" rtl="0">
              <a:lnSpc>
                <a:spcPct val="115000"/>
              </a:lnSpc>
              <a:spcBef>
                <a:spcPts val="0"/>
              </a:spcBef>
              <a:spcAft>
                <a:spcPts val="0"/>
              </a:spcAft>
              <a:buClrTx/>
              <a:buSzPts val="1100"/>
            </a:pPr>
            <a:r>
              <a:rPr lang="fi-FI" sz="1200">
                <a:solidFill>
                  <a:schemeClr val="tx1"/>
                </a:solidFill>
              </a:rPr>
              <a:t>keskittyy käyttäjien ja sidosryhmien tarpeisiin sekä suunnittelee palvelun toimivuuden. Hän voi myös fasilitoida prosessia ja yhteiskehittämistä.</a:t>
            </a:r>
          </a:p>
          <a:p>
            <a:pPr marL="158750" lvl="0" algn="l" rtl="0">
              <a:lnSpc>
                <a:spcPct val="115000"/>
              </a:lnSpc>
              <a:spcBef>
                <a:spcPts val="0"/>
              </a:spcBef>
              <a:spcAft>
                <a:spcPts val="0"/>
              </a:spcAft>
              <a:buClrTx/>
              <a:buSzPts val="1100"/>
            </a:pPr>
            <a:endParaRPr lang="fi-FI" sz="1100">
              <a:solidFill>
                <a:schemeClr val="tx1"/>
              </a:solidFill>
            </a:endParaRPr>
          </a:p>
        </p:txBody>
      </p:sp>
      <p:sp>
        <p:nvSpPr>
          <p:cNvPr id="13" name="Google Shape;827;p49">
            <a:extLst>
              <a:ext uri="{FF2B5EF4-FFF2-40B4-BE49-F238E27FC236}">
                <a16:creationId xmlns:a16="http://schemas.microsoft.com/office/drawing/2014/main" id="{06E40F86-3685-79E4-425F-F8D71A114F91}"/>
              </a:ext>
            </a:extLst>
          </p:cNvPr>
          <p:cNvSpPr txBox="1"/>
          <p:nvPr/>
        </p:nvSpPr>
        <p:spPr>
          <a:xfrm>
            <a:off x="4748933" y="3255847"/>
            <a:ext cx="2246807" cy="1517855"/>
          </a:xfrm>
          <a:prstGeom prst="rect">
            <a:avLst/>
          </a:prstGeom>
          <a:noFill/>
          <a:ln>
            <a:noFill/>
          </a:ln>
        </p:spPr>
        <p:txBody>
          <a:bodyPr spcFirstLastPara="1" wrap="square" lIns="0" tIns="0" rIns="0" bIns="0" anchor="t" anchorCtr="0">
            <a:noAutofit/>
          </a:bodyPr>
          <a:lstStyle/>
          <a:p>
            <a:pPr marL="168275" marR="0" lvl="0" algn="l" rtl="0">
              <a:lnSpc>
                <a:spcPct val="115000"/>
              </a:lnSpc>
              <a:spcBef>
                <a:spcPts val="0"/>
              </a:spcBef>
              <a:spcAft>
                <a:spcPts val="0"/>
              </a:spcAft>
              <a:buClrTx/>
              <a:buSzPts val="950"/>
            </a:pPr>
            <a:r>
              <a:rPr lang="fi-FI" b="1">
                <a:solidFill>
                  <a:schemeClr val="tx1"/>
                </a:solidFill>
              </a:rPr>
              <a:t>Dataosaaja</a:t>
            </a:r>
          </a:p>
          <a:p>
            <a:pPr marL="158750" lvl="0" algn="l" rtl="0">
              <a:lnSpc>
                <a:spcPct val="115000"/>
              </a:lnSpc>
              <a:spcBef>
                <a:spcPts val="0"/>
              </a:spcBef>
              <a:spcAft>
                <a:spcPts val="0"/>
              </a:spcAft>
              <a:buClrTx/>
              <a:buSzPts val="1100"/>
            </a:pPr>
            <a:r>
              <a:rPr lang="fi-FI" sz="1200">
                <a:solidFill>
                  <a:schemeClr val="tx1"/>
                </a:solidFill>
              </a:rPr>
              <a:t>selvittää, mistä tarvittava data saadaan ja miten sitä voidaan hyödyntää turvallisesti sekä käsittelee datan käyttökelpoiseksi.</a:t>
            </a:r>
          </a:p>
        </p:txBody>
      </p:sp>
      <p:sp>
        <p:nvSpPr>
          <p:cNvPr id="15" name="Google Shape;827;p49">
            <a:extLst>
              <a:ext uri="{FF2B5EF4-FFF2-40B4-BE49-F238E27FC236}">
                <a16:creationId xmlns:a16="http://schemas.microsoft.com/office/drawing/2014/main" id="{F6822CA8-EF3A-3217-4E27-B15900262FB8}"/>
              </a:ext>
            </a:extLst>
          </p:cNvPr>
          <p:cNvSpPr txBox="1"/>
          <p:nvPr/>
        </p:nvSpPr>
        <p:spPr>
          <a:xfrm>
            <a:off x="9529241" y="3859493"/>
            <a:ext cx="1905832" cy="1144637"/>
          </a:xfrm>
          <a:prstGeom prst="rect">
            <a:avLst/>
          </a:prstGeom>
          <a:noFill/>
          <a:ln>
            <a:noFill/>
          </a:ln>
        </p:spPr>
        <p:txBody>
          <a:bodyPr spcFirstLastPara="1" wrap="square" lIns="0" tIns="0" rIns="0" bIns="0" anchor="t" anchorCtr="0">
            <a:noAutofit/>
          </a:bodyPr>
          <a:lstStyle/>
          <a:p>
            <a:pPr marL="168275" marR="0" lvl="0" algn="l" rtl="0">
              <a:lnSpc>
                <a:spcPct val="115000"/>
              </a:lnSpc>
              <a:spcBef>
                <a:spcPts val="0"/>
              </a:spcBef>
              <a:spcAft>
                <a:spcPts val="0"/>
              </a:spcAft>
              <a:buClrTx/>
              <a:buSzPts val="950"/>
            </a:pPr>
            <a:r>
              <a:rPr lang="fi-FI" b="1">
                <a:solidFill>
                  <a:schemeClr val="tx1"/>
                </a:solidFill>
              </a:rPr>
              <a:t>Tekninen osaaja</a:t>
            </a:r>
          </a:p>
          <a:p>
            <a:pPr marL="158750" lvl="0" algn="l" rtl="0">
              <a:lnSpc>
                <a:spcPct val="115000"/>
              </a:lnSpc>
              <a:spcBef>
                <a:spcPts val="0"/>
              </a:spcBef>
              <a:spcAft>
                <a:spcPts val="0"/>
              </a:spcAft>
              <a:buClrTx/>
              <a:buSzPts val="1100"/>
            </a:pPr>
            <a:r>
              <a:rPr lang="fi-FI" sz="1200">
                <a:solidFill>
                  <a:schemeClr val="tx1"/>
                </a:solidFill>
              </a:rPr>
              <a:t>huolehtii yhteistyölle tarvittavat tekniset alustat ja varmistaa datan tietoturvallisen jakamisen.</a:t>
            </a:r>
          </a:p>
        </p:txBody>
      </p:sp>
      <p:sp>
        <p:nvSpPr>
          <p:cNvPr id="19" name="Google Shape;827;p49">
            <a:extLst>
              <a:ext uri="{FF2B5EF4-FFF2-40B4-BE49-F238E27FC236}">
                <a16:creationId xmlns:a16="http://schemas.microsoft.com/office/drawing/2014/main" id="{8B3180B9-2296-FBCF-F48D-466A2A5E2687}"/>
              </a:ext>
            </a:extLst>
          </p:cNvPr>
          <p:cNvSpPr txBox="1"/>
          <p:nvPr/>
        </p:nvSpPr>
        <p:spPr>
          <a:xfrm>
            <a:off x="4746872" y="4919778"/>
            <a:ext cx="2551472" cy="1509097"/>
          </a:xfrm>
          <a:prstGeom prst="rect">
            <a:avLst/>
          </a:prstGeom>
          <a:noFill/>
          <a:ln>
            <a:noFill/>
          </a:ln>
        </p:spPr>
        <p:txBody>
          <a:bodyPr spcFirstLastPara="1" wrap="square" lIns="0" tIns="0" rIns="0" bIns="0" anchor="t" anchorCtr="0">
            <a:noAutofit/>
          </a:bodyPr>
          <a:lstStyle/>
          <a:p>
            <a:pPr marL="168275" marR="0" lvl="0" algn="l" rtl="0">
              <a:lnSpc>
                <a:spcPct val="115000"/>
              </a:lnSpc>
              <a:spcBef>
                <a:spcPts val="0"/>
              </a:spcBef>
              <a:spcAft>
                <a:spcPts val="0"/>
              </a:spcAft>
              <a:buClrTx/>
              <a:buSzPts val="950"/>
            </a:pPr>
            <a:r>
              <a:rPr lang="fi-FI" b="1">
                <a:solidFill>
                  <a:schemeClr val="tx1"/>
                </a:solidFill>
              </a:rPr>
              <a:t>Juristi</a:t>
            </a:r>
          </a:p>
          <a:p>
            <a:pPr marL="158750" lvl="0" algn="l" rtl="0">
              <a:lnSpc>
                <a:spcPct val="115000"/>
              </a:lnSpc>
              <a:spcBef>
                <a:spcPts val="0"/>
              </a:spcBef>
              <a:spcAft>
                <a:spcPts val="0"/>
              </a:spcAft>
              <a:buClrTx/>
              <a:buSzPts val="1100"/>
            </a:pPr>
            <a:r>
              <a:rPr lang="fi-FI" sz="1200">
                <a:solidFill>
                  <a:schemeClr val="tx1"/>
                </a:solidFill>
              </a:rPr>
              <a:t>tulkitsee lainsäädäntöä ja varmistaa ratkaisun lainmukaisuuden. Hän myös tunnistaa mahdollisuudet ja riskit eri vaihtoehdoissa ja huolehtii oikeudellisista perusteluista.</a:t>
            </a:r>
          </a:p>
        </p:txBody>
      </p:sp>
      <p:grpSp>
        <p:nvGrpSpPr>
          <p:cNvPr id="49" name="Ryhmä 48" descr="Käsikirjassa tavoite poikkileikkaavana näkökulmana liittyy lähinnä substanssiasiantuntijan sekä palvelumuotoilijan rooleihin">
            <a:extLst>
              <a:ext uri="{FF2B5EF4-FFF2-40B4-BE49-F238E27FC236}">
                <a16:creationId xmlns:a16="http://schemas.microsoft.com/office/drawing/2014/main" id="{AAC3CD41-F90A-E5FA-F7EE-1F9447C4C157}"/>
              </a:ext>
            </a:extLst>
          </p:cNvPr>
          <p:cNvGrpSpPr/>
          <p:nvPr/>
        </p:nvGrpSpPr>
        <p:grpSpPr>
          <a:xfrm>
            <a:off x="7146984" y="1538547"/>
            <a:ext cx="2306231" cy="534960"/>
            <a:chOff x="9970755" y="281923"/>
            <a:chExt cx="1945024" cy="451173"/>
          </a:xfrm>
        </p:grpSpPr>
        <p:sp>
          <p:nvSpPr>
            <p:cNvPr id="448" name="Suorakulmio: Pyöristetyt kulmat 447">
              <a:extLst>
                <a:ext uri="{FF2B5EF4-FFF2-40B4-BE49-F238E27FC236}">
                  <a16:creationId xmlns:a16="http://schemas.microsoft.com/office/drawing/2014/main" id="{8FCF700A-E219-0D12-8A35-086693D22F10}"/>
                </a:ext>
              </a:extLst>
            </p:cNvPr>
            <p:cNvSpPr/>
            <p:nvPr/>
          </p:nvSpPr>
          <p:spPr>
            <a:xfrm>
              <a:off x="9970755" y="281923"/>
              <a:ext cx="194502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49" name="Google Shape;734;p45">
              <a:extLst>
                <a:ext uri="{FF2B5EF4-FFF2-40B4-BE49-F238E27FC236}">
                  <a16:creationId xmlns:a16="http://schemas.microsoft.com/office/drawing/2014/main" id="{E458EBEE-E741-E7D1-1A92-F6EE7BB4EB88}"/>
                </a:ext>
              </a:extLst>
            </p:cNvPr>
            <p:cNvSpPr txBox="1"/>
            <p:nvPr/>
          </p:nvSpPr>
          <p:spPr>
            <a:xfrm>
              <a:off x="10618800" y="428167"/>
              <a:ext cx="1116000" cy="2131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Tavoite</a:t>
              </a:r>
              <a:endParaRPr sz="1600">
                <a:solidFill>
                  <a:schemeClr val="lt1"/>
                </a:solidFill>
              </a:endParaRPr>
            </a:p>
          </p:txBody>
        </p:sp>
        <p:sp>
          <p:nvSpPr>
            <p:cNvPr id="450" name="Vapaamuotoinen: Muoto 449">
              <a:extLst>
                <a:ext uri="{FF2B5EF4-FFF2-40B4-BE49-F238E27FC236}">
                  <a16:creationId xmlns:a16="http://schemas.microsoft.com/office/drawing/2014/main" id="{4D2DB6EC-BBBB-D17B-434C-BD900FFB0A38}"/>
                </a:ext>
              </a:extLst>
            </p:cNvPr>
            <p:cNvSpPr/>
            <p:nvPr/>
          </p:nvSpPr>
          <p:spPr>
            <a:xfrm>
              <a:off x="10246477" y="428980"/>
              <a:ext cx="163525" cy="163963"/>
            </a:xfrm>
            <a:custGeom>
              <a:avLst/>
              <a:gdLst>
                <a:gd name="connsiteX0" fmla="*/ 163525 w 163525"/>
                <a:gd name="connsiteY0" fmla="*/ 0 h 163963"/>
                <a:gd name="connsiteX1" fmla="*/ 163525 w 163525"/>
                <a:gd name="connsiteY1" fmla="*/ 122826 h 163963"/>
                <a:gd name="connsiteX2" fmla="*/ 136247 w 163525"/>
                <a:gd name="connsiteY2" fmla="*/ 122826 h 163963"/>
                <a:gd name="connsiteX3" fmla="*/ 136247 w 163525"/>
                <a:gd name="connsiteY3" fmla="*/ 46972 h 163963"/>
                <a:gd name="connsiteX4" fmla="*/ 19401 w 163525"/>
                <a:gd name="connsiteY4" fmla="*/ 163963 h 163963"/>
                <a:gd name="connsiteX5" fmla="*/ 0 w 163525"/>
                <a:gd name="connsiteY5" fmla="*/ 144708 h 163963"/>
                <a:gd name="connsiteX6" fmla="*/ 117429 w 163525"/>
                <a:gd name="connsiteY6" fmla="*/ 27279 h 163963"/>
                <a:gd name="connsiteX7" fmla="*/ 40699 w 163525"/>
                <a:gd name="connsiteY7" fmla="*/ 27279 h 163963"/>
                <a:gd name="connsiteX8" fmla="*/ 40699 w 163525"/>
                <a:gd name="connsiteY8" fmla="*/ 0 h 163963"/>
                <a:gd name="connsiteX9" fmla="*/ 163525 w 163525"/>
                <a:gd name="connsiteY9" fmla="*/ 0 h 163963"/>
                <a:gd name="connsiteX10" fmla="*/ 163525 w 163525"/>
                <a:gd name="connsiteY10" fmla="*/ 0 h 16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25" h="163963">
                  <a:moveTo>
                    <a:pt x="163525" y="0"/>
                  </a:moveTo>
                  <a:lnTo>
                    <a:pt x="163525" y="122826"/>
                  </a:lnTo>
                  <a:lnTo>
                    <a:pt x="136247" y="122826"/>
                  </a:lnTo>
                  <a:lnTo>
                    <a:pt x="136247" y="46972"/>
                  </a:lnTo>
                  <a:lnTo>
                    <a:pt x="19401" y="163963"/>
                  </a:lnTo>
                  <a:lnTo>
                    <a:pt x="0" y="144708"/>
                  </a:lnTo>
                  <a:lnTo>
                    <a:pt x="117429" y="27279"/>
                  </a:lnTo>
                  <a:lnTo>
                    <a:pt x="40699" y="27279"/>
                  </a:lnTo>
                  <a:lnTo>
                    <a:pt x="40699" y="0"/>
                  </a:lnTo>
                  <a:lnTo>
                    <a:pt x="163525" y="0"/>
                  </a:lnTo>
                  <a:lnTo>
                    <a:pt x="163525" y="0"/>
                  </a:lnTo>
                  <a:close/>
                </a:path>
              </a:pathLst>
            </a:custGeom>
            <a:solidFill>
              <a:srgbClr val="FFFFFF"/>
            </a:solidFill>
            <a:ln w="14458" cap="flat">
              <a:noFill/>
              <a:prstDash val="solid"/>
              <a:miter/>
            </a:ln>
          </p:spPr>
          <p:txBody>
            <a:bodyPr rtlCol="0" anchor="ctr"/>
            <a:lstStyle/>
            <a:p>
              <a:endParaRPr lang="fi-FI"/>
            </a:p>
          </p:txBody>
        </p:sp>
      </p:grpSp>
      <p:grpSp>
        <p:nvGrpSpPr>
          <p:cNvPr id="48" name="Ryhmä 47" descr="Käsikirjassa käyttötapaus poikkileikkaavana näkökulmana liittyy lähinnä substanssiasiantuntijan sekä palvelumuotoilijan rooleihin">
            <a:extLst>
              <a:ext uri="{FF2B5EF4-FFF2-40B4-BE49-F238E27FC236}">
                <a16:creationId xmlns:a16="http://schemas.microsoft.com/office/drawing/2014/main" id="{EC576FF0-B9AB-B304-A786-3B225F65535E}"/>
              </a:ext>
            </a:extLst>
          </p:cNvPr>
          <p:cNvGrpSpPr/>
          <p:nvPr/>
        </p:nvGrpSpPr>
        <p:grpSpPr>
          <a:xfrm>
            <a:off x="7161092" y="2266169"/>
            <a:ext cx="2306231" cy="534960"/>
            <a:chOff x="10035405" y="281923"/>
            <a:chExt cx="1945024" cy="451173"/>
          </a:xfrm>
        </p:grpSpPr>
        <p:sp>
          <p:nvSpPr>
            <p:cNvPr id="451" name="Suorakulmio: Pyöristetyt kulmat 450">
              <a:extLst>
                <a:ext uri="{FF2B5EF4-FFF2-40B4-BE49-F238E27FC236}">
                  <a16:creationId xmlns:a16="http://schemas.microsoft.com/office/drawing/2014/main" id="{F021FC96-9D60-C1D8-22F3-E9C7FA7C8BA7}"/>
                </a:ext>
              </a:extLst>
            </p:cNvPr>
            <p:cNvSpPr/>
            <p:nvPr/>
          </p:nvSpPr>
          <p:spPr>
            <a:xfrm>
              <a:off x="10035405" y="281923"/>
              <a:ext cx="194502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52" name="Google Shape;734;p45">
              <a:extLst>
                <a:ext uri="{FF2B5EF4-FFF2-40B4-BE49-F238E27FC236}">
                  <a16:creationId xmlns:a16="http://schemas.microsoft.com/office/drawing/2014/main" id="{C1CD2F9E-2E6F-6E74-772E-1BA901405EEA}"/>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Käyttötapaus</a:t>
              </a:r>
              <a:endParaRPr sz="1600">
                <a:solidFill>
                  <a:schemeClr val="lt1"/>
                </a:solidFill>
              </a:endParaRPr>
            </a:p>
          </p:txBody>
        </p:sp>
        <p:sp>
          <p:nvSpPr>
            <p:cNvPr id="453" name="Vapaamuotoinen: Muoto 452">
              <a:extLst>
                <a:ext uri="{FF2B5EF4-FFF2-40B4-BE49-F238E27FC236}">
                  <a16:creationId xmlns:a16="http://schemas.microsoft.com/office/drawing/2014/main" id="{C81D1B77-53C2-CFF6-483E-928C6B0B221D}"/>
                </a:ext>
              </a:extLst>
            </p:cNvPr>
            <p:cNvSpPr/>
            <p:nvPr/>
          </p:nvSpPr>
          <p:spPr>
            <a:xfrm>
              <a:off x="10227106" y="374801"/>
              <a:ext cx="239983" cy="238887"/>
            </a:xfrm>
            <a:custGeom>
              <a:avLst/>
              <a:gdLst>
                <a:gd name="connsiteX0" fmla="*/ 87630 w 146018"/>
                <a:gd name="connsiteY0" fmla="*/ 0 h 145351"/>
                <a:gd name="connsiteX1" fmla="*/ 146018 w 146018"/>
                <a:gd name="connsiteY1" fmla="*/ 58388 h 145351"/>
                <a:gd name="connsiteX2" fmla="*/ 87630 w 146018"/>
                <a:gd name="connsiteY2" fmla="*/ 116776 h 145351"/>
                <a:gd name="connsiteX3" fmla="*/ 51435 w 146018"/>
                <a:gd name="connsiteY3" fmla="*/ 104203 h 145351"/>
                <a:gd name="connsiteX4" fmla="*/ 10287 w 146018"/>
                <a:gd name="connsiteY4" fmla="*/ 145351 h 145351"/>
                <a:gd name="connsiteX5" fmla="*/ 0 w 146018"/>
                <a:gd name="connsiteY5" fmla="*/ 135064 h 145351"/>
                <a:gd name="connsiteX6" fmla="*/ 41148 w 146018"/>
                <a:gd name="connsiteY6" fmla="*/ 93821 h 145351"/>
                <a:gd name="connsiteX7" fmla="*/ 29147 w 146018"/>
                <a:gd name="connsiteY7" fmla="*/ 58388 h 145351"/>
                <a:gd name="connsiteX8" fmla="*/ 87535 w 146018"/>
                <a:gd name="connsiteY8" fmla="*/ 0 h 145351"/>
                <a:gd name="connsiteX9" fmla="*/ 87535 w 146018"/>
                <a:gd name="connsiteY9" fmla="*/ 0 h 145351"/>
                <a:gd name="connsiteX10" fmla="*/ 87630 w 146018"/>
                <a:gd name="connsiteY10" fmla="*/ 14573 h 145351"/>
                <a:gd name="connsiteX11" fmla="*/ 43815 w 146018"/>
                <a:gd name="connsiteY11" fmla="*/ 58388 h 145351"/>
                <a:gd name="connsiteX12" fmla="*/ 87630 w 146018"/>
                <a:gd name="connsiteY12" fmla="*/ 102203 h 145351"/>
                <a:gd name="connsiteX13" fmla="*/ 131445 w 146018"/>
                <a:gd name="connsiteY13" fmla="*/ 58388 h 145351"/>
                <a:gd name="connsiteX14" fmla="*/ 87630 w 146018"/>
                <a:gd name="connsiteY14" fmla="*/ 14573 h 145351"/>
                <a:gd name="connsiteX15" fmla="*/ 87630 w 146018"/>
                <a:gd name="connsiteY15" fmla="*/ 14573 h 1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018" h="145351">
                  <a:moveTo>
                    <a:pt x="87630" y="0"/>
                  </a:moveTo>
                  <a:cubicBezTo>
                    <a:pt x="119920" y="0"/>
                    <a:pt x="146018" y="26194"/>
                    <a:pt x="146018" y="58388"/>
                  </a:cubicBezTo>
                  <a:cubicBezTo>
                    <a:pt x="146018" y="90583"/>
                    <a:pt x="119825" y="116776"/>
                    <a:pt x="87630" y="116776"/>
                  </a:cubicBezTo>
                  <a:cubicBezTo>
                    <a:pt x="74009" y="116776"/>
                    <a:pt x="61436" y="112109"/>
                    <a:pt x="51435" y="104203"/>
                  </a:cubicBezTo>
                  <a:lnTo>
                    <a:pt x="10287" y="145351"/>
                  </a:lnTo>
                  <a:lnTo>
                    <a:pt x="0" y="135064"/>
                  </a:lnTo>
                  <a:lnTo>
                    <a:pt x="41148" y="93821"/>
                  </a:lnTo>
                  <a:cubicBezTo>
                    <a:pt x="33623" y="84011"/>
                    <a:pt x="29147" y="71723"/>
                    <a:pt x="29147" y="58388"/>
                  </a:cubicBezTo>
                  <a:cubicBezTo>
                    <a:pt x="29147" y="26098"/>
                    <a:pt x="55340" y="0"/>
                    <a:pt x="87535" y="0"/>
                  </a:cubicBezTo>
                  <a:lnTo>
                    <a:pt x="87535" y="0"/>
                  </a:lnTo>
                  <a:close/>
                  <a:moveTo>
                    <a:pt x="87630" y="14573"/>
                  </a:moveTo>
                  <a:cubicBezTo>
                    <a:pt x="63437" y="14573"/>
                    <a:pt x="43815" y="34195"/>
                    <a:pt x="43815" y="58388"/>
                  </a:cubicBezTo>
                  <a:cubicBezTo>
                    <a:pt x="43815" y="82582"/>
                    <a:pt x="63437" y="102203"/>
                    <a:pt x="87630" y="102203"/>
                  </a:cubicBezTo>
                  <a:cubicBezTo>
                    <a:pt x="111824" y="102203"/>
                    <a:pt x="131445" y="82582"/>
                    <a:pt x="131445" y="58388"/>
                  </a:cubicBezTo>
                  <a:cubicBezTo>
                    <a:pt x="131445" y="34195"/>
                    <a:pt x="111824" y="14573"/>
                    <a:pt x="87630" y="14573"/>
                  </a:cubicBezTo>
                  <a:lnTo>
                    <a:pt x="87630" y="14573"/>
                  </a:lnTo>
                  <a:close/>
                </a:path>
              </a:pathLst>
            </a:custGeom>
            <a:solidFill>
              <a:srgbClr val="FFFFFF"/>
            </a:solidFill>
            <a:ln w="9525" cap="flat">
              <a:noFill/>
              <a:prstDash val="solid"/>
              <a:miter/>
            </a:ln>
          </p:spPr>
          <p:txBody>
            <a:bodyPr rtlCol="0" anchor="ctr"/>
            <a:lstStyle/>
            <a:p>
              <a:endParaRPr lang="fi-FI"/>
            </a:p>
          </p:txBody>
        </p:sp>
      </p:grpSp>
      <p:grpSp>
        <p:nvGrpSpPr>
          <p:cNvPr id="47" name="Ryhmä 46" descr="Käsikirjassa yhteistyö poikkileikkaavana näkökulmana liittyy lähinnä substanssiasiantuntijan sekä palvelumuotoilijan rooleihin">
            <a:extLst>
              <a:ext uri="{FF2B5EF4-FFF2-40B4-BE49-F238E27FC236}">
                <a16:creationId xmlns:a16="http://schemas.microsoft.com/office/drawing/2014/main" id="{7D312304-E2F7-FA8B-E250-B750CC5F56AA}"/>
              </a:ext>
            </a:extLst>
          </p:cNvPr>
          <p:cNvGrpSpPr/>
          <p:nvPr/>
        </p:nvGrpSpPr>
        <p:grpSpPr>
          <a:xfrm>
            <a:off x="7161092" y="2994124"/>
            <a:ext cx="2306231" cy="534960"/>
            <a:chOff x="10035405" y="281923"/>
            <a:chExt cx="1945024" cy="451173"/>
          </a:xfrm>
        </p:grpSpPr>
        <p:sp>
          <p:nvSpPr>
            <p:cNvPr id="454" name="Suorakulmio: Pyöristetyt kulmat 453">
              <a:extLst>
                <a:ext uri="{FF2B5EF4-FFF2-40B4-BE49-F238E27FC236}">
                  <a16:creationId xmlns:a16="http://schemas.microsoft.com/office/drawing/2014/main" id="{D237A586-4AEE-736F-BE97-E8988CC1569E}"/>
                </a:ext>
              </a:extLst>
            </p:cNvPr>
            <p:cNvSpPr/>
            <p:nvPr/>
          </p:nvSpPr>
          <p:spPr>
            <a:xfrm>
              <a:off x="10035405" y="281923"/>
              <a:ext cx="1945024" cy="451173"/>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55" name="Google Shape;734;p45">
              <a:extLst>
                <a:ext uri="{FF2B5EF4-FFF2-40B4-BE49-F238E27FC236}">
                  <a16:creationId xmlns:a16="http://schemas.microsoft.com/office/drawing/2014/main" id="{DA54B70E-D021-B06D-41B0-AA4E58EEFF3A}"/>
                </a:ext>
              </a:extLst>
            </p:cNvPr>
            <p:cNvSpPr txBox="1"/>
            <p:nvPr/>
          </p:nvSpPr>
          <p:spPr>
            <a:xfrm>
              <a:off x="10618800" y="428167"/>
              <a:ext cx="1222363" cy="211883"/>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Yhteistyö</a:t>
              </a:r>
              <a:endParaRPr sz="1600">
                <a:solidFill>
                  <a:schemeClr val="lt1"/>
                </a:solidFill>
              </a:endParaRPr>
            </a:p>
          </p:txBody>
        </p:sp>
        <p:pic>
          <p:nvPicPr>
            <p:cNvPr id="456" name="Kuva 455">
              <a:extLst>
                <a:ext uri="{FF2B5EF4-FFF2-40B4-BE49-F238E27FC236}">
                  <a16:creationId xmlns:a16="http://schemas.microsoft.com/office/drawing/2014/main" id="{C52D95E2-8052-F810-C9BD-71687FCD8C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9040" y="407471"/>
              <a:ext cx="242949" cy="200076"/>
            </a:xfrm>
            <a:prstGeom prst="rect">
              <a:avLst/>
            </a:prstGeom>
          </p:spPr>
        </p:pic>
      </p:grpSp>
      <p:grpSp>
        <p:nvGrpSpPr>
          <p:cNvPr id="50" name="Ryhmä 49" descr="Käsikirjassa data poikkileikkaavana näkökulmana liittyy lähinnä dataosaajan sekä teknisen osaajan rooleihin">
            <a:extLst>
              <a:ext uri="{FF2B5EF4-FFF2-40B4-BE49-F238E27FC236}">
                <a16:creationId xmlns:a16="http://schemas.microsoft.com/office/drawing/2014/main" id="{5B512931-0A1E-7FF7-B554-0815609D6BFC}"/>
              </a:ext>
            </a:extLst>
          </p:cNvPr>
          <p:cNvGrpSpPr/>
          <p:nvPr/>
        </p:nvGrpSpPr>
        <p:grpSpPr>
          <a:xfrm>
            <a:off x="7161092" y="3722079"/>
            <a:ext cx="2306231" cy="534960"/>
            <a:chOff x="19025345" y="9585521"/>
            <a:chExt cx="2306231" cy="534960"/>
          </a:xfrm>
        </p:grpSpPr>
        <p:sp>
          <p:nvSpPr>
            <p:cNvPr id="59" name="Suorakulmio: Pyöristetyt kulmat 58">
              <a:extLst>
                <a:ext uri="{FF2B5EF4-FFF2-40B4-BE49-F238E27FC236}">
                  <a16:creationId xmlns:a16="http://schemas.microsoft.com/office/drawing/2014/main" id="{B86FAC3B-6786-D91B-18B5-3661DF91CE07}"/>
                </a:ext>
              </a:extLst>
            </p:cNvPr>
            <p:cNvSpPr/>
            <p:nvPr/>
          </p:nvSpPr>
          <p:spPr>
            <a:xfrm>
              <a:off x="19025345" y="9585521"/>
              <a:ext cx="2306231" cy="534960"/>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60" name="Google Shape;734;p45">
              <a:extLst>
                <a:ext uri="{FF2B5EF4-FFF2-40B4-BE49-F238E27FC236}">
                  <a16:creationId xmlns:a16="http://schemas.microsoft.com/office/drawing/2014/main" id="{602B9759-AE3D-757D-9ECE-999A27D38E38}"/>
                </a:ext>
              </a:extLst>
            </p:cNvPr>
            <p:cNvSpPr txBox="1"/>
            <p:nvPr/>
          </p:nvSpPr>
          <p:spPr>
            <a:xfrm>
              <a:off x="19717081" y="9758924"/>
              <a:ext cx="1239779" cy="251231"/>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Data</a:t>
              </a:r>
              <a:endParaRPr sz="1600">
                <a:solidFill>
                  <a:schemeClr val="lt1"/>
                </a:solidFill>
              </a:endParaRPr>
            </a:p>
          </p:txBody>
        </p:sp>
        <p:grpSp>
          <p:nvGrpSpPr>
            <p:cNvPr id="61" name="Kuva 2">
              <a:extLst>
                <a:ext uri="{FF2B5EF4-FFF2-40B4-BE49-F238E27FC236}">
                  <a16:creationId xmlns:a16="http://schemas.microsoft.com/office/drawing/2014/main" id="{4C7DFB68-EEDA-F0B9-D328-716CF49A38C4}"/>
                </a:ext>
              </a:extLst>
            </p:cNvPr>
            <p:cNvGrpSpPr/>
            <p:nvPr/>
          </p:nvGrpSpPr>
          <p:grpSpPr>
            <a:xfrm>
              <a:off x="19267456" y="9714271"/>
              <a:ext cx="283967" cy="255434"/>
              <a:chOff x="13392704" y="2520537"/>
              <a:chExt cx="178212" cy="160305"/>
            </a:xfrm>
          </p:grpSpPr>
          <p:sp>
            <p:nvSpPr>
              <p:cNvPr id="62" name="Vapaamuotoinen: Muoto 61">
                <a:extLst>
                  <a:ext uri="{FF2B5EF4-FFF2-40B4-BE49-F238E27FC236}">
                    <a16:creationId xmlns:a16="http://schemas.microsoft.com/office/drawing/2014/main" id="{B934BB4B-3E32-B6A1-39D6-B2A65FCF60BE}"/>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solidFill>
                <a:srgbClr val="FFFFFF"/>
              </a:solidFill>
              <a:ln w="9525" cap="flat">
                <a:solidFill>
                  <a:schemeClr val="tx1"/>
                </a:solidFill>
                <a:prstDash val="solid"/>
                <a:miter/>
              </a:ln>
            </p:spPr>
            <p:txBody>
              <a:bodyPr rtlCol="0" anchor="ctr"/>
              <a:lstStyle/>
              <a:p>
                <a:endParaRPr lang="fi-FI"/>
              </a:p>
            </p:txBody>
          </p:sp>
          <p:sp>
            <p:nvSpPr>
              <p:cNvPr id="63" name="Vapaamuotoinen: Muoto 62">
                <a:extLst>
                  <a:ext uri="{FF2B5EF4-FFF2-40B4-BE49-F238E27FC236}">
                    <a16:creationId xmlns:a16="http://schemas.microsoft.com/office/drawing/2014/main" id="{F380099E-83EF-639F-8A40-18F0E29CC326}"/>
                  </a:ext>
                </a:extLst>
              </p:cNvPr>
              <p:cNvSpPr/>
              <p:nvPr/>
            </p:nvSpPr>
            <p:spPr>
              <a:xfrm>
                <a:off x="13392704" y="2520537"/>
                <a:ext cx="178212" cy="160305"/>
              </a:xfrm>
              <a:custGeom>
                <a:avLst/>
                <a:gdLst>
                  <a:gd name="connsiteX0" fmla="*/ 115824 w 178212"/>
                  <a:gd name="connsiteY0" fmla="*/ 0 h 160305"/>
                  <a:gd name="connsiteX1" fmla="*/ 115824 w 178212"/>
                  <a:gd name="connsiteY1" fmla="*/ 53435 h 160305"/>
                  <a:gd name="connsiteX2" fmla="*/ 98012 w 178212"/>
                  <a:gd name="connsiteY2" fmla="*/ 53435 h 160305"/>
                  <a:gd name="connsiteX3" fmla="*/ 98012 w 178212"/>
                  <a:gd name="connsiteY3" fmla="*/ 71247 h 160305"/>
                  <a:gd name="connsiteX4" fmla="*/ 160401 w 178212"/>
                  <a:gd name="connsiteY4" fmla="*/ 71247 h 160305"/>
                  <a:gd name="connsiteX5" fmla="*/ 160401 w 178212"/>
                  <a:gd name="connsiteY5" fmla="*/ 106871 h 160305"/>
                  <a:gd name="connsiteX6" fmla="*/ 178213 w 178212"/>
                  <a:gd name="connsiteY6" fmla="*/ 106871 h 160305"/>
                  <a:gd name="connsiteX7" fmla="*/ 178213 w 178212"/>
                  <a:gd name="connsiteY7" fmla="*/ 160306 h 160305"/>
                  <a:gd name="connsiteX8" fmla="*/ 124777 w 178212"/>
                  <a:gd name="connsiteY8" fmla="*/ 160306 h 160305"/>
                  <a:gd name="connsiteX9" fmla="*/ 124777 w 178212"/>
                  <a:gd name="connsiteY9" fmla="*/ 106871 h 160305"/>
                  <a:gd name="connsiteX10" fmla="*/ 142589 w 178212"/>
                  <a:gd name="connsiteY10" fmla="*/ 106871 h 160305"/>
                  <a:gd name="connsiteX11" fmla="*/ 142589 w 178212"/>
                  <a:gd name="connsiteY11" fmla="*/ 89059 h 160305"/>
                  <a:gd name="connsiteX12" fmla="*/ 98012 w 178212"/>
                  <a:gd name="connsiteY12" fmla="*/ 89059 h 160305"/>
                  <a:gd name="connsiteX13" fmla="*/ 98012 w 178212"/>
                  <a:gd name="connsiteY13" fmla="*/ 106871 h 160305"/>
                  <a:gd name="connsiteX14" fmla="*/ 115824 w 178212"/>
                  <a:gd name="connsiteY14" fmla="*/ 106871 h 160305"/>
                  <a:gd name="connsiteX15" fmla="*/ 115824 w 178212"/>
                  <a:gd name="connsiteY15" fmla="*/ 160306 h 160305"/>
                  <a:gd name="connsiteX16" fmla="*/ 62389 w 178212"/>
                  <a:gd name="connsiteY16" fmla="*/ 160306 h 160305"/>
                  <a:gd name="connsiteX17" fmla="*/ 62389 w 178212"/>
                  <a:gd name="connsiteY17" fmla="*/ 106871 h 160305"/>
                  <a:gd name="connsiteX18" fmla="*/ 80200 w 178212"/>
                  <a:gd name="connsiteY18" fmla="*/ 106871 h 160305"/>
                  <a:gd name="connsiteX19" fmla="*/ 80200 w 178212"/>
                  <a:gd name="connsiteY19" fmla="*/ 89059 h 160305"/>
                  <a:gd name="connsiteX20" fmla="*/ 35623 w 178212"/>
                  <a:gd name="connsiteY20" fmla="*/ 89059 h 160305"/>
                  <a:gd name="connsiteX21" fmla="*/ 35623 w 178212"/>
                  <a:gd name="connsiteY21" fmla="*/ 106871 h 160305"/>
                  <a:gd name="connsiteX22" fmla="*/ 53435 w 178212"/>
                  <a:gd name="connsiteY22" fmla="*/ 106871 h 160305"/>
                  <a:gd name="connsiteX23" fmla="*/ 53435 w 178212"/>
                  <a:gd name="connsiteY23" fmla="*/ 160306 h 160305"/>
                  <a:gd name="connsiteX24" fmla="*/ 0 w 178212"/>
                  <a:gd name="connsiteY24" fmla="*/ 160306 h 160305"/>
                  <a:gd name="connsiteX25" fmla="*/ 0 w 178212"/>
                  <a:gd name="connsiteY25" fmla="*/ 106871 h 160305"/>
                  <a:gd name="connsiteX26" fmla="*/ 17812 w 178212"/>
                  <a:gd name="connsiteY26" fmla="*/ 106871 h 160305"/>
                  <a:gd name="connsiteX27" fmla="*/ 17812 w 178212"/>
                  <a:gd name="connsiteY27" fmla="*/ 71247 h 160305"/>
                  <a:gd name="connsiteX28" fmla="*/ 80200 w 178212"/>
                  <a:gd name="connsiteY28" fmla="*/ 71247 h 160305"/>
                  <a:gd name="connsiteX29" fmla="*/ 80200 w 178212"/>
                  <a:gd name="connsiteY29" fmla="*/ 53435 h 160305"/>
                  <a:gd name="connsiteX30" fmla="*/ 62389 w 178212"/>
                  <a:gd name="connsiteY30" fmla="*/ 53435 h 160305"/>
                  <a:gd name="connsiteX31" fmla="*/ 62389 w 178212"/>
                  <a:gd name="connsiteY31" fmla="*/ 0 h 160305"/>
                  <a:gd name="connsiteX32" fmla="*/ 115824 w 178212"/>
                  <a:gd name="connsiteY32" fmla="*/ 0 h 160305"/>
                  <a:gd name="connsiteX33" fmla="*/ 35719 w 178212"/>
                  <a:gd name="connsiteY33" fmla="*/ 124682 h 160305"/>
                  <a:gd name="connsiteX34" fmla="*/ 17907 w 178212"/>
                  <a:gd name="connsiteY34" fmla="*/ 124682 h 160305"/>
                  <a:gd name="connsiteX35" fmla="*/ 17907 w 178212"/>
                  <a:gd name="connsiteY35" fmla="*/ 142494 h 160305"/>
                  <a:gd name="connsiteX36" fmla="*/ 35719 w 178212"/>
                  <a:gd name="connsiteY36" fmla="*/ 142494 h 160305"/>
                  <a:gd name="connsiteX37" fmla="*/ 35719 w 178212"/>
                  <a:gd name="connsiteY37" fmla="*/ 124682 h 160305"/>
                  <a:gd name="connsiteX38" fmla="*/ 35719 w 178212"/>
                  <a:gd name="connsiteY38" fmla="*/ 124682 h 160305"/>
                  <a:gd name="connsiteX39" fmla="*/ 98012 w 178212"/>
                  <a:gd name="connsiteY39" fmla="*/ 124682 h 160305"/>
                  <a:gd name="connsiteX40" fmla="*/ 80200 w 178212"/>
                  <a:gd name="connsiteY40" fmla="*/ 124682 h 160305"/>
                  <a:gd name="connsiteX41" fmla="*/ 80200 w 178212"/>
                  <a:gd name="connsiteY41" fmla="*/ 142494 h 160305"/>
                  <a:gd name="connsiteX42" fmla="*/ 98012 w 178212"/>
                  <a:gd name="connsiteY42" fmla="*/ 142494 h 160305"/>
                  <a:gd name="connsiteX43" fmla="*/ 98012 w 178212"/>
                  <a:gd name="connsiteY43" fmla="*/ 124682 h 160305"/>
                  <a:gd name="connsiteX44" fmla="*/ 98012 w 178212"/>
                  <a:gd name="connsiteY44" fmla="*/ 124682 h 160305"/>
                  <a:gd name="connsiteX45" fmla="*/ 160401 w 178212"/>
                  <a:gd name="connsiteY45" fmla="*/ 124682 h 160305"/>
                  <a:gd name="connsiteX46" fmla="*/ 142589 w 178212"/>
                  <a:gd name="connsiteY46" fmla="*/ 124682 h 160305"/>
                  <a:gd name="connsiteX47" fmla="*/ 142589 w 178212"/>
                  <a:gd name="connsiteY47" fmla="*/ 142494 h 160305"/>
                  <a:gd name="connsiteX48" fmla="*/ 160401 w 178212"/>
                  <a:gd name="connsiteY48" fmla="*/ 142494 h 160305"/>
                  <a:gd name="connsiteX49" fmla="*/ 160401 w 178212"/>
                  <a:gd name="connsiteY49" fmla="*/ 124682 h 160305"/>
                  <a:gd name="connsiteX50" fmla="*/ 160401 w 178212"/>
                  <a:gd name="connsiteY50" fmla="*/ 124682 h 1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212" h="160305">
                    <a:moveTo>
                      <a:pt x="115824" y="0"/>
                    </a:moveTo>
                    <a:lnTo>
                      <a:pt x="115824" y="53435"/>
                    </a:lnTo>
                    <a:lnTo>
                      <a:pt x="98012" y="53435"/>
                    </a:lnTo>
                    <a:lnTo>
                      <a:pt x="98012" y="71247"/>
                    </a:lnTo>
                    <a:lnTo>
                      <a:pt x="160401" y="71247"/>
                    </a:lnTo>
                    <a:lnTo>
                      <a:pt x="160401" y="106871"/>
                    </a:lnTo>
                    <a:lnTo>
                      <a:pt x="178213" y="106871"/>
                    </a:lnTo>
                    <a:lnTo>
                      <a:pt x="178213" y="160306"/>
                    </a:lnTo>
                    <a:lnTo>
                      <a:pt x="124777" y="160306"/>
                    </a:lnTo>
                    <a:lnTo>
                      <a:pt x="124777" y="106871"/>
                    </a:lnTo>
                    <a:lnTo>
                      <a:pt x="142589" y="106871"/>
                    </a:lnTo>
                    <a:lnTo>
                      <a:pt x="142589" y="89059"/>
                    </a:lnTo>
                    <a:lnTo>
                      <a:pt x="98012" y="89059"/>
                    </a:lnTo>
                    <a:lnTo>
                      <a:pt x="98012" y="106871"/>
                    </a:lnTo>
                    <a:lnTo>
                      <a:pt x="115824" y="106871"/>
                    </a:lnTo>
                    <a:lnTo>
                      <a:pt x="115824" y="160306"/>
                    </a:lnTo>
                    <a:lnTo>
                      <a:pt x="62389" y="160306"/>
                    </a:lnTo>
                    <a:lnTo>
                      <a:pt x="62389" y="106871"/>
                    </a:lnTo>
                    <a:lnTo>
                      <a:pt x="80200" y="106871"/>
                    </a:lnTo>
                    <a:lnTo>
                      <a:pt x="80200" y="89059"/>
                    </a:lnTo>
                    <a:lnTo>
                      <a:pt x="35623" y="89059"/>
                    </a:lnTo>
                    <a:lnTo>
                      <a:pt x="35623" y="106871"/>
                    </a:lnTo>
                    <a:lnTo>
                      <a:pt x="53435" y="106871"/>
                    </a:lnTo>
                    <a:lnTo>
                      <a:pt x="53435" y="160306"/>
                    </a:lnTo>
                    <a:lnTo>
                      <a:pt x="0" y="160306"/>
                    </a:lnTo>
                    <a:lnTo>
                      <a:pt x="0" y="106871"/>
                    </a:lnTo>
                    <a:lnTo>
                      <a:pt x="17812" y="106871"/>
                    </a:lnTo>
                    <a:lnTo>
                      <a:pt x="17812" y="71247"/>
                    </a:lnTo>
                    <a:lnTo>
                      <a:pt x="80200" y="71247"/>
                    </a:lnTo>
                    <a:lnTo>
                      <a:pt x="80200" y="53435"/>
                    </a:lnTo>
                    <a:lnTo>
                      <a:pt x="62389" y="53435"/>
                    </a:lnTo>
                    <a:lnTo>
                      <a:pt x="62389" y="0"/>
                    </a:lnTo>
                    <a:lnTo>
                      <a:pt x="115824" y="0"/>
                    </a:lnTo>
                    <a:close/>
                    <a:moveTo>
                      <a:pt x="35719" y="124682"/>
                    </a:moveTo>
                    <a:lnTo>
                      <a:pt x="17907" y="124682"/>
                    </a:lnTo>
                    <a:lnTo>
                      <a:pt x="17907" y="142494"/>
                    </a:lnTo>
                    <a:lnTo>
                      <a:pt x="35719" y="142494"/>
                    </a:lnTo>
                    <a:lnTo>
                      <a:pt x="35719" y="124682"/>
                    </a:lnTo>
                    <a:lnTo>
                      <a:pt x="35719" y="124682"/>
                    </a:lnTo>
                    <a:close/>
                    <a:moveTo>
                      <a:pt x="98012" y="124682"/>
                    </a:moveTo>
                    <a:lnTo>
                      <a:pt x="80200" y="124682"/>
                    </a:lnTo>
                    <a:lnTo>
                      <a:pt x="80200" y="142494"/>
                    </a:lnTo>
                    <a:lnTo>
                      <a:pt x="98012" y="142494"/>
                    </a:lnTo>
                    <a:lnTo>
                      <a:pt x="98012" y="124682"/>
                    </a:lnTo>
                    <a:lnTo>
                      <a:pt x="98012" y="124682"/>
                    </a:lnTo>
                    <a:close/>
                    <a:moveTo>
                      <a:pt x="160401" y="124682"/>
                    </a:moveTo>
                    <a:lnTo>
                      <a:pt x="142589" y="124682"/>
                    </a:lnTo>
                    <a:lnTo>
                      <a:pt x="142589" y="142494"/>
                    </a:lnTo>
                    <a:lnTo>
                      <a:pt x="160401" y="142494"/>
                    </a:lnTo>
                    <a:lnTo>
                      <a:pt x="160401" y="124682"/>
                    </a:lnTo>
                    <a:lnTo>
                      <a:pt x="160401" y="124682"/>
                    </a:lnTo>
                    <a:close/>
                  </a:path>
                </a:pathLst>
              </a:custGeom>
              <a:noFill/>
              <a:ln w="4763" cap="flat">
                <a:solidFill>
                  <a:srgbClr val="231F20"/>
                </a:solidFill>
                <a:prstDash val="solid"/>
                <a:miter/>
              </a:ln>
            </p:spPr>
            <p:txBody>
              <a:bodyPr rtlCol="0" anchor="ctr"/>
              <a:lstStyle/>
              <a:p>
                <a:endParaRPr lang="fi-FI"/>
              </a:p>
            </p:txBody>
          </p:sp>
        </p:grpSp>
      </p:grpSp>
      <p:grpSp>
        <p:nvGrpSpPr>
          <p:cNvPr id="51" name="Ryhmä 50" descr="Käsikirjassa teknologia poikkileikkaavana näkökulmana liittyy lähinnä teknisen osaajan rooliin">
            <a:extLst>
              <a:ext uri="{FF2B5EF4-FFF2-40B4-BE49-F238E27FC236}">
                <a16:creationId xmlns:a16="http://schemas.microsoft.com/office/drawing/2014/main" id="{91668003-E4A8-D215-042F-4B8CFEC4E43E}"/>
              </a:ext>
            </a:extLst>
          </p:cNvPr>
          <p:cNvGrpSpPr/>
          <p:nvPr/>
        </p:nvGrpSpPr>
        <p:grpSpPr>
          <a:xfrm>
            <a:off x="7161092" y="4450034"/>
            <a:ext cx="2306231" cy="534960"/>
            <a:chOff x="19032126" y="10303696"/>
            <a:chExt cx="2306231" cy="534960"/>
          </a:xfrm>
        </p:grpSpPr>
        <p:sp>
          <p:nvSpPr>
            <p:cNvPr id="56" name="Suorakulmio: Pyöristetyt kulmat 55">
              <a:extLst>
                <a:ext uri="{FF2B5EF4-FFF2-40B4-BE49-F238E27FC236}">
                  <a16:creationId xmlns:a16="http://schemas.microsoft.com/office/drawing/2014/main" id="{7790EDD4-1F5F-3F0E-76F9-6DC69F877198}"/>
                </a:ext>
              </a:extLst>
            </p:cNvPr>
            <p:cNvSpPr/>
            <p:nvPr/>
          </p:nvSpPr>
          <p:spPr>
            <a:xfrm>
              <a:off x="19032126" y="10303696"/>
              <a:ext cx="2306231" cy="534960"/>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57" name="Google Shape;734;p45">
              <a:extLst>
                <a:ext uri="{FF2B5EF4-FFF2-40B4-BE49-F238E27FC236}">
                  <a16:creationId xmlns:a16="http://schemas.microsoft.com/office/drawing/2014/main" id="{E052907A-8FEE-0347-747A-F2AFB05D4530}"/>
                </a:ext>
              </a:extLst>
            </p:cNvPr>
            <p:cNvSpPr txBox="1"/>
            <p:nvPr/>
          </p:nvSpPr>
          <p:spPr>
            <a:xfrm>
              <a:off x="19723862" y="10477099"/>
              <a:ext cx="1513763" cy="251231"/>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Teknologia</a:t>
              </a:r>
              <a:endParaRPr sz="1600">
                <a:solidFill>
                  <a:schemeClr val="lt1"/>
                </a:solidFill>
              </a:endParaRPr>
            </a:p>
          </p:txBody>
        </p:sp>
        <p:sp>
          <p:nvSpPr>
            <p:cNvPr id="58" name="Vapaamuotoinen: Muoto 57">
              <a:extLst>
                <a:ext uri="{FF2B5EF4-FFF2-40B4-BE49-F238E27FC236}">
                  <a16:creationId xmlns:a16="http://schemas.microsoft.com/office/drawing/2014/main" id="{70354650-8039-8A7E-D4E3-2240CA9E4B9F}"/>
                </a:ext>
              </a:extLst>
            </p:cNvPr>
            <p:cNvSpPr/>
            <p:nvPr/>
          </p:nvSpPr>
          <p:spPr>
            <a:xfrm>
              <a:off x="19309934" y="10442591"/>
              <a:ext cx="251278" cy="251231"/>
            </a:xfrm>
            <a:custGeom>
              <a:avLst/>
              <a:gdLst>
                <a:gd name="connsiteX0" fmla="*/ 86649 w 178245"/>
                <a:gd name="connsiteY0" fmla="*/ 95 h 178212"/>
                <a:gd name="connsiteX1" fmla="*/ 105794 w 178245"/>
                <a:gd name="connsiteY1" fmla="*/ 12001 h 178212"/>
                <a:gd name="connsiteX2" fmla="*/ 106365 w 178245"/>
                <a:gd name="connsiteY2" fmla="*/ 13335 h 178212"/>
                <a:gd name="connsiteX3" fmla="*/ 109699 w 178245"/>
                <a:gd name="connsiteY3" fmla="*/ 22288 h 178212"/>
                <a:gd name="connsiteX4" fmla="*/ 112652 w 178245"/>
                <a:gd name="connsiteY4" fmla="*/ 25241 h 178212"/>
                <a:gd name="connsiteX5" fmla="*/ 117129 w 178245"/>
                <a:gd name="connsiteY5" fmla="*/ 25146 h 178212"/>
                <a:gd name="connsiteX6" fmla="*/ 117986 w 178245"/>
                <a:gd name="connsiteY6" fmla="*/ 24765 h 178212"/>
                <a:gd name="connsiteX7" fmla="*/ 125320 w 178245"/>
                <a:gd name="connsiteY7" fmla="*/ 22098 h 178212"/>
                <a:gd name="connsiteX8" fmla="*/ 146751 w 178245"/>
                <a:gd name="connsiteY8" fmla="*/ 23336 h 178212"/>
                <a:gd name="connsiteX9" fmla="*/ 154371 w 178245"/>
                <a:gd name="connsiteY9" fmla="*/ 47149 h 178212"/>
                <a:gd name="connsiteX10" fmla="*/ 153895 w 178245"/>
                <a:gd name="connsiteY10" fmla="*/ 48578 h 178212"/>
                <a:gd name="connsiteX11" fmla="*/ 150085 w 178245"/>
                <a:gd name="connsiteY11" fmla="*/ 56769 h 178212"/>
                <a:gd name="connsiteX12" fmla="*/ 150085 w 178245"/>
                <a:gd name="connsiteY12" fmla="*/ 61627 h 178212"/>
                <a:gd name="connsiteX13" fmla="*/ 152943 w 178245"/>
                <a:gd name="connsiteY13" fmla="*/ 64484 h 178212"/>
                <a:gd name="connsiteX14" fmla="*/ 153895 w 178245"/>
                <a:gd name="connsiteY14" fmla="*/ 64960 h 178212"/>
                <a:gd name="connsiteX15" fmla="*/ 163611 w 178245"/>
                <a:gd name="connsiteY15" fmla="*/ 68199 h 178212"/>
                <a:gd name="connsiteX16" fmla="*/ 177898 w 178245"/>
                <a:gd name="connsiteY16" fmla="*/ 83820 h 178212"/>
                <a:gd name="connsiteX17" fmla="*/ 166468 w 178245"/>
                <a:gd name="connsiteY17" fmla="*/ 105632 h 178212"/>
                <a:gd name="connsiteX18" fmla="*/ 165230 w 178245"/>
                <a:gd name="connsiteY18" fmla="*/ 106204 h 178212"/>
                <a:gd name="connsiteX19" fmla="*/ 154276 w 178245"/>
                <a:gd name="connsiteY19" fmla="*/ 110109 h 178212"/>
                <a:gd name="connsiteX20" fmla="*/ 151323 w 178245"/>
                <a:gd name="connsiteY20" fmla="*/ 113062 h 178212"/>
                <a:gd name="connsiteX21" fmla="*/ 151323 w 178245"/>
                <a:gd name="connsiteY21" fmla="*/ 117443 h 178212"/>
                <a:gd name="connsiteX22" fmla="*/ 151705 w 178245"/>
                <a:gd name="connsiteY22" fmla="*/ 118205 h 178212"/>
                <a:gd name="connsiteX23" fmla="*/ 155514 w 178245"/>
                <a:gd name="connsiteY23" fmla="*/ 125825 h 178212"/>
                <a:gd name="connsiteX24" fmla="*/ 155133 w 178245"/>
                <a:gd name="connsiteY24" fmla="*/ 146304 h 178212"/>
                <a:gd name="connsiteX25" fmla="*/ 154276 w 178245"/>
                <a:gd name="connsiteY25" fmla="*/ 147447 h 178212"/>
                <a:gd name="connsiteX26" fmla="*/ 130559 w 178245"/>
                <a:gd name="connsiteY26" fmla="*/ 155258 h 178212"/>
                <a:gd name="connsiteX27" fmla="*/ 129321 w 178245"/>
                <a:gd name="connsiteY27" fmla="*/ 154686 h 178212"/>
                <a:gd name="connsiteX28" fmla="*/ 120462 w 178245"/>
                <a:gd name="connsiteY28" fmla="*/ 151352 h 178212"/>
                <a:gd name="connsiteX29" fmla="*/ 115700 w 178245"/>
                <a:gd name="connsiteY29" fmla="*/ 151352 h 178212"/>
                <a:gd name="connsiteX30" fmla="*/ 112652 w 178245"/>
                <a:gd name="connsiteY30" fmla="*/ 154305 h 178212"/>
                <a:gd name="connsiteX31" fmla="*/ 112366 w 178245"/>
                <a:gd name="connsiteY31" fmla="*/ 155067 h 178212"/>
                <a:gd name="connsiteX32" fmla="*/ 109604 w 178245"/>
                <a:gd name="connsiteY32" fmla="*/ 164497 h 178212"/>
                <a:gd name="connsiteX33" fmla="*/ 93030 w 178245"/>
                <a:gd name="connsiteY33" fmla="*/ 178022 h 178212"/>
                <a:gd name="connsiteX34" fmla="*/ 91602 w 178245"/>
                <a:gd name="connsiteY34" fmla="*/ 178213 h 178212"/>
                <a:gd name="connsiteX35" fmla="*/ 89982 w 178245"/>
                <a:gd name="connsiteY35" fmla="*/ 178213 h 178212"/>
                <a:gd name="connsiteX36" fmla="*/ 71409 w 178245"/>
                <a:gd name="connsiteY36" fmla="*/ 166307 h 178212"/>
                <a:gd name="connsiteX37" fmla="*/ 70837 w 178245"/>
                <a:gd name="connsiteY37" fmla="*/ 164973 h 178212"/>
                <a:gd name="connsiteX38" fmla="*/ 67503 w 178245"/>
                <a:gd name="connsiteY38" fmla="*/ 156020 h 178212"/>
                <a:gd name="connsiteX39" fmla="*/ 64551 w 178245"/>
                <a:gd name="connsiteY39" fmla="*/ 153067 h 178212"/>
                <a:gd name="connsiteX40" fmla="*/ 60074 w 178245"/>
                <a:gd name="connsiteY40" fmla="*/ 153067 h 178212"/>
                <a:gd name="connsiteX41" fmla="*/ 51787 w 178245"/>
                <a:gd name="connsiteY41" fmla="*/ 156686 h 178212"/>
                <a:gd name="connsiteX42" fmla="*/ 30356 w 178245"/>
                <a:gd name="connsiteY42" fmla="*/ 155448 h 178212"/>
                <a:gd name="connsiteX43" fmla="*/ 22736 w 178245"/>
                <a:gd name="connsiteY43" fmla="*/ 131635 h 178212"/>
                <a:gd name="connsiteX44" fmla="*/ 23212 w 178245"/>
                <a:gd name="connsiteY44" fmla="*/ 130207 h 178212"/>
                <a:gd name="connsiteX45" fmla="*/ 27022 w 178245"/>
                <a:gd name="connsiteY45" fmla="*/ 121444 h 178212"/>
                <a:gd name="connsiteX46" fmla="*/ 27022 w 178245"/>
                <a:gd name="connsiteY46" fmla="*/ 116586 h 178212"/>
                <a:gd name="connsiteX47" fmla="*/ 24165 w 178245"/>
                <a:gd name="connsiteY47" fmla="*/ 113729 h 178212"/>
                <a:gd name="connsiteX48" fmla="*/ 23212 w 178245"/>
                <a:gd name="connsiteY48" fmla="*/ 113252 h 178212"/>
                <a:gd name="connsiteX49" fmla="*/ 15116 w 178245"/>
                <a:gd name="connsiteY49" fmla="*/ 110490 h 178212"/>
                <a:gd name="connsiteX50" fmla="*/ 352 w 178245"/>
                <a:gd name="connsiteY50" fmla="*/ 94297 h 178212"/>
                <a:gd name="connsiteX51" fmla="*/ 11687 w 178245"/>
                <a:gd name="connsiteY51" fmla="*/ 72009 h 178212"/>
                <a:gd name="connsiteX52" fmla="*/ 12925 w 178245"/>
                <a:gd name="connsiteY52" fmla="*/ 71438 h 178212"/>
                <a:gd name="connsiteX53" fmla="*/ 21783 w 178245"/>
                <a:gd name="connsiteY53" fmla="*/ 68104 h 178212"/>
                <a:gd name="connsiteX54" fmla="*/ 24736 w 178245"/>
                <a:gd name="connsiteY54" fmla="*/ 65151 h 178212"/>
                <a:gd name="connsiteX55" fmla="*/ 24641 w 178245"/>
                <a:gd name="connsiteY55" fmla="*/ 60579 h 178212"/>
                <a:gd name="connsiteX56" fmla="*/ 24260 w 178245"/>
                <a:gd name="connsiteY56" fmla="*/ 59722 h 178212"/>
                <a:gd name="connsiteX57" fmla="*/ 21688 w 178245"/>
                <a:gd name="connsiteY57" fmla="*/ 52388 h 178212"/>
                <a:gd name="connsiteX58" fmla="*/ 22926 w 178245"/>
                <a:gd name="connsiteY58" fmla="*/ 30766 h 178212"/>
                <a:gd name="connsiteX59" fmla="*/ 46739 w 178245"/>
                <a:gd name="connsiteY59" fmla="*/ 23050 h 178212"/>
                <a:gd name="connsiteX60" fmla="*/ 56740 w 178245"/>
                <a:gd name="connsiteY60" fmla="*/ 27432 h 178212"/>
                <a:gd name="connsiteX61" fmla="*/ 61503 w 178245"/>
                <a:gd name="connsiteY61" fmla="*/ 27432 h 178212"/>
                <a:gd name="connsiteX62" fmla="*/ 64551 w 178245"/>
                <a:gd name="connsiteY62" fmla="*/ 24479 h 178212"/>
                <a:gd name="connsiteX63" fmla="*/ 64836 w 178245"/>
                <a:gd name="connsiteY63" fmla="*/ 23717 h 178212"/>
                <a:gd name="connsiteX64" fmla="*/ 67599 w 178245"/>
                <a:gd name="connsiteY64" fmla="*/ 14383 h 178212"/>
                <a:gd name="connsiteX65" fmla="*/ 85029 w 178245"/>
                <a:gd name="connsiteY65" fmla="*/ 191 h 178212"/>
                <a:gd name="connsiteX66" fmla="*/ 86744 w 178245"/>
                <a:gd name="connsiteY66" fmla="*/ 0 h 178212"/>
                <a:gd name="connsiteX67" fmla="*/ 86744 w 178245"/>
                <a:gd name="connsiteY67" fmla="*/ 0 h 178212"/>
                <a:gd name="connsiteX68" fmla="*/ 86649 w 178245"/>
                <a:gd name="connsiteY68" fmla="*/ 15621 h 178212"/>
                <a:gd name="connsiteX69" fmla="*/ 81791 w 178245"/>
                <a:gd name="connsiteY69" fmla="*/ 18859 h 178212"/>
                <a:gd name="connsiteX70" fmla="*/ 81505 w 178245"/>
                <a:gd name="connsiteY70" fmla="*/ 19717 h 178212"/>
                <a:gd name="connsiteX71" fmla="*/ 78838 w 178245"/>
                <a:gd name="connsiteY71" fmla="*/ 28956 h 178212"/>
                <a:gd name="connsiteX72" fmla="*/ 67408 w 178245"/>
                <a:gd name="connsiteY72" fmla="*/ 41529 h 178212"/>
                <a:gd name="connsiteX73" fmla="*/ 52740 w 178245"/>
                <a:gd name="connsiteY73" fmla="*/ 42005 h 178212"/>
                <a:gd name="connsiteX74" fmla="*/ 50930 w 178245"/>
                <a:gd name="connsiteY74" fmla="*/ 41434 h 178212"/>
                <a:gd name="connsiteX75" fmla="*/ 42548 w 178245"/>
                <a:gd name="connsiteY75" fmla="*/ 37243 h 178212"/>
                <a:gd name="connsiteX76" fmla="*/ 36452 w 178245"/>
                <a:gd name="connsiteY76" fmla="*/ 38100 h 178212"/>
                <a:gd name="connsiteX77" fmla="*/ 36261 w 178245"/>
                <a:gd name="connsiteY77" fmla="*/ 38386 h 178212"/>
                <a:gd name="connsiteX78" fmla="*/ 35690 w 178245"/>
                <a:gd name="connsiteY78" fmla="*/ 39053 h 178212"/>
                <a:gd name="connsiteX79" fmla="*/ 34356 w 178245"/>
                <a:gd name="connsiteY79" fmla="*/ 44482 h 178212"/>
                <a:gd name="connsiteX80" fmla="*/ 34642 w 178245"/>
                <a:gd name="connsiteY80" fmla="*/ 45339 h 178212"/>
                <a:gd name="connsiteX81" fmla="*/ 38928 w 178245"/>
                <a:gd name="connsiteY81" fmla="*/ 54102 h 178212"/>
                <a:gd name="connsiteX82" fmla="*/ 39500 w 178245"/>
                <a:gd name="connsiteY82" fmla="*/ 70771 h 178212"/>
                <a:gd name="connsiteX83" fmla="*/ 29118 w 178245"/>
                <a:gd name="connsiteY83" fmla="*/ 81915 h 178212"/>
                <a:gd name="connsiteX84" fmla="*/ 27689 w 178245"/>
                <a:gd name="connsiteY84" fmla="*/ 82582 h 178212"/>
                <a:gd name="connsiteX85" fmla="*/ 19497 w 178245"/>
                <a:gd name="connsiteY85" fmla="*/ 85916 h 178212"/>
                <a:gd name="connsiteX86" fmla="*/ 15497 w 178245"/>
                <a:gd name="connsiteY86" fmla="*/ 91630 h 178212"/>
                <a:gd name="connsiteX87" fmla="*/ 18640 w 178245"/>
                <a:gd name="connsiteY87" fmla="*/ 96488 h 178212"/>
                <a:gd name="connsiteX88" fmla="*/ 19497 w 178245"/>
                <a:gd name="connsiteY88" fmla="*/ 96869 h 178212"/>
                <a:gd name="connsiteX89" fmla="*/ 28641 w 178245"/>
                <a:gd name="connsiteY89" fmla="*/ 99632 h 178212"/>
                <a:gd name="connsiteX90" fmla="*/ 41024 w 178245"/>
                <a:gd name="connsiteY90" fmla="*/ 110966 h 178212"/>
                <a:gd name="connsiteX91" fmla="*/ 41595 w 178245"/>
                <a:gd name="connsiteY91" fmla="*/ 126206 h 178212"/>
                <a:gd name="connsiteX92" fmla="*/ 41024 w 178245"/>
                <a:gd name="connsiteY92" fmla="*/ 127730 h 178212"/>
                <a:gd name="connsiteX93" fmla="*/ 36738 w 178245"/>
                <a:gd name="connsiteY93" fmla="*/ 136303 h 178212"/>
                <a:gd name="connsiteX94" fmla="*/ 37976 w 178245"/>
                <a:gd name="connsiteY94" fmla="*/ 142875 h 178212"/>
                <a:gd name="connsiteX95" fmla="*/ 43596 w 178245"/>
                <a:gd name="connsiteY95" fmla="*/ 144018 h 178212"/>
                <a:gd name="connsiteX96" fmla="*/ 44358 w 178245"/>
                <a:gd name="connsiteY96" fmla="*/ 143542 h 178212"/>
                <a:gd name="connsiteX97" fmla="*/ 53121 w 178245"/>
                <a:gd name="connsiteY97" fmla="*/ 139160 h 178212"/>
                <a:gd name="connsiteX98" fmla="*/ 62455 w 178245"/>
                <a:gd name="connsiteY98" fmla="*/ 137446 h 178212"/>
                <a:gd name="connsiteX99" fmla="*/ 69504 w 178245"/>
                <a:gd name="connsiteY99" fmla="*/ 138589 h 178212"/>
                <a:gd name="connsiteX100" fmla="*/ 80743 w 178245"/>
                <a:gd name="connsiteY100" fmla="*/ 149162 h 178212"/>
                <a:gd name="connsiteX101" fmla="*/ 81410 w 178245"/>
                <a:gd name="connsiteY101" fmla="*/ 150590 h 178212"/>
                <a:gd name="connsiteX102" fmla="*/ 84648 w 178245"/>
                <a:gd name="connsiteY102" fmla="*/ 159353 h 178212"/>
                <a:gd name="connsiteX103" fmla="*/ 87315 w 178245"/>
                <a:gd name="connsiteY103" fmla="*/ 162401 h 178212"/>
                <a:gd name="connsiteX104" fmla="*/ 90363 w 178245"/>
                <a:gd name="connsiteY104" fmla="*/ 162878 h 178212"/>
                <a:gd name="connsiteX105" fmla="*/ 95221 w 178245"/>
                <a:gd name="connsiteY105" fmla="*/ 159639 h 178212"/>
                <a:gd name="connsiteX106" fmla="*/ 95507 w 178245"/>
                <a:gd name="connsiteY106" fmla="*/ 158782 h 178212"/>
                <a:gd name="connsiteX107" fmla="*/ 98174 w 178245"/>
                <a:gd name="connsiteY107" fmla="*/ 149542 h 178212"/>
                <a:gd name="connsiteX108" fmla="*/ 109413 w 178245"/>
                <a:gd name="connsiteY108" fmla="*/ 137065 h 178212"/>
                <a:gd name="connsiteX109" fmla="*/ 124463 w 178245"/>
                <a:gd name="connsiteY109" fmla="*/ 136493 h 178212"/>
                <a:gd name="connsiteX110" fmla="*/ 125892 w 178245"/>
                <a:gd name="connsiteY110" fmla="*/ 137065 h 178212"/>
                <a:gd name="connsiteX111" fmla="*/ 134559 w 178245"/>
                <a:gd name="connsiteY111" fmla="*/ 140875 h 178212"/>
                <a:gd name="connsiteX112" fmla="*/ 139608 w 178245"/>
                <a:gd name="connsiteY112" fmla="*/ 140494 h 178212"/>
                <a:gd name="connsiteX113" fmla="*/ 141036 w 178245"/>
                <a:gd name="connsiteY113" fmla="*/ 139541 h 178212"/>
                <a:gd name="connsiteX114" fmla="*/ 141417 w 178245"/>
                <a:gd name="connsiteY114" fmla="*/ 138970 h 178212"/>
                <a:gd name="connsiteX115" fmla="*/ 142180 w 178245"/>
                <a:gd name="connsiteY115" fmla="*/ 133445 h 178212"/>
                <a:gd name="connsiteX116" fmla="*/ 137417 w 178245"/>
                <a:gd name="connsiteY116" fmla="*/ 123920 h 178212"/>
                <a:gd name="connsiteX117" fmla="*/ 136274 w 178245"/>
                <a:gd name="connsiteY117" fmla="*/ 108775 h 178212"/>
                <a:gd name="connsiteX118" fmla="*/ 136845 w 178245"/>
                <a:gd name="connsiteY118" fmla="*/ 107442 h 178212"/>
                <a:gd name="connsiteX119" fmla="*/ 147323 w 178245"/>
                <a:gd name="connsiteY119" fmla="*/ 96107 h 178212"/>
                <a:gd name="connsiteX120" fmla="*/ 148752 w 178245"/>
                <a:gd name="connsiteY120" fmla="*/ 95441 h 178212"/>
                <a:gd name="connsiteX121" fmla="*/ 158848 w 178245"/>
                <a:gd name="connsiteY121" fmla="*/ 91726 h 178212"/>
                <a:gd name="connsiteX122" fmla="*/ 162563 w 178245"/>
                <a:gd name="connsiteY122" fmla="*/ 86487 h 178212"/>
                <a:gd name="connsiteX123" fmla="*/ 159801 w 178245"/>
                <a:gd name="connsiteY123" fmla="*/ 82105 h 178212"/>
                <a:gd name="connsiteX124" fmla="*/ 148847 w 178245"/>
                <a:gd name="connsiteY124" fmla="*/ 78581 h 178212"/>
                <a:gd name="connsiteX125" fmla="*/ 136464 w 178245"/>
                <a:gd name="connsiteY125" fmla="*/ 67246 h 178212"/>
                <a:gd name="connsiteX126" fmla="*/ 135893 w 178245"/>
                <a:gd name="connsiteY126" fmla="*/ 52007 h 178212"/>
                <a:gd name="connsiteX127" fmla="*/ 136464 w 178245"/>
                <a:gd name="connsiteY127" fmla="*/ 50578 h 178212"/>
                <a:gd name="connsiteX128" fmla="*/ 140179 w 178245"/>
                <a:gd name="connsiteY128" fmla="*/ 41910 h 178212"/>
                <a:gd name="connsiteX129" fmla="*/ 138941 w 178245"/>
                <a:gd name="connsiteY129" fmla="*/ 35338 h 178212"/>
                <a:gd name="connsiteX130" fmla="*/ 133321 w 178245"/>
                <a:gd name="connsiteY130" fmla="*/ 34195 h 178212"/>
                <a:gd name="connsiteX131" fmla="*/ 132559 w 178245"/>
                <a:gd name="connsiteY131" fmla="*/ 34671 h 178212"/>
                <a:gd name="connsiteX132" fmla="*/ 123891 w 178245"/>
                <a:gd name="connsiteY132" fmla="*/ 39053 h 178212"/>
                <a:gd name="connsiteX133" fmla="*/ 108842 w 178245"/>
                <a:gd name="connsiteY133" fmla="*/ 40196 h 178212"/>
                <a:gd name="connsiteX134" fmla="*/ 107508 w 178245"/>
                <a:gd name="connsiteY134" fmla="*/ 39624 h 178212"/>
                <a:gd name="connsiteX135" fmla="*/ 96269 w 178245"/>
                <a:gd name="connsiteY135" fmla="*/ 29146 h 178212"/>
                <a:gd name="connsiteX136" fmla="*/ 95602 w 178245"/>
                <a:gd name="connsiteY136" fmla="*/ 27718 h 178212"/>
                <a:gd name="connsiteX137" fmla="*/ 92459 w 178245"/>
                <a:gd name="connsiteY137" fmla="*/ 19717 h 178212"/>
                <a:gd name="connsiteX138" fmla="*/ 86649 w 178245"/>
                <a:gd name="connsiteY138" fmla="*/ 15907 h 178212"/>
                <a:gd name="connsiteX139" fmla="*/ 86649 w 178245"/>
                <a:gd name="connsiteY139" fmla="*/ 15907 h 178212"/>
                <a:gd name="connsiteX140" fmla="*/ 89030 w 178245"/>
                <a:gd name="connsiteY140" fmla="*/ 53530 h 178212"/>
                <a:gd name="connsiteX141" fmla="*/ 124653 w 178245"/>
                <a:gd name="connsiteY141" fmla="*/ 89154 h 178212"/>
                <a:gd name="connsiteX142" fmla="*/ 89030 w 178245"/>
                <a:gd name="connsiteY142" fmla="*/ 124778 h 178212"/>
                <a:gd name="connsiteX143" fmla="*/ 53406 w 178245"/>
                <a:gd name="connsiteY143" fmla="*/ 89154 h 178212"/>
                <a:gd name="connsiteX144" fmla="*/ 89030 w 178245"/>
                <a:gd name="connsiteY144" fmla="*/ 53530 h 178212"/>
                <a:gd name="connsiteX145" fmla="*/ 89030 w 178245"/>
                <a:gd name="connsiteY145" fmla="*/ 53530 h 178212"/>
                <a:gd name="connsiteX146" fmla="*/ 89030 w 178245"/>
                <a:gd name="connsiteY146" fmla="*/ 69056 h 178212"/>
                <a:gd name="connsiteX147" fmla="*/ 69027 w 178245"/>
                <a:gd name="connsiteY147" fmla="*/ 89059 h 178212"/>
                <a:gd name="connsiteX148" fmla="*/ 89030 w 178245"/>
                <a:gd name="connsiteY148" fmla="*/ 109061 h 178212"/>
                <a:gd name="connsiteX149" fmla="*/ 109032 w 178245"/>
                <a:gd name="connsiteY149" fmla="*/ 89059 h 178212"/>
                <a:gd name="connsiteX150" fmla="*/ 89030 w 178245"/>
                <a:gd name="connsiteY150" fmla="*/ 69056 h 178212"/>
                <a:gd name="connsiteX151" fmla="*/ 89030 w 178245"/>
                <a:gd name="connsiteY151" fmla="*/ 69056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78245" h="178212">
                  <a:moveTo>
                    <a:pt x="86649" y="95"/>
                  </a:moveTo>
                  <a:cubicBezTo>
                    <a:pt x="95221" y="95"/>
                    <a:pt x="102555" y="4572"/>
                    <a:pt x="105794" y="12001"/>
                  </a:cubicBezTo>
                  <a:lnTo>
                    <a:pt x="106365" y="13335"/>
                  </a:lnTo>
                  <a:lnTo>
                    <a:pt x="109699" y="22288"/>
                  </a:lnTo>
                  <a:cubicBezTo>
                    <a:pt x="110080" y="23813"/>
                    <a:pt x="111128" y="24860"/>
                    <a:pt x="112652" y="25241"/>
                  </a:cubicBezTo>
                  <a:cubicBezTo>
                    <a:pt x="114271" y="25622"/>
                    <a:pt x="115700" y="25622"/>
                    <a:pt x="117129" y="25146"/>
                  </a:cubicBezTo>
                  <a:lnTo>
                    <a:pt x="117986" y="24765"/>
                  </a:lnTo>
                  <a:lnTo>
                    <a:pt x="125320" y="22098"/>
                  </a:lnTo>
                  <a:cubicBezTo>
                    <a:pt x="132750" y="18383"/>
                    <a:pt x="141036" y="18669"/>
                    <a:pt x="146751" y="23336"/>
                  </a:cubicBezTo>
                  <a:cubicBezTo>
                    <a:pt x="154467" y="28861"/>
                    <a:pt x="157324" y="38291"/>
                    <a:pt x="154371" y="47149"/>
                  </a:cubicBezTo>
                  <a:lnTo>
                    <a:pt x="153895" y="48578"/>
                  </a:lnTo>
                  <a:lnTo>
                    <a:pt x="150085" y="56769"/>
                  </a:lnTo>
                  <a:cubicBezTo>
                    <a:pt x="149228" y="58388"/>
                    <a:pt x="149228" y="59912"/>
                    <a:pt x="150085" y="61627"/>
                  </a:cubicBezTo>
                  <a:cubicBezTo>
                    <a:pt x="150752" y="62865"/>
                    <a:pt x="151514" y="63722"/>
                    <a:pt x="152943" y="64484"/>
                  </a:cubicBezTo>
                  <a:lnTo>
                    <a:pt x="153895" y="64960"/>
                  </a:lnTo>
                  <a:lnTo>
                    <a:pt x="163611" y="68199"/>
                  </a:lnTo>
                  <a:cubicBezTo>
                    <a:pt x="170945" y="70675"/>
                    <a:pt x="176755" y="76771"/>
                    <a:pt x="177898" y="83820"/>
                  </a:cubicBezTo>
                  <a:cubicBezTo>
                    <a:pt x="179613" y="92869"/>
                    <a:pt x="174850" y="101632"/>
                    <a:pt x="166468" y="105632"/>
                  </a:cubicBezTo>
                  <a:lnTo>
                    <a:pt x="165230" y="106204"/>
                  </a:lnTo>
                  <a:lnTo>
                    <a:pt x="154276" y="110109"/>
                  </a:lnTo>
                  <a:cubicBezTo>
                    <a:pt x="152752" y="110490"/>
                    <a:pt x="151705" y="111538"/>
                    <a:pt x="151323" y="113062"/>
                  </a:cubicBezTo>
                  <a:cubicBezTo>
                    <a:pt x="150942" y="114681"/>
                    <a:pt x="150942" y="116110"/>
                    <a:pt x="151323" y="117443"/>
                  </a:cubicBezTo>
                  <a:lnTo>
                    <a:pt x="151705" y="118205"/>
                  </a:lnTo>
                  <a:lnTo>
                    <a:pt x="155514" y="125825"/>
                  </a:lnTo>
                  <a:cubicBezTo>
                    <a:pt x="158943" y="132779"/>
                    <a:pt x="158943" y="140589"/>
                    <a:pt x="155133" y="146304"/>
                  </a:cubicBezTo>
                  <a:lnTo>
                    <a:pt x="154276" y="147447"/>
                  </a:lnTo>
                  <a:cubicBezTo>
                    <a:pt x="148561" y="155448"/>
                    <a:pt x="139036" y="158496"/>
                    <a:pt x="130559" y="155258"/>
                  </a:cubicBezTo>
                  <a:lnTo>
                    <a:pt x="129321" y="154686"/>
                  </a:lnTo>
                  <a:lnTo>
                    <a:pt x="120462" y="151352"/>
                  </a:lnTo>
                  <a:cubicBezTo>
                    <a:pt x="118843" y="150495"/>
                    <a:pt x="117319" y="150495"/>
                    <a:pt x="115700" y="151352"/>
                  </a:cubicBezTo>
                  <a:cubicBezTo>
                    <a:pt x="114176" y="152114"/>
                    <a:pt x="113128" y="153067"/>
                    <a:pt x="112652" y="154305"/>
                  </a:cubicBezTo>
                  <a:lnTo>
                    <a:pt x="112366" y="155067"/>
                  </a:lnTo>
                  <a:lnTo>
                    <a:pt x="109604" y="164497"/>
                  </a:lnTo>
                  <a:cubicBezTo>
                    <a:pt x="106842" y="171736"/>
                    <a:pt x="100650" y="176975"/>
                    <a:pt x="93030" y="178022"/>
                  </a:cubicBezTo>
                  <a:lnTo>
                    <a:pt x="91602" y="178213"/>
                  </a:lnTo>
                  <a:lnTo>
                    <a:pt x="89982" y="178213"/>
                  </a:lnTo>
                  <a:cubicBezTo>
                    <a:pt x="82077" y="178213"/>
                    <a:pt x="74742" y="173450"/>
                    <a:pt x="71409" y="166307"/>
                  </a:cubicBezTo>
                  <a:lnTo>
                    <a:pt x="70837" y="164973"/>
                  </a:lnTo>
                  <a:lnTo>
                    <a:pt x="67503" y="156020"/>
                  </a:lnTo>
                  <a:cubicBezTo>
                    <a:pt x="67122" y="154496"/>
                    <a:pt x="66075" y="153448"/>
                    <a:pt x="64551" y="153067"/>
                  </a:cubicBezTo>
                  <a:cubicBezTo>
                    <a:pt x="62931" y="152686"/>
                    <a:pt x="61503" y="152686"/>
                    <a:pt x="60074" y="153067"/>
                  </a:cubicBezTo>
                  <a:lnTo>
                    <a:pt x="51787" y="156686"/>
                  </a:lnTo>
                  <a:cubicBezTo>
                    <a:pt x="44358" y="160401"/>
                    <a:pt x="36071" y="160115"/>
                    <a:pt x="30356" y="155448"/>
                  </a:cubicBezTo>
                  <a:cubicBezTo>
                    <a:pt x="22641" y="149924"/>
                    <a:pt x="19783" y="140494"/>
                    <a:pt x="22736" y="131635"/>
                  </a:cubicBezTo>
                  <a:lnTo>
                    <a:pt x="23212" y="130207"/>
                  </a:lnTo>
                  <a:lnTo>
                    <a:pt x="27022" y="121444"/>
                  </a:lnTo>
                  <a:cubicBezTo>
                    <a:pt x="27879" y="119825"/>
                    <a:pt x="27879" y="118300"/>
                    <a:pt x="27022" y="116586"/>
                  </a:cubicBezTo>
                  <a:cubicBezTo>
                    <a:pt x="26355" y="115348"/>
                    <a:pt x="25593" y="114491"/>
                    <a:pt x="24165" y="113729"/>
                  </a:cubicBezTo>
                  <a:lnTo>
                    <a:pt x="23212" y="113252"/>
                  </a:lnTo>
                  <a:lnTo>
                    <a:pt x="15116" y="110490"/>
                  </a:lnTo>
                  <a:cubicBezTo>
                    <a:pt x="7782" y="108013"/>
                    <a:pt x="2067" y="101917"/>
                    <a:pt x="352" y="94297"/>
                  </a:cubicBezTo>
                  <a:cubicBezTo>
                    <a:pt x="-1362" y="84772"/>
                    <a:pt x="3305" y="76009"/>
                    <a:pt x="11687" y="72009"/>
                  </a:cubicBezTo>
                  <a:lnTo>
                    <a:pt x="12925" y="71438"/>
                  </a:lnTo>
                  <a:lnTo>
                    <a:pt x="21783" y="68104"/>
                  </a:lnTo>
                  <a:cubicBezTo>
                    <a:pt x="23307" y="67723"/>
                    <a:pt x="24355" y="66675"/>
                    <a:pt x="24736" y="65151"/>
                  </a:cubicBezTo>
                  <a:cubicBezTo>
                    <a:pt x="25117" y="63532"/>
                    <a:pt x="25117" y="62103"/>
                    <a:pt x="24641" y="60579"/>
                  </a:cubicBezTo>
                  <a:lnTo>
                    <a:pt x="24260" y="59722"/>
                  </a:lnTo>
                  <a:lnTo>
                    <a:pt x="21688" y="52388"/>
                  </a:lnTo>
                  <a:cubicBezTo>
                    <a:pt x="17973" y="45529"/>
                    <a:pt x="18259" y="37147"/>
                    <a:pt x="22926" y="30766"/>
                  </a:cubicBezTo>
                  <a:cubicBezTo>
                    <a:pt x="28641" y="22765"/>
                    <a:pt x="38166" y="19717"/>
                    <a:pt x="46739" y="23050"/>
                  </a:cubicBezTo>
                  <a:lnTo>
                    <a:pt x="56740" y="27432"/>
                  </a:lnTo>
                  <a:cubicBezTo>
                    <a:pt x="58359" y="28289"/>
                    <a:pt x="59883" y="28289"/>
                    <a:pt x="61503" y="27432"/>
                  </a:cubicBezTo>
                  <a:cubicBezTo>
                    <a:pt x="63027" y="26670"/>
                    <a:pt x="64074" y="25717"/>
                    <a:pt x="64551" y="24479"/>
                  </a:cubicBezTo>
                  <a:lnTo>
                    <a:pt x="64836" y="23717"/>
                  </a:lnTo>
                  <a:lnTo>
                    <a:pt x="67599" y="14383"/>
                  </a:lnTo>
                  <a:cubicBezTo>
                    <a:pt x="70361" y="6477"/>
                    <a:pt x="76933" y="1238"/>
                    <a:pt x="85029" y="191"/>
                  </a:cubicBezTo>
                  <a:lnTo>
                    <a:pt x="86744" y="0"/>
                  </a:lnTo>
                  <a:lnTo>
                    <a:pt x="86744" y="0"/>
                  </a:lnTo>
                  <a:close/>
                  <a:moveTo>
                    <a:pt x="86649" y="15621"/>
                  </a:moveTo>
                  <a:cubicBezTo>
                    <a:pt x="84648" y="15621"/>
                    <a:pt x="82743" y="16764"/>
                    <a:pt x="81791" y="18859"/>
                  </a:cubicBezTo>
                  <a:lnTo>
                    <a:pt x="81505" y="19717"/>
                  </a:lnTo>
                  <a:lnTo>
                    <a:pt x="78838" y="28956"/>
                  </a:lnTo>
                  <a:cubicBezTo>
                    <a:pt x="77028" y="34385"/>
                    <a:pt x="72837" y="39148"/>
                    <a:pt x="67408" y="41529"/>
                  </a:cubicBezTo>
                  <a:cubicBezTo>
                    <a:pt x="62741" y="43053"/>
                    <a:pt x="57693" y="43243"/>
                    <a:pt x="52740" y="42005"/>
                  </a:cubicBezTo>
                  <a:lnTo>
                    <a:pt x="50930" y="41434"/>
                  </a:lnTo>
                  <a:lnTo>
                    <a:pt x="42548" y="37243"/>
                  </a:lnTo>
                  <a:cubicBezTo>
                    <a:pt x="39881" y="36290"/>
                    <a:pt x="37309" y="37243"/>
                    <a:pt x="36452" y="38100"/>
                  </a:cubicBezTo>
                  <a:lnTo>
                    <a:pt x="36261" y="38386"/>
                  </a:lnTo>
                  <a:lnTo>
                    <a:pt x="35690" y="39053"/>
                  </a:lnTo>
                  <a:cubicBezTo>
                    <a:pt x="34261" y="40100"/>
                    <a:pt x="33690" y="42196"/>
                    <a:pt x="34356" y="44482"/>
                  </a:cubicBezTo>
                  <a:lnTo>
                    <a:pt x="34642" y="45339"/>
                  </a:lnTo>
                  <a:lnTo>
                    <a:pt x="38928" y="54102"/>
                  </a:lnTo>
                  <a:cubicBezTo>
                    <a:pt x="41405" y="59722"/>
                    <a:pt x="41691" y="65627"/>
                    <a:pt x="39500" y="70771"/>
                  </a:cubicBezTo>
                  <a:cubicBezTo>
                    <a:pt x="37404" y="75629"/>
                    <a:pt x="33785" y="79438"/>
                    <a:pt x="29118" y="81915"/>
                  </a:cubicBezTo>
                  <a:lnTo>
                    <a:pt x="27689" y="82582"/>
                  </a:lnTo>
                  <a:lnTo>
                    <a:pt x="19497" y="85916"/>
                  </a:lnTo>
                  <a:cubicBezTo>
                    <a:pt x="17021" y="86582"/>
                    <a:pt x="15497" y="89154"/>
                    <a:pt x="15497" y="91630"/>
                  </a:cubicBezTo>
                  <a:cubicBezTo>
                    <a:pt x="15497" y="93440"/>
                    <a:pt x="16449" y="95345"/>
                    <a:pt x="18640" y="96488"/>
                  </a:cubicBezTo>
                  <a:lnTo>
                    <a:pt x="19497" y="96869"/>
                  </a:lnTo>
                  <a:lnTo>
                    <a:pt x="28641" y="99632"/>
                  </a:lnTo>
                  <a:cubicBezTo>
                    <a:pt x="34071" y="101441"/>
                    <a:pt x="38738" y="105632"/>
                    <a:pt x="41024" y="110966"/>
                  </a:cubicBezTo>
                  <a:cubicBezTo>
                    <a:pt x="43215" y="115824"/>
                    <a:pt x="43405" y="121253"/>
                    <a:pt x="41595" y="126206"/>
                  </a:cubicBezTo>
                  <a:lnTo>
                    <a:pt x="41024" y="127730"/>
                  </a:lnTo>
                  <a:lnTo>
                    <a:pt x="36738" y="136303"/>
                  </a:lnTo>
                  <a:cubicBezTo>
                    <a:pt x="35690" y="138779"/>
                    <a:pt x="36357" y="141256"/>
                    <a:pt x="37976" y="142875"/>
                  </a:cubicBezTo>
                  <a:cubicBezTo>
                    <a:pt x="39500" y="144494"/>
                    <a:pt x="41310" y="145161"/>
                    <a:pt x="43596" y="144018"/>
                  </a:cubicBezTo>
                  <a:lnTo>
                    <a:pt x="44358" y="143542"/>
                  </a:lnTo>
                  <a:lnTo>
                    <a:pt x="53121" y="139160"/>
                  </a:lnTo>
                  <a:cubicBezTo>
                    <a:pt x="56073" y="137922"/>
                    <a:pt x="59026" y="137446"/>
                    <a:pt x="62455" y="137446"/>
                  </a:cubicBezTo>
                  <a:cubicBezTo>
                    <a:pt x="64455" y="137446"/>
                    <a:pt x="65979" y="137732"/>
                    <a:pt x="69504" y="138589"/>
                  </a:cubicBezTo>
                  <a:cubicBezTo>
                    <a:pt x="74171" y="140113"/>
                    <a:pt x="78171" y="144018"/>
                    <a:pt x="80743" y="149162"/>
                  </a:cubicBezTo>
                  <a:lnTo>
                    <a:pt x="81410" y="150590"/>
                  </a:lnTo>
                  <a:lnTo>
                    <a:pt x="84648" y="159353"/>
                  </a:lnTo>
                  <a:cubicBezTo>
                    <a:pt x="85220" y="160972"/>
                    <a:pt x="86077" y="161925"/>
                    <a:pt x="87315" y="162401"/>
                  </a:cubicBezTo>
                  <a:cubicBezTo>
                    <a:pt x="88173" y="162782"/>
                    <a:pt x="89030" y="162878"/>
                    <a:pt x="90363" y="162878"/>
                  </a:cubicBezTo>
                  <a:cubicBezTo>
                    <a:pt x="92364" y="162878"/>
                    <a:pt x="94269" y="161734"/>
                    <a:pt x="95221" y="159639"/>
                  </a:cubicBezTo>
                  <a:lnTo>
                    <a:pt x="95507" y="158782"/>
                  </a:lnTo>
                  <a:lnTo>
                    <a:pt x="98174" y="149542"/>
                  </a:lnTo>
                  <a:cubicBezTo>
                    <a:pt x="99984" y="144113"/>
                    <a:pt x="104175" y="139351"/>
                    <a:pt x="109413" y="137065"/>
                  </a:cubicBezTo>
                  <a:cubicBezTo>
                    <a:pt x="114271" y="134874"/>
                    <a:pt x="119605" y="134684"/>
                    <a:pt x="124463" y="136493"/>
                  </a:cubicBezTo>
                  <a:lnTo>
                    <a:pt x="125892" y="137065"/>
                  </a:lnTo>
                  <a:lnTo>
                    <a:pt x="134559" y="140875"/>
                  </a:lnTo>
                  <a:cubicBezTo>
                    <a:pt x="136274" y="141732"/>
                    <a:pt x="137798" y="141542"/>
                    <a:pt x="139608" y="140494"/>
                  </a:cubicBezTo>
                  <a:lnTo>
                    <a:pt x="141036" y="139541"/>
                  </a:lnTo>
                  <a:lnTo>
                    <a:pt x="141417" y="138970"/>
                  </a:lnTo>
                  <a:cubicBezTo>
                    <a:pt x="142656" y="137065"/>
                    <a:pt x="142941" y="135350"/>
                    <a:pt x="142180" y="133445"/>
                  </a:cubicBezTo>
                  <a:lnTo>
                    <a:pt x="137417" y="123920"/>
                  </a:lnTo>
                  <a:cubicBezTo>
                    <a:pt x="135131" y="118777"/>
                    <a:pt x="134655" y="113443"/>
                    <a:pt x="136274" y="108775"/>
                  </a:cubicBezTo>
                  <a:lnTo>
                    <a:pt x="136845" y="107442"/>
                  </a:lnTo>
                  <a:cubicBezTo>
                    <a:pt x="138369" y="102775"/>
                    <a:pt x="142275" y="98774"/>
                    <a:pt x="147323" y="96107"/>
                  </a:cubicBezTo>
                  <a:lnTo>
                    <a:pt x="148752" y="95441"/>
                  </a:lnTo>
                  <a:lnTo>
                    <a:pt x="158848" y="91726"/>
                  </a:lnTo>
                  <a:cubicBezTo>
                    <a:pt x="161515" y="90583"/>
                    <a:pt x="162563" y="88868"/>
                    <a:pt x="162563" y="86487"/>
                  </a:cubicBezTo>
                  <a:cubicBezTo>
                    <a:pt x="162563" y="84772"/>
                    <a:pt x="161706" y="82867"/>
                    <a:pt x="159801" y="82105"/>
                  </a:cubicBezTo>
                  <a:lnTo>
                    <a:pt x="148847" y="78581"/>
                  </a:lnTo>
                  <a:cubicBezTo>
                    <a:pt x="143418" y="76771"/>
                    <a:pt x="138750" y="72580"/>
                    <a:pt x="136464" y="67246"/>
                  </a:cubicBezTo>
                  <a:cubicBezTo>
                    <a:pt x="134274" y="62389"/>
                    <a:pt x="134083" y="56959"/>
                    <a:pt x="135893" y="52007"/>
                  </a:cubicBezTo>
                  <a:lnTo>
                    <a:pt x="136464" y="50578"/>
                  </a:lnTo>
                  <a:lnTo>
                    <a:pt x="140179" y="41910"/>
                  </a:lnTo>
                  <a:cubicBezTo>
                    <a:pt x="141227" y="39433"/>
                    <a:pt x="140560" y="36957"/>
                    <a:pt x="138941" y="35338"/>
                  </a:cubicBezTo>
                  <a:cubicBezTo>
                    <a:pt x="137417" y="33718"/>
                    <a:pt x="135607" y="33052"/>
                    <a:pt x="133321" y="34195"/>
                  </a:cubicBezTo>
                  <a:lnTo>
                    <a:pt x="132559" y="34671"/>
                  </a:lnTo>
                  <a:lnTo>
                    <a:pt x="123891" y="39053"/>
                  </a:lnTo>
                  <a:cubicBezTo>
                    <a:pt x="118748" y="41338"/>
                    <a:pt x="113509" y="41815"/>
                    <a:pt x="108842" y="40196"/>
                  </a:cubicBezTo>
                  <a:lnTo>
                    <a:pt x="107508" y="39624"/>
                  </a:lnTo>
                  <a:cubicBezTo>
                    <a:pt x="102841" y="38100"/>
                    <a:pt x="98841" y="34195"/>
                    <a:pt x="96269" y="29146"/>
                  </a:cubicBezTo>
                  <a:lnTo>
                    <a:pt x="95602" y="27718"/>
                  </a:lnTo>
                  <a:lnTo>
                    <a:pt x="92459" y="19717"/>
                  </a:lnTo>
                  <a:cubicBezTo>
                    <a:pt x="91125" y="17050"/>
                    <a:pt x="88649" y="15907"/>
                    <a:pt x="86649" y="15907"/>
                  </a:cubicBezTo>
                  <a:lnTo>
                    <a:pt x="86649" y="15907"/>
                  </a:lnTo>
                  <a:close/>
                  <a:moveTo>
                    <a:pt x="89030" y="53530"/>
                  </a:moveTo>
                  <a:cubicBezTo>
                    <a:pt x="108651" y="53530"/>
                    <a:pt x="124653" y="69533"/>
                    <a:pt x="124653" y="89154"/>
                  </a:cubicBezTo>
                  <a:cubicBezTo>
                    <a:pt x="124653" y="108775"/>
                    <a:pt x="108651" y="124778"/>
                    <a:pt x="89030" y="124778"/>
                  </a:cubicBezTo>
                  <a:cubicBezTo>
                    <a:pt x="69408" y="124778"/>
                    <a:pt x="53406" y="108775"/>
                    <a:pt x="53406" y="89154"/>
                  </a:cubicBezTo>
                  <a:cubicBezTo>
                    <a:pt x="53406" y="69533"/>
                    <a:pt x="69408" y="53530"/>
                    <a:pt x="89030" y="53530"/>
                  </a:cubicBezTo>
                  <a:lnTo>
                    <a:pt x="89030" y="53530"/>
                  </a:lnTo>
                  <a:close/>
                  <a:moveTo>
                    <a:pt x="89030" y="69056"/>
                  </a:moveTo>
                  <a:cubicBezTo>
                    <a:pt x="77981" y="69056"/>
                    <a:pt x="69027" y="78105"/>
                    <a:pt x="69027" y="89059"/>
                  </a:cubicBezTo>
                  <a:cubicBezTo>
                    <a:pt x="69027" y="100013"/>
                    <a:pt x="78076" y="109061"/>
                    <a:pt x="89030" y="109061"/>
                  </a:cubicBezTo>
                  <a:cubicBezTo>
                    <a:pt x="99984" y="109061"/>
                    <a:pt x="109032" y="100013"/>
                    <a:pt x="109032" y="89059"/>
                  </a:cubicBezTo>
                  <a:cubicBezTo>
                    <a:pt x="109032" y="78105"/>
                    <a:pt x="99984" y="69056"/>
                    <a:pt x="89030" y="69056"/>
                  </a:cubicBezTo>
                  <a:lnTo>
                    <a:pt x="89030" y="69056"/>
                  </a:lnTo>
                  <a:close/>
                </a:path>
              </a:pathLst>
            </a:custGeom>
            <a:solidFill>
              <a:srgbClr val="FFFFFF"/>
            </a:solidFill>
            <a:ln w="9525" cap="flat">
              <a:noFill/>
              <a:prstDash val="solid"/>
              <a:miter/>
            </a:ln>
          </p:spPr>
          <p:txBody>
            <a:bodyPr rtlCol="0" anchor="ctr"/>
            <a:lstStyle/>
            <a:p>
              <a:endParaRPr lang="fi-FI"/>
            </a:p>
          </p:txBody>
        </p:sp>
      </p:grpSp>
      <p:grpSp>
        <p:nvGrpSpPr>
          <p:cNvPr id="52" name="Ryhmä 51" descr="Käsikirjassa sääntely poikkileikkaavana näkökulmana liittyy lähinnä juristin sekä teknisen osaajan rooleihin">
            <a:extLst>
              <a:ext uri="{FF2B5EF4-FFF2-40B4-BE49-F238E27FC236}">
                <a16:creationId xmlns:a16="http://schemas.microsoft.com/office/drawing/2014/main" id="{97131B03-A52F-C40E-6CA9-A22FFFB4A991}"/>
              </a:ext>
            </a:extLst>
          </p:cNvPr>
          <p:cNvGrpSpPr/>
          <p:nvPr/>
        </p:nvGrpSpPr>
        <p:grpSpPr>
          <a:xfrm>
            <a:off x="7161092" y="5158397"/>
            <a:ext cx="2306231" cy="534960"/>
            <a:chOff x="21085151" y="5415423"/>
            <a:chExt cx="2306231" cy="534960"/>
          </a:xfrm>
        </p:grpSpPr>
        <p:sp>
          <p:nvSpPr>
            <p:cNvPr id="53" name="Suorakulmio: Pyöristetyt kulmat 52">
              <a:extLst>
                <a:ext uri="{FF2B5EF4-FFF2-40B4-BE49-F238E27FC236}">
                  <a16:creationId xmlns:a16="http://schemas.microsoft.com/office/drawing/2014/main" id="{998BDAAE-98B8-F0A5-B09F-DDA6F10CD627}"/>
                </a:ext>
              </a:extLst>
            </p:cNvPr>
            <p:cNvSpPr/>
            <p:nvPr/>
          </p:nvSpPr>
          <p:spPr>
            <a:xfrm>
              <a:off x="21085151" y="5415423"/>
              <a:ext cx="2306231" cy="534960"/>
            </a:xfrm>
            <a:prstGeom prst="roundRect">
              <a:avLst>
                <a:gd name="adj" fmla="val 50000"/>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54" name="Google Shape;734;p45">
              <a:extLst>
                <a:ext uri="{FF2B5EF4-FFF2-40B4-BE49-F238E27FC236}">
                  <a16:creationId xmlns:a16="http://schemas.microsoft.com/office/drawing/2014/main" id="{AA0E5A08-3156-3E58-3AF3-C8F45A5D11CE}"/>
                </a:ext>
              </a:extLst>
            </p:cNvPr>
            <p:cNvSpPr txBox="1"/>
            <p:nvPr/>
          </p:nvSpPr>
          <p:spPr>
            <a:xfrm>
              <a:off x="21776887" y="5588826"/>
              <a:ext cx="1513763" cy="251231"/>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fi-FI" b="1">
                  <a:solidFill>
                    <a:schemeClr val="lt1"/>
                  </a:solidFill>
                  <a:latin typeface="Arial Black"/>
                  <a:ea typeface="Arial Black"/>
                  <a:cs typeface="Arial Black"/>
                  <a:sym typeface="Arial Black"/>
                </a:rPr>
                <a:t>Sääntely</a:t>
              </a:r>
              <a:endParaRPr sz="1600">
                <a:solidFill>
                  <a:schemeClr val="lt1"/>
                </a:solidFill>
              </a:endParaRPr>
            </a:p>
          </p:txBody>
        </p:sp>
        <p:pic>
          <p:nvPicPr>
            <p:cNvPr id="55" name="Kuva 54">
              <a:extLst>
                <a:ext uri="{FF2B5EF4-FFF2-40B4-BE49-F238E27FC236}">
                  <a16:creationId xmlns:a16="http://schemas.microsoft.com/office/drawing/2014/main" id="{9E01A821-B344-A31A-FA6B-B3FD841EBE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81428" y="5533654"/>
              <a:ext cx="221385" cy="243524"/>
            </a:xfrm>
            <a:prstGeom prst="rect">
              <a:avLst/>
            </a:prstGeom>
          </p:spPr>
        </p:pic>
      </p:grpSp>
    </p:spTree>
  </p:cSld>
  <p:clrMapOvr>
    <a:masterClrMapping/>
  </p:clrMapOvr>
</p:sld>
</file>

<file path=ppt/theme/theme1.xml><?xml version="1.0" encoding="utf-8"?>
<a:theme xmlns:a="http://schemas.openxmlformats.org/drawingml/2006/main" name="HKI-perus">
  <a:themeElements>
    <a:clrScheme name="HKI">
      <a:dk1>
        <a:srgbClr val="000000"/>
      </a:dk1>
      <a:lt1>
        <a:srgbClr val="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dk1">
            <a:shade val="15000"/>
          </a:schemeClr>
        </a:lnRef>
        <a:fillRef idx="1">
          <a:schemeClr val="dk1"/>
        </a:fillRef>
        <a:effectRef idx="0">
          <a:schemeClr val="dk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C7F3ECEF21ACC48843B42D8EB2FED6B" ma:contentTypeVersion="4" ma:contentTypeDescription="Luo uusi asiakirja." ma:contentTypeScope="" ma:versionID="d8bd893ac0ecbf7e3c72cc2e39a9c4a4">
  <xsd:schema xmlns:xsd="http://www.w3.org/2001/XMLSchema" xmlns:xs="http://www.w3.org/2001/XMLSchema" xmlns:p="http://schemas.microsoft.com/office/2006/metadata/properties" xmlns:ns2="86b81716-4e64-47d9-9638-963e36d8e425" targetNamespace="http://schemas.microsoft.com/office/2006/metadata/properties" ma:root="true" ma:fieldsID="53b023211e98f5bea67e6b0e505aa579" ns2:_="">
    <xsd:import namespace="86b81716-4e64-47d9-9638-963e36d8e4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b81716-4e64-47d9-9638-963e36d8e4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28AB5C-4763-446A-ACC5-D0D119B4EE39}">
  <ds:schemaRefs>
    <ds:schemaRef ds:uri="86b81716-4e64-47d9-9638-963e36d8e4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315CBC-7CD4-438F-B29A-789BCF5C390A}">
  <ds:schemaRefs>
    <ds:schemaRef ds:uri="http://purl.org/dc/elements/1.1/"/>
    <ds:schemaRef ds:uri="http://schemas.microsoft.com/office/2006/documentManagement/types"/>
    <ds:schemaRef ds:uri="http://purl.org/dc/dcmitype/"/>
    <ds:schemaRef ds:uri="http://schemas.openxmlformats.org/package/2006/metadata/core-properties"/>
    <ds:schemaRef ds:uri="86b81716-4e64-47d9-9638-963e36d8e425"/>
    <ds:schemaRef ds:uri="http://purl.org/dc/terms/"/>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93694548-4F68-456A-9AA1-5D04DD75BE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11068</Words>
  <Application>Microsoft Office PowerPoint</Application>
  <PresentationFormat>Widescreen</PresentationFormat>
  <Paragraphs>1227</Paragraphs>
  <Slides>71</Slides>
  <Notes>71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HKI-perus</vt:lpstr>
      <vt:lpstr>Dataekosysteeminen kehittäminen</vt:lpstr>
      <vt:lpstr>Johdanto</vt:lpstr>
      <vt:lpstr>Neljä vaihetta</vt:lpstr>
      <vt:lpstr>Sanasto</vt:lpstr>
      <vt:lpstr>Mitä ovat dataekosysteemit?</vt:lpstr>
      <vt:lpstr>Data + ekosysteemi = dataekosysteemi</vt:lpstr>
      <vt:lpstr>Miksi nyt puhutaan dataekosysteemeistä?</vt:lpstr>
      <vt:lpstr>Miten dataekosysteemi toimii?</vt:lpstr>
      <vt:lpstr>Miten dataekosysteemissä kehitetään ratkaisuja?</vt:lpstr>
      <vt:lpstr>Suomessa toimivia dataekosysteemejä</vt:lpstr>
      <vt:lpstr>Tunnistatko työstäsi haasteen, jota kannattaisi ratkaista toisten toimijoiden kanssa dataa hyödyntäen?  </vt:lpstr>
      <vt:lpstr>Dataekosysteemin kehittyminen</vt:lpstr>
      <vt:lpstr>Dataekosysteemin kehittyminen – vaiheet ja teemat</vt:lpstr>
      <vt:lpstr>Data</vt:lpstr>
      <vt:lpstr>Kelalla ja Helsingin kaupungin työllisyyspalveluilla on tarve parantaa työllisyyspalvelujen vaikuttavuutta asiakasdataa yhdistämällä</vt:lpstr>
      <vt:lpstr>Voisiko haasteisiin löytää parempia ratkaisuja yhteistyössä toisen organisaation kanssa? </vt:lpstr>
      <vt:lpstr>Yhteistyötä vaativan ongelman tunnistaminen</vt:lpstr>
      <vt:lpstr>Yhteisen käyttötapauksen hahmottaminen</vt:lpstr>
      <vt:lpstr>Yhteistyön edellytykset: luottamus ja autonomia</vt:lpstr>
      <vt:lpstr>Olennaisten kysymysten ja datalähteiden kartoitus</vt:lpstr>
      <vt:lpstr>Datayhteistyön teknisten valmiuksien arviointi</vt:lpstr>
      <vt:lpstr>Sääntelyn rajojen kartoitus</vt:lpstr>
      <vt:lpstr>Onko ongelma ratkaistavissa yksinkertaisella tiedonvaihdolla vai tarvitaanko laajempaa yhteistyötä? </vt:lpstr>
      <vt:lpstr>2 Kokeilu</vt:lpstr>
      <vt:lpstr>Kelan ja Helsingin kaupungin työllisyys- palvelujen kokeilu tuotti nopeasti tuloksia</vt:lpstr>
      <vt:lpstr>Synnyttääkö yhteistyö konkreettista arvoa? </vt:lpstr>
      <vt:lpstr>Kokeilun tavoitteiden määrittely</vt:lpstr>
      <vt:lpstr>Ketterä ja asiakaslähtöinen toteutus</vt:lpstr>
      <vt:lpstr>Yhteisten työtapojen määrittely</vt:lpstr>
      <vt:lpstr>Tarkoituksenmukaisen datan kokeilukäyttö</vt:lpstr>
      <vt:lpstr>Teknisen kokeiluympäristön rakentaminen</vt:lpstr>
      <vt:lpstr>Sääntelyn tulkinnan testaaminen</vt:lpstr>
      <vt:lpstr>Kokeilun tarkoituksena on tuottaa ymmärrystä jatkoaskeleiden suunnitteluun.  Kokeilun tulokset on hyvä dokumentoida ja muodostaa yhteinen näkemys siitä, mitä seuraavaksi pitäisi tapahtua. Tämä tieto auttaa erityisesti päätöksentekijöitä arvioimaan, kannattaako investoida kokeilun skaalaukseen tai jatkokehitykseen.</vt:lpstr>
      <vt:lpstr>3 Kumppanuus syvenee</vt:lpstr>
      <vt:lpstr>Kela ja Helsingin kaupungin työllisyyspalvelujen kumppanuus tiivistyi, mutta jatko vaatii mukaan uusia toimijoita</vt:lpstr>
      <vt:lpstr>Mitä kaikkea voimme saavuttaa yhteistyöllä?</vt:lpstr>
      <vt:lpstr>Yhteistyön vaikutusten ja hyötyjen jäsentäminen</vt:lpstr>
      <vt:lpstr>Dataekosysteemisen toiminnan mittaamisen viitekehys</vt:lpstr>
      <vt:lpstr>Uusien käyttötapausten käynnistäminen </vt:lpstr>
      <vt:lpstr>Roolit ja vastuut syvenevässä yhteistyössä</vt:lpstr>
      <vt:lpstr>Ekosysteemin roolit ja päävastuut</vt:lpstr>
      <vt:lpstr>Yhteinen ymmärrys käytettävästä datasta  </vt:lpstr>
      <vt:lpstr>Yhteentoimiva ja hallittu tekninen ympäristö  </vt:lpstr>
      <vt:lpstr>Lainsäädännön vaatimukset datayhteistyössä  </vt:lpstr>
      <vt:lpstr>Muuttuuko yhteistyö pysyvämmäksi ja syvemmäksi?</vt:lpstr>
      <vt:lpstr>4 Yhteistyö laajenee </vt:lpstr>
      <vt:lpstr>Kohti laajempaa työdataekosysteemiä ja pysyvää omistajuutta</vt:lpstr>
      <vt:lpstr>Miten varmistamme toimivan monitoimija- yhteistyön?</vt:lpstr>
      <vt:lpstr>Kohti itsenäistä dataekosysteemiä</vt:lpstr>
      <vt:lpstr>Käyttötapaukset kasvavat teemoiksi </vt:lpstr>
      <vt:lpstr>Yhteistyön rakenteet dataekosysteemissä  </vt:lpstr>
      <vt:lpstr>Hallittu datan käyttö ekosysteemissä</vt:lpstr>
      <vt:lpstr>Modulaarinen tekninen perusta ekosysteemille </vt:lpstr>
      <vt:lpstr>Sääntelyn hallinta monitoimijaympäristössä</vt:lpstr>
      <vt:lpstr>Kun matka on ohi</vt:lpstr>
      <vt:lpstr>Kysy lisää dataekosysteemityöstä:  Tanja Lahti (tanja.lahti@hel.fi) Ville Meloni (ville.meloni@hel.fi)     </vt:lpstr>
      <vt:lpstr>Liite 1: Lisätiedot</vt:lpstr>
      <vt:lpstr>Henkilötietojen jakamisen yleiset periaatteet</vt:lpstr>
      <vt:lpstr>Kypsän dataekosysteemin toimintamallin esimerkki</vt:lpstr>
      <vt:lpstr>Elementtejä yhteistyön tekniseen toteutukseen</vt:lpstr>
      <vt:lpstr> Mitä yhteistyösopimuksessa kannattaa määrittää?</vt:lpstr>
      <vt:lpstr>Liite 2: Työkalut</vt:lpstr>
      <vt:lpstr>Kokeilijan ABC -työkalut</vt:lpstr>
      <vt:lpstr>Dataekosysteemin roolien työkalut</vt:lpstr>
      <vt:lpstr>Sitran Kilpailukykyä datasta -kanvaasit</vt:lpstr>
      <vt:lpstr>Liite 3: Näin toimimme Helsingin kaupungilla</vt:lpstr>
      <vt:lpstr>Linkkejä Helsingin kaupungin relevantteihin materiaaleihin</vt:lpstr>
      <vt:lpstr>Kehittämisen tuki palvelee digipalvelujen ideoinnissa ja suunnittelussa</vt:lpstr>
      <vt:lpstr>Muista vaadittavat vaikutustenarvioinnit kaikessa kehittämisessä</vt:lpstr>
      <vt:lpstr>Periaatekuva kaupungin API-arkkitehtuurista</vt:lpstr>
      <vt:lpstr>API Gateway yhdistää eri APIt toisiinsa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Saara Anundi</dc:creator>
  <cp:lastModifiedBy>Saara Anundi</cp:lastModifiedBy>
  <cp:revision>4</cp:revision>
  <cp:lastPrinted>2025-06-18T13:18:52Z</cp:lastPrinted>
  <dcterms:modified xsi:type="dcterms:W3CDTF">2025-06-19T10:54:25Z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0x010100AC7F3ECEF21ACC48843B42D8EB2FED6B</vt:lpwstr>
  </property>
  <property fmtid="{D5CDD505-2E9C-101B-9397-08002B2CF9AE}" pid="3" name="MediaServiceImageTags">
    <vt:lpwstr/>
  </property>
  <property fmtid="{D5CDD505-2E9C-101B-9397-08002B2CF9AE}" pid="4" name="MSIP_Label_f35e945f-875f-47b7-87fa-10b3524d17f5_Enabled">
    <vt:lpwstr>true</vt:lpwstr>
  </property>
  <property fmtid="{D5CDD505-2E9C-101B-9397-08002B2CF9AE}" pid="5" name="MSIP_Label_f35e945f-875f-47b7-87fa-10b3524d17f5_SetDate">
    <vt:lpwstr>2025-05-08T12:58:49Z</vt:lpwstr>
  </property>
  <property fmtid="{D5CDD505-2E9C-101B-9397-08002B2CF9AE}" pid="6" name="MSIP_Label_f35e945f-875f-47b7-87fa-10b3524d17f5_Method">
    <vt:lpwstr>Standard</vt:lpwstr>
  </property>
  <property fmtid="{D5CDD505-2E9C-101B-9397-08002B2CF9AE}" pid="7" name="MSIP_Label_f35e945f-875f-47b7-87fa-10b3524d17f5_Name">
    <vt:lpwstr>Julkinen (harkinnanvaraisesti)</vt:lpwstr>
  </property>
  <property fmtid="{D5CDD505-2E9C-101B-9397-08002B2CF9AE}" pid="8" name="MSIP_Label_f35e945f-875f-47b7-87fa-10b3524d17f5_SiteId">
    <vt:lpwstr>3feb6bc1-d722-4726-966c-5b58b64df752</vt:lpwstr>
  </property>
  <property fmtid="{D5CDD505-2E9C-101B-9397-08002B2CF9AE}" pid="9" name="MSIP_Label_f35e945f-875f-47b7-87fa-10b3524d17f5_ActionId">
    <vt:lpwstr>b8462c93-7958-4c7a-b503-fd56a9250191</vt:lpwstr>
  </property>
  <property fmtid="{D5CDD505-2E9C-101B-9397-08002B2CF9AE}" pid="10" name="MSIP_Label_f35e945f-875f-47b7-87fa-10b3524d17f5_ContentBits">
    <vt:lpwstr>0</vt:lpwstr>
  </property>
  <property fmtid="{D5CDD505-2E9C-101B-9397-08002B2CF9AE}" pid="11" name="MSIP_Label_f35e945f-875f-47b7-87fa-10b3524d17f5_Tag">
    <vt:lpwstr>10, 3, 0, 2</vt:lpwstr>
  </property>
</Properties>
</file>