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Lst>
  <p:notesMasterIdLst>
    <p:notesMasterId r:id="rId80"/>
  </p:notesMasterIdLst>
  <p:sldIdLst>
    <p:sldId id="256" r:id="rId12"/>
    <p:sldId id="257" r:id="rId13"/>
    <p:sldId id="258" r:id="rId14"/>
    <p:sldId id="259" r:id="rId15"/>
    <p:sldId id="260" r:id="rId16"/>
    <p:sldId id="261" r:id="rId17"/>
    <p:sldId id="262" r:id="rId18"/>
    <p:sldId id="263" r:id="rId19"/>
    <p:sldId id="264" r:id="rId20"/>
    <p:sldId id="265"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26" r:id="rId63"/>
    <p:sldId id="325"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Lst>
  <p:sldSz cx="9144000" cy="5143500" type="screen16x9"/>
  <p:notesSz cx="6858000" cy="9144000"/>
  <p:embeddedFontLst>
    <p:embeddedFont>
      <p:font typeface="Arial Black" panose="020B0A04020102020204" pitchFamily="34" charset="0"/>
      <p:regular r:id="rId81"/>
      <p:bold r:id="rId82"/>
    </p:embeddedFont>
    <p:embeddedFont>
      <p:font typeface="Roboto" panose="02000000000000000000" pitchFamily="2" charset="0"/>
      <p:regular r:id="rId83"/>
      <p:bold r:id="rId84"/>
      <p:italic r:id="rId85"/>
      <p:boldItalic r:id="rId86"/>
    </p:embeddedFont>
    <p:embeddedFont>
      <p:font typeface="Roboto Light" panose="020000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iq/6uvzMtovQDswemVFqAFV7l/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0" d="100"/>
          <a:sy n="120" d="100"/>
        </p:scale>
        <p:origin x="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font" Target="fonts/font10.fntdata"/><Relationship Id="rId9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notesMaster" Target="notesMasters/notesMaster1.xml"/><Relationship Id="rId85" Type="http://schemas.openxmlformats.org/officeDocument/2006/relationships/font" Target="fonts/font5.fntdata"/><Relationship Id="rId93" Type="http://customschemas.google.com/relationships/presentationmetadata" Target="metadata"/><Relationship Id="rId98"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font" Target="fonts/font3.fntdata"/><Relationship Id="rId88" Type="http://schemas.openxmlformats.org/officeDocument/2006/relationships/font" Target="fonts/font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7.fntdata"/><Relationship Id="rId61" Type="http://schemas.openxmlformats.org/officeDocument/2006/relationships/slide" Target="slides/slide50.xml"/><Relationship Id="rId82" Type="http://schemas.openxmlformats.org/officeDocument/2006/relationships/font" Target="fonts/font2.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ika Kuha" userId="59882b084e9bd3c2" providerId="LiveId" clId="{76A0F112-B5C5-4E46-8AE3-01125AB932DF}"/>
    <pc:docChg chg="undo custSel addSld delSld modSld sldOrd">
      <pc:chgData name="Miika Kuha" userId="59882b084e9bd3c2" providerId="LiveId" clId="{76A0F112-B5C5-4E46-8AE3-01125AB932DF}" dt="2024-01-17T15:04:50.041" v="641" actId="13244"/>
      <pc:docMkLst>
        <pc:docMk/>
      </pc:docMkLst>
      <pc:sldChg chg="modSp mod">
        <pc:chgData name="Miika Kuha" userId="59882b084e9bd3c2" providerId="LiveId" clId="{76A0F112-B5C5-4E46-8AE3-01125AB932DF}" dt="2024-01-17T14:48:53.085" v="566" actId="1036"/>
        <pc:sldMkLst>
          <pc:docMk/>
          <pc:sldMk cId="0" sldId="265"/>
        </pc:sldMkLst>
        <pc:spChg chg="mod">
          <ac:chgData name="Miika Kuha" userId="59882b084e9bd3c2" providerId="LiveId" clId="{76A0F112-B5C5-4E46-8AE3-01125AB932DF}" dt="2024-01-17T14:48:53.085" v="566" actId="1036"/>
          <ac:spMkLst>
            <pc:docMk/>
            <pc:sldMk cId="0" sldId="265"/>
            <ac:spMk id="356" creationId="{00000000-0000-0000-0000-000000000000}"/>
          </ac:spMkLst>
        </pc:spChg>
      </pc:sldChg>
      <pc:sldChg chg="modSp mod">
        <pc:chgData name="Miika Kuha" userId="59882b084e9bd3c2" providerId="LiveId" clId="{76A0F112-B5C5-4E46-8AE3-01125AB932DF}" dt="2024-01-17T14:52:40.123" v="579" actId="1036"/>
        <pc:sldMkLst>
          <pc:docMk/>
          <pc:sldMk cId="0" sldId="269"/>
        </pc:sldMkLst>
        <pc:spChg chg="mod">
          <ac:chgData name="Miika Kuha" userId="59882b084e9bd3c2" providerId="LiveId" clId="{76A0F112-B5C5-4E46-8AE3-01125AB932DF}" dt="2024-01-17T14:52:40.123" v="579" actId="1036"/>
          <ac:spMkLst>
            <pc:docMk/>
            <pc:sldMk cId="0" sldId="269"/>
            <ac:spMk id="395" creationId="{00000000-0000-0000-0000-000000000000}"/>
          </ac:spMkLst>
        </pc:spChg>
      </pc:sldChg>
      <pc:sldChg chg="modSp mod">
        <pc:chgData name="Miika Kuha" userId="59882b084e9bd3c2" providerId="LiveId" clId="{76A0F112-B5C5-4E46-8AE3-01125AB932DF}" dt="2024-01-17T14:58:25.005" v="604" actId="13244"/>
        <pc:sldMkLst>
          <pc:docMk/>
          <pc:sldMk cId="0" sldId="283"/>
        </pc:sldMkLst>
        <pc:spChg chg="ord">
          <ac:chgData name="Miika Kuha" userId="59882b084e9bd3c2" providerId="LiveId" clId="{76A0F112-B5C5-4E46-8AE3-01125AB932DF}" dt="2024-01-17T14:53:57.803" v="580" actId="167"/>
          <ac:spMkLst>
            <pc:docMk/>
            <pc:sldMk cId="0" sldId="283"/>
            <ac:spMk id="589" creationId="{00000000-0000-0000-0000-000000000000}"/>
          </ac:spMkLst>
        </pc:spChg>
        <pc:spChg chg="ord">
          <ac:chgData name="Miika Kuha" userId="59882b084e9bd3c2" providerId="LiveId" clId="{76A0F112-B5C5-4E46-8AE3-01125AB932DF}" dt="2024-01-17T14:53:57.803" v="580" actId="167"/>
          <ac:spMkLst>
            <pc:docMk/>
            <pc:sldMk cId="0" sldId="283"/>
            <ac:spMk id="590" creationId="{00000000-0000-0000-0000-000000000000}"/>
          </ac:spMkLst>
        </pc:spChg>
        <pc:spChg chg="ord">
          <ac:chgData name="Miika Kuha" userId="59882b084e9bd3c2" providerId="LiveId" clId="{76A0F112-B5C5-4E46-8AE3-01125AB932DF}" dt="2024-01-17T14:55:58.406" v="591" actId="13244"/>
          <ac:spMkLst>
            <pc:docMk/>
            <pc:sldMk cId="0" sldId="283"/>
            <ac:spMk id="591" creationId="{00000000-0000-0000-0000-000000000000}"/>
          </ac:spMkLst>
        </pc:spChg>
        <pc:spChg chg="ord">
          <ac:chgData name="Miika Kuha" userId="59882b084e9bd3c2" providerId="LiveId" clId="{76A0F112-B5C5-4E46-8AE3-01125AB932DF}" dt="2024-01-17T14:54:37.746" v="583" actId="13244"/>
          <ac:spMkLst>
            <pc:docMk/>
            <pc:sldMk cId="0" sldId="283"/>
            <ac:spMk id="592" creationId="{00000000-0000-0000-0000-000000000000}"/>
          </ac:spMkLst>
        </pc:spChg>
        <pc:spChg chg="ord">
          <ac:chgData name="Miika Kuha" userId="59882b084e9bd3c2" providerId="LiveId" clId="{76A0F112-B5C5-4E46-8AE3-01125AB932DF}" dt="2024-01-17T14:53:57.803" v="580" actId="167"/>
          <ac:spMkLst>
            <pc:docMk/>
            <pc:sldMk cId="0" sldId="283"/>
            <ac:spMk id="593" creationId="{00000000-0000-0000-0000-000000000000}"/>
          </ac:spMkLst>
        </pc:spChg>
        <pc:spChg chg="ord">
          <ac:chgData name="Miika Kuha" userId="59882b084e9bd3c2" providerId="LiveId" clId="{76A0F112-B5C5-4E46-8AE3-01125AB932DF}" dt="2024-01-17T14:54:14.339" v="581" actId="13244"/>
          <ac:spMkLst>
            <pc:docMk/>
            <pc:sldMk cId="0" sldId="283"/>
            <ac:spMk id="594" creationId="{00000000-0000-0000-0000-000000000000}"/>
          </ac:spMkLst>
        </pc:spChg>
        <pc:spChg chg="ord">
          <ac:chgData name="Miika Kuha" userId="59882b084e9bd3c2" providerId="LiveId" clId="{76A0F112-B5C5-4E46-8AE3-01125AB932DF}" dt="2024-01-17T14:57:52.836" v="600" actId="13244"/>
          <ac:spMkLst>
            <pc:docMk/>
            <pc:sldMk cId="0" sldId="283"/>
            <ac:spMk id="595" creationId="{00000000-0000-0000-0000-000000000000}"/>
          </ac:spMkLst>
        </pc:spChg>
        <pc:spChg chg="ord">
          <ac:chgData name="Miika Kuha" userId="59882b084e9bd3c2" providerId="LiveId" clId="{76A0F112-B5C5-4E46-8AE3-01125AB932DF}" dt="2024-01-17T14:57:57.576" v="601" actId="13244"/>
          <ac:spMkLst>
            <pc:docMk/>
            <pc:sldMk cId="0" sldId="283"/>
            <ac:spMk id="596" creationId="{00000000-0000-0000-0000-000000000000}"/>
          </ac:spMkLst>
        </pc:spChg>
        <pc:spChg chg="ord">
          <ac:chgData name="Miika Kuha" userId="59882b084e9bd3c2" providerId="LiveId" clId="{76A0F112-B5C5-4E46-8AE3-01125AB932DF}" dt="2024-01-17T14:58:04.691" v="602" actId="13244"/>
          <ac:spMkLst>
            <pc:docMk/>
            <pc:sldMk cId="0" sldId="283"/>
            <ac:spMk id="597" creationId="{00000000-0000-0000-0000-000000000000}"/>
          </ac:spMkLst>
        </pc:spChg>
        <pc:spChg chg="mod ord">
          <ac:chgData name="Miika Kuha" userId="59882b084e9bd3c2" providerId="LiveId" clId="{76A0F112-B5C5-4E46-8AE3-01125AB932DF}" dt="2024-01-17T14:58:16.828" v="603" actId="13244"/>
          <ac:spMkLst>
            <pc:docMk/>
            <pc:sldMk cId="0" sldId="283"/>
            <ac:spMk id="598" creationId="{00000000-0000-0000-0000-000000000000}"/>
          </ac:spMkLst>
        </pc:spChg>
        <pc:spChg chg="ord">
          <ac:chgData name="Miika Kuha" userId="59882b084e9bd3c2" providerId="LiveId" clId="{76A0F112-B5C5-4E46-8AE3-01125AB932DF}" dt="2024-01-17T14:54:20.531" v="582" actId="13244"/>
          <ac:spMkLst>
            <pc:docMk/>
            <pc:sldMk cId="0" sldId="283"/>
            <ac:spMk id="599" creationId="{00000000-0000-0000-0000-000000000000}"/>
          </ac:spMkLst>
        </pc:spChg>
        <pc:spChg chg="ord">
          <ac:chgData name="Miika Kuha" userId="59882b084e9bd3c2" providerId="LiveId" clId="{76A0F112-B5C5-4E46-8AE3-01125AB932DF}" dt="2024-01-17T14:55:13.028" v="588" actId="13244"/>
          <ac:spMkLst>
            <pc:docMk/>
            <pc:sldMk cId="0" sldId="283"/>
            <ac:spMk id="600" creationId="{00000000-0000-0000-0000-000000000000}"/>
          </ac:spMkLst>
        </pc:spChg>
        <pc:spChg chg="ord">
          <ac:chgData name="Miika Kuha" userId="59882b084e9bd3c2" providerId="LiveId" clId="{76A0F112-B5C5-4E46-8AE3-01125AB932DF}" dt="2024-01-17T14:55:08.363" v="587" actId="13244"/>
          <ac:spMkLst>
            <pc:docMk/>
            <pc:sldMk cId="0" sldId="283"/>
            <ac:spMk id="601" creationId="{00000000-0000-0000-0000-000000000000}"/>
          </ac:spMkLst>
        </pc:spChg>
        <pc:spChg chg="ord">
          <ac:chgData name="Miika Kuha" userId="59882b084e9bd3c2" providerId="LiveId" clId="{76A0F112-B5C5-4E46-8AE3-01125AB932DF}" dt="2024-01-17T14:55:04.103" v="586" actId="13244"/>
          <ac:spMkLst>
            <pc:docMk/>
            <pc:sldMk cId="0" sldId="283"/>
            <ac:spMk id="602" creationId="{00000000-0000-0000-0000-000000000000}"/>
          </ac:spMkLst>
        </pc:spChg>
        <pc:spChg chg="ord">
          <ac:chgData name="Miika Kuha" userId="59882b084e9bd3c2" providerId="LiveId" clId="{76A0F112-B5C5-4E46-8AE3-01125AB932DF}" dt="2024-01-17T14:54:59.631" v="585" actId="13244"/>
          <ac:spMkLst>
            <pc:docMk/>
            <pc:sldMk cId="0" sldId="283"/>
            <ac:spMk id="603" creationId="{00000000-0000-0000-0000-000000000000}"/>
          </ac:spMkLst>
        </pc:spChg>
        <pc:spChg chg="ord">
          <ac:chgData name="Miika Kuha" userId="59882b084e9bd3c2" providerId="LiveId" clId="{76A0F112-B5C5-4E46-8AE3-01125AB932DF}" dt="2024-01-17T14:54:53.629" v="584" actId="13244"/>
          <ac:spMkLst>
            <pc:docMk/>
            <pc:sldMk cId="0" sldId="283"/>
            <ac:spMk id="604" creationId="{00000000-0000-0000-0000-000000000000}"/>
          </ac:spMkLst>
        </pc:spChg>
        <pc:spChg chg="ord">
          <ac:chgData name="Miika Kuha" userId="59882b084e9bd3c2" providerId="LiveId" clId="{76A0F112-B5C5-4E46-8AE3-01125AB932DF}" dt="2024-01-17T14:55:46.836" v="590" actId="13244"/>
          <ac:spMkLst>
            <pc:docMk/>
            <pc:sldMk cId="0" sldId="283"/>
            <ac:spMk id="605" creationId="{00000000-0000-0000-0000-000000000000}"/>
          </ac:spMkLst>
        </pc:spChg>
        <pc:spChg chg="mod ord">
          <ac:chgData name="Miika Kuha" userId="59882b084e9bd3c2" providerId="LiveId" clId="{76A0F112-B5C5-4E46-8AE3-01125AB932DF}" dt="2024-01-17T14:56:25.734" v="593" actId="13244"/>
          <ac:spMkLst>
            <pc:docMk/>
            <pc:sldMk cId="0" sldId="283"/>
            <ac:spMk id="606" creationId="{00000000-0000-0000-0000-000000000000}"/>
          </ac:spMkLst>
        </pc:spChg>
        <pc:spChg chg="ord">
          <ac:chgData name="Miika Kuha" userId="59882b084e9bd3c2" providerId="LiveId" clId="{76A0F112-B5C5-4E46-8AE3-01125AB932DF}" dt="2024-01-17T14:56:03.769" v="592" actId="13244"/>
          <ac:spMkLst>
            <pc:docMk/>
            <pc:sldMk cId="0" sldId="283"/>
            <ac:spMk id="607" creationId="{00000000-0000-0000-0000-000000000000}"/>
          </ac:spMkLst>
        </pc:spChg>
        <pc:spChg chg="ord">
          <ac:chgData name="Miika Kuha" userId="59882b084e9bd3c2" providerId="LiveId" clId="{76A0F112-B5C5-4E46-8AE3-01125AB932DF}" dt="2024-01-17T14:56:56.437" v="595" actId="13244"/>
          <ac:spMkLst>
            <pc:docMk/>
            <pc:sldMk cId="0" sldId="283"/>
            <ac:spMk id="608" creationId="{00000000-0000-0000-0000-000000000000}"/>
          </ac:spMkLst>
        </pc:spChg>
        <pc:spChg chg="mod ord">
          <ac:chgData name="Miika Kuha" userId="59882b084e9bd3c2" providerId="LiveId" clId="{76A0F112-B5C5-4E46-8AE3-01125AB932DF}" dt="2024-01-17T14:57:23.782" v="598" actId="13244"/>
          <ac:spMkLst>
            <pc:docMk/>
            <pc:sldMk cId="0" sldId="283"/>
            <ac:spMk id="609" creationId="{00000000-0000-0000-0000-000000000000}"/>
          </ac:spMkLst>
        </pc:spChg>
        <pc:spChg chg="ord">
          <ac:chgData name="Miika Kuha" userId="59882b084e9bd3c2" providerId="LiveId" clId="{76A0F112-B5C5-4E46-8AE3-01125AB932DF}" dt="2024-01-17T14:57:05.878" v="597" actId="13244"/>
          <ac:spMkLst>
            <pc:docMk/>
            <pc:sldMk cId="0" sldId="283"/>
            <ac:spMk id="610" creationId="{00000000-0000-0000-0000-000000000000}"/>
          </ac:spMkLst>
        </pc:spChg>
        <pc:spChg chg="ord">
          <ac:chgData name="Miika Kuha" userId="59882b084e9bd3c2" providerId="LiveId" clId="{76A0F112-B5C5-4E46-8AE3-01125AB932DF}" dt="2024-01-17T14:57:02.384" v="596" actId="13244"/>
          <ac:spMkLst>
            <pc:docMk/>
            <pc:sldMk cId="0" sldId="283"/>
            <ac:spMk id="611" creationId="{00000000-0000-0000-0000-000000000000}"/>
          </ac:spMkLst>
        </pc:spChg>
        <pc:spChg chg="ord">
          <ac:chgData name="Miika Kuha" userId="59882b084e9bd3c2" providerId="LiveId" clId="{76A0F112-B5C5-4E46-8AE3-01125AB932DF}" dt="2024-01-17T14:53:57.803" v="580" actId="167"/>
          <ac:spMkLst>
            <pc:docMk/>
            <pc:sldMk cId="0" sldId="283"/>
            <ac:spMk id="612" creationId="{00000000-0000-0000-0000-000000000000}"/>
          </ac:spMkLst>
        </pc:spChg>
        <pc:spChg chg="mod ord">
          <ac:chgData name="Miika Kuha" userId="59882b084e9bd3c2" providerId="LiveId" clId="{76A0F112-B5C5-4E46-8AE3-01125AB932DF}" dt="2024-01-17T14:55:29.311" v="589" actId="13244"/>
          <ac:spMkLst>
            <pc:docMk/>
            <pc:sldMk cId="0" sldId="283"/>
            <ac:spMk id="613" creationId="{00000000-0000-0000-0000-000000000000}"/>
          </ac:spMkLst>
        </pc:spChg>
        <pc:spChg chg="ord">
          <ac:chgData name="Miika Kuha" userId="59882b084e9bd3c2" providerId="LiveId" clId="{76A0F112-B5C5-4E46-8AE3-01125AB932DF}" dt="2024-01-17T14:58:25.005" v="604" actId="13244"/>
          <ac:spMkLst>
            <pc:docMk/>
            <pc:sldMk cId="0" sldId="283"/>
            <ac:spMk id="614" creationId="{00000000-0000-0000-0000-000000000000}"/>
          </ac:spMkLst>
        </pc:spChg>
        <pc:spChg chg="ord">
          <ac:chgData name="Miika Kuha" userId="59882b084e9bd3c2" providerId="LiveId" clId="{76A0F112-B5C5-4E46-8AE3-01125AB932DF}" dt="2024-01-17T14:56:30.306" v="594" actId="13244"/>
          <ac:spMkLst>
            <pc:docMk/>
            <pc:sldMk cId="0" sldId="283"/>
            <ac:spMk id="615" creationId="{00000000-0000-0000-0000-000000000000}"/>
          </ac:spMkLst>
        </pc:spChg>
        <pc:spChg chg="ord">
          <ac:chgData name="Miika Kuha" userId="59882b084e9bd3c2" providerId="LiveId" clId="{76A0F112-B5C5-4E46-8AE3-01125AB932DF}" dt="2024-01-17T14:57:27.536" v="599" actId="13244"/>
          <ac:spMkLst>
            <pc:docMk/>
            <pc:sldMk cId="0" sldId="283"/>
            <ac:spMk id="616" creationId="{00000000-0000-0000-0000-000000000000}"/>
          </ac:spMkLst>
        </pc:spChg>
      </pc:sldChg>
      <pc:sldChg chg="modSp mod">
        <pc:chgData name="Miika Kuha" userId="59882b084e9bd3c2" providerId="LiveId" clId="{76A0F112-B5C5-4E46-8AE3-01125AB932DF}" dt="2024-01-17T14:47:51.201" v="560" actId="114"/>
        <pc:sldMkLst>
          <pc:docMk/>
          <pc:sldMk cId="0" sldId="284"/>
        </pc:sldMkLst>
        <pc:spChg chg="mod">
          <ac:chgData name="Miika Kuha" userId="59882b084e9bd3c2" providerId="LiveId" clId="{76A0F112-B5C5-4E46-8AE3-01125AB932DF}" dt="2024-01-17T14:40:28.804" v="7" actId="20577"/>
          <ac:spMkLst>
            <pc:docMk/>
            <pc:sldMk cId="0" sldId="284"/>
            <ac:spMk id="622" creationId="{00000000-0000-0000-0000-000000000000}"/>
          </ac:spMkLst>
        </pc:spChg>
        <pc:spChg chg="mod">
          <ac:chgData name="Miika Kuha" userId="59882b084e9bd3c2" providerId="LiveId" clId="{76A0F112-B5C5-4E46-8AE3-01125AB932DF}" dt="2024-01-17T14:47:38.649" v="544" actId="114"/>
          <ac:spMkLst>
            <pc:docMk/>
            <pc:sldMk cId="0" sldId="284"/>
            <ac:spMk id="623" creationId="{00000000-0000-0000-0000-000000000000}"/>
          </ac:spMkLst>
        </pc:spChg>
        <pc:spChg chg="mod">
          <ac:chgData name="Miika Kuha" userId="59882b084e9bd3c2" providerId="LiveId" clId="{76A0F112-B5C5-4E46-8AE3-01125AB932DF}" dt="2024-01-17T14:47:51.201" v="560" actId="114"/>
          <ac:spMkLst>
            <pc:docMk/>
            <pc:sldMk cId="0" sldId="284"/>
            <ac:spMk id="624" creationId="{00000000-0000-0000-0000-000000000000}"/>
          </ac:spMkLst>
        </pc:spChg>
      </pc:sldChg>
      <pc:sldChg chg="modSp mod">
        <pc:chgData name="Miika Kuha" userId="59882b084e9bd3c2" providerId="LiveId" clId="{76A0F112-B5C5-4E46-8AE3-01125AB932DF}" dt="2024-01-17T15:04:50.041" v="641" actId="13244"/>
        <pc:sldMkLst>
          <pc:docMk/>
          <pc:sldMk cId="0" sldId="285"/>
        </pc:sldMkLst>
        <pc:spChg chg="mod ord">
          <ac:chgData name="Miika Kuha" userId="59882b084e9bd3c2" providerId="LiveId" clId="{76A0F112-B5C5-4E46-8AE3-01125AB932DF}" dt="2024-01-17T15:01:33.348" v="616" actId="962"/>
          <ac:spMkLst>
            <pc:docMk/>
            <pc:sldMk cId="0" sldId="285"/>
            <ac:spMk id="630" creationId="{00000000-0000-0000-0000-000000000000}"/>
          </ac:spMkLst>
        </pc:spChg>
        <pc:spChg chg="mod ord">
          <ac:chgData name="Miika Kuha" userId="59882b084e9bd3c2" providerId="LiveId" clId="{76A0F112-B5C5-4E46-8AE3-01125AB932DF}" dt="2024-01-17T15:01:46.697" v="618" actId="13244"/>
          <ac:spMkLst>
            <pc:docMk/>
            <pc:sldMk cId="0" sldId="285"/>
            <ac:spMk id="631" creationId="{00000000-0000-0000-0000-000000000000}"/>
          </ac:spMkLst>
        </pc:spChg>
        <pc:spChg chg="ord">
          <ac:chgData name="Miika Kuha" userId="59882b084e9bd3c2" providerId="LiveId" clId="{76A0F112-B5C5-4E46-8AE3-01125AB932DF}" dt="2024-01-17T15:03:46.474" v="632" actId="13244"/>
          <ac:spMkLst>
            <pc:docMk/>
            <pc:sldMk cId="0" sldId="285"/>
            <ac:spMk id="632" creationId="{00000000-0000-0000-0000-000000000000}"/>
          </ac:spMkLst>
        </pc:spChg>
        <pc:spChg chg="ord">
          <ac:chgData name="Miika Kuha" userId="59882b084e9bd3c2" providerId="LiveId" clId="{76A0F112-B5C5-4E46-8AE3-01125AB932DF}" dt="2024-01-17T15:01:54.742" v="619" actId="13244"/>
          <ac:spMkLst>
            <pc:docMk/>
            <pc:sldMk cId="0" sldId="285"/>
            <ac:spMk id="633" creationId="{00000000-0000-0000-0000-000000000000}"/>
          </ac:spMkLst>
        </pc:spChg>
        <pc:spChg chg="mod ord">
          <ac:chgData name="Miika Kuha" userId="59882b084e9bd3c2" providerId="LiveId" clId="{76A0F112-B5C5-4E46-8AE3-01125AB932DF}" dt="2024-01-17T15:01:33.348" v="616" actId="962"/>
          <ac:spMkLst>
            <pc:docMk/>
            <pc:sldMk cId="0" sldId="285"/>
            <ac:spMk id="634" creationId="{00000000-0000-0000-0000-000000000000}"/>
          </ac:spMkLst>
        </pc:spChg>
        <pc:spChg chg="mod ord">
          <ac:chgData name="Miika Kuha" userId="59882b084e9bd3c2" providerId="LiveId" clId="{76A0F112-B5C5-4E46-8AE3-01125AB932DF}" dt="2024-01-17T15:01:33.348" v="616" actId="962"/>
          <ac:spMkLst>
            <pc:docMk/>
            <pc:sldMk cId="0" sldId="285"/>
            <ac:spMk id="635" creationId="{00000000-0000-0000-0000-000000000000}"/>
          </ac:spMkLst>
        </pc:spChg>
        <pc:spChg chg="ord">
          <ac:chgData name="Miika Kuha" userId="59882b084e9bd3c2" providerId="LiveId" clId="{76A0F112-B5C5-4E46-8AE3-01125AB932DF}" dt="2024-01-17T15:02:46.922" v="625" actId="13244"/>
          <ac:spMkLst>
            <pc:docMk/>
            <pc:sldMk cId="0" sldId="285"/>
            <ac:spMk id="636" creationId="{00000000-0000-0000-0000-000000000000}"/>
          </ac:spMkLst>
        </pc:spChg>
        <pc:spChg chg="ord">
          <ac:chgData name="Miika Kuha" userId="59882b084e9bd3c2" providerId="LiveId" clId="{76A0F112-B5C5-4E46-8AE3-01125AB932DF}" dt="2024-01-17T15:03:05.667" v="628" actId="13244"/>
          <ac:spMkLst>
            <pc:docMk/>
            <pc:sldMk cId="0" sldId="285"/>
            <ac:spMk id="637" creationId="{00000000-0000-0000-0000-000000000000}"/>
          </ac:spMkLst>
        </pc:spChg>
        <pc:spChg chg="ord">
          <ac:chgData name="Miika Kuha" userId="59882b084e9bd3c2" providerId="LiveId" clId="{76A0F112-B5C5-4E46-8AE3-01125AB932DF}" dt="2024-01-17T15:02:56.855" v="627" actId="13244"/>
          <ac:spMkLst>
            <pc:docMk/>
            <pc:sldMk cId="0" sldId="285"/>
            <ac:spMk id="638" creationId="{00000000-0000-0000-0000-000000000000}"/>
          </ac:spMkLst>
        </pc:spChg>
        <pc:spChg chg="mod ord">
          <ac:chgData name="Miika Kuha" userId="59882b084e9bd3c2" providerId="LiveId" clId="{76A0F112-B5C5-4E46-8AE3-01125AB932DF}" dt="2024-01-17T15:03:26.105" v="630" actId="13244"/>
          <ac:spMkLst>
            <pc:docMk/>
            <pc:sldMk cId="0" sldId="285"/>
            <ac:spMk id="639" creationId="{00000000-0000-0000-0000-000000000000}"/>
          </ac:spMkLst>
        </pc:spChg>
        <pc:spChg chg="mod ord">
          <ac:chgData name="Miika Kuha" userId="59882b084e9bd3c2" providerId="LiveId" clId="{76A0F112-B5C5-4E46-8AE3-01125AB932DF}" dt="2024-01-17T15:01:33.348" v="616" actId="962"/>
          <ac:spMkLst>
            <pc:docMk/>
            <pc:sldMk cId="0" sldId="285"/>
            <ac:spMk id="640" creationId="{00000000-0000-0000-0000-000000000000}"/>
          </ac:spMkLst>
        </pc:spChg>
        <pc:spChg chg="ord">
          <ac:chgData name="Miika Kuha" userId="59882b084e9bd3c2" providerId="LiveId" clId="{76A0F112-B5C5-4E46-8AE3-01125AB932DF}" dt="2024-01-17T15:02:31.526" v="624" actId="13244"/>
          <ac:spMkLst>
            <pc:docMk/>
            <pc:sldMk cId="0" sldId="285"/>
            <ac:spMk id="641" creationId="{00000000-0000-0000-0000-000000000000}"/>
          </ac:spMkLst>
        </pc:spChg>
        <pc:spChg chg="ord">
          <ac:chgData name="Miika Kuha" userId="59882b084e9bd3c2" providerId="LiveId" clId="{76A0F112-B5C5-4E46-8AE3-01125AB932DF}" dt="2024-01-17T15:02:26.577" v="623" actId="13244"/>
          <ac:spMkLst>
            <pc:docMk/>
            <pc:sldMk cId="0" sldId="285"/>
            <ac:spMk id="642" creationId="{00000000-0000-0000-0000-000000000000}"/>
          </ac:spMkLst>
        </pc:spChg>
        <pc:spChg chg="ord">
          <ac:chgData name="Miika Kuha" userId="59882b084e9bd3c2" providerId="LiveId" clId="{76A0F112-B5C5-4E46-8AE3-01125AB932DF}" dt="2024-01-17T15:02:22.665" v="622" actId="13244"/>
          <ac:spMkLst>
            <pc:docMk/>
            <pc:sldMk cId="0" sldId="285"/>
            <ac:spMk id="643" creationId="{00000000-0000-0000-0000-000000000000}"/>
          </ac:spMkLst>
        </pc:spChg>
        <pc:spChg chg="ord">
          <ac:chgData name="Miika Kuha" userId="59882b084e9bd3c2" providerId="LiveId" clId="{76A0F112-B5C5-4E46-8AE3-01125AB932DF}" dt="2024-01-17T15:02:17.306" v="621" actId="13244"/>
          <ac:spMkLst>
            <pc:docMk/>
            <pc:sldMk cId="0" sldId="285"/>
            <ac:spMk id="644" creationId="{00000000-0000-0000-0000-000000000000}"/>
          </ac:spMkLst>
        </pc:spChg>
        <pc:spChg chg="ord">
          <ac:chgData name="Miika Kuha" userId="59882b084e9bd3c2" providerId="LiveId" clId="{76A0F112-B5C5-4E46-8AE3-01125AB932DF}" dt="2024-01-17T15:02:11.260" v="620" actId="13244"/>
          <ac:spMkLst>
            <pc:docMk/>
            <pc:sldMk cId="0" sldId="285"/>
            <ac:spMk id="645" creationId="{00000000-0000-0000-0000-000000000000}"/>
          </ac:spMkLst>
        </pc:spChg>
        <pc:spChg chg="ord">
          <ac:chgData name="Miika Kuha" userId="59882b084e9bd3c2" providerId="LiveId" clId="{76A0F112-B5C5-4E46-8AE3-01125AB932DF}" dt="2024-01-17T15:03:40.576" v="631" actId="13244"/>
          <ac:spMkLst>
            <pc:docMk/>
            <pc:sldMk cId="0" sldId="285"/>
            <ac:spMk id="646" creationId="{00000000-0000-0000-0000-000000000000}"/>
          </ac:spMkLst>
        </pc:spChg>
        <pc:spChg chg="mod ord">
          <ac:chgData name="Miika Kuha" userId="59882b084e9bd3c2" providerId="LiveId" clId="{76A0F112-B5C5-4E46-8AE3-01125AB932DF}" dt="2024-01-17T15:03:58.916" v="635" actId="962"/>
          <ac:spMkLst>
            <pc:docMk/>
            <pc:sldMk cId="0" sldId="285"/>
            <ac:spMk id="647" creationId="{00000000-0000-0000-0000-000000000000}"/>
          </ac:spMkLst>
        </pc:spChg>
        <pc:spChg chg="ord">
          <ac:chgData name="Miika Kuha" userId="59882b084e9bd3c2" providerId="LiveId" clId="{76A0F112-B5C5-4E46-8AE3-01125AB932DF}" dt="2024-01-17T15:03:49.991" v="633" actId="13244"/>
          <ac:spMkLst>
            <pc:docMk/>
            <pc:sldMk cId="0" sldId="285"/>
            <ac:spMk id="648" creationId="{00000000-0000-0000-0000-000000000000}"/>
          </ac:spMkLst>
        </pc:spChg>
        <pc:spChg chg="ord">
          <ac:chgData name="Miika Kuha" userId="59882b084e9bd3c2" providerId="LiveId" clId="{76A0F112-B5C5-4E46-8AE3-01125AB932DF}" dt="2024-01-17T15:04:12.805" v="636" actId="13244"/>
          <ac:spMkLst>
            <pc:docMk/>
            <pc:sldMk cId="0" sldId="285"/>
            <ac:spMk id="649" creationId="{00000000-0000-0000-0000-000000000000}"/>
          </ac:spMkLst>
        </pc:spChg>
        <pc:spChg chg="mod ord">
          <ac:chgData name="Miika Kuha" userId="59882b084e9bd3c2" providerId="LiveId" clId="{76A0F112-B5C5-4E46-8AE3-01125AB932DF}" dt="2024-01-17T15:04:39.110" v="640" actId="13244"/>
          <ac:spMkLst>
            <pc:docMk/>
            <pc:sldMk cId="0" sldId="285"/>
            <ac:spMk id="650" creationId="{00000000-0000-0000-0000-000000000000}"/>
          </ac:spMkLst>
        </pc:spChg>
        <pc:spChg chg="ord">
          <ac:chgData name="Miika Kuha" userId="59882b084e9bd3c2" providerId="LiveId" clId="{76A0F112-B5C5-4E46-8AE3-01125AB932DF}" dt="2024-01-17T15:04:30.422" v="639" actId="13244"/>
          <ac:spMkLst>
            <pc:docMk/>
            <pc:sldMk cId="0" sldId="285"/>
            <ac:spMk id="651" creationId="{00000000-0000-0000-0000-000000000000}"/>
          </ac:spMkLst>
        </pc:spChg>
        <pc:spChg chg="ord">
          <ac:chgData name="Miika Kuha" userId="59882b084e9bd3c2" providerId="LiveId" clId="{76A0F112-B5C5-4E46-8AE3-01125AB932DF}" dt="2024-01-17T15:04:17.672" v="637" actId="13244"/>
          <ac:spMkLst>
            <pc:docMk/>
            <pc:sldMk cId="0" sldId="285"/>
            <ac:spMk id="652" creationId="{00000000-0000-0000-0000-000000000000}"/>
          </ac:spMkLst>
        </pc:spChg>
        <pc:spChg chg="mod ord">
          <ac:chgData name="Miika Kuha" userId="59882b084e9bd3c2" providerId="LiveId" clId="{76A0F112-B5C5-4E46-8AE3-01125AB932DF}" dt="2024-01-17T15:01:33.348" v="616" actId="962"/>
          <ac:spMkLst>
            <pc:docMk/>
            <pc:sldMk cId="0" sldId="285"/>
            <ac:spMk id="653" creationId="{00000000-0000-0000-0000-000000000000}"/>
          </ac:spMkLst>
        </pc:spChg>
        <pc:spChg chg="ord">
          <ac:chgData name="Miika Kuha" userId="59882b084e9bd3c2" providerId="LiveId" clId="{76A0F112-B5C5-4E46-8AE3-01125AB932DF}" dt="2024-01-17T15:04:50.041" v="641" actId="13244"/>
          <ac:spMkLst>
            <pc:docMk/>
            <pc:sldMk cId="0" sldId="285"/>
            <ac:spMk id="654" creationId="{00000000-0000-0000-0000-000000000000}"/>
          </ac:spMkLst>
        </pc:spChg>
      </pc:sldChg>
      <pc:sldChg chg="modSp mod">
        <pc:chgData name="Miika Kuha" userId="59882b084e9bd3c2" providerId="LiveId" clId="{76A0F112-B5C5-4E46-8AE3-01125AB932DF}" dt="2024-01-17T14:48:20.309" v="564" actId="114"/>
        <pc:sldMkLst>
          <pc:docMk/>
          <pc:sldMk cId="0" sldId="286"/>
        </pc:sldMkLst>
        <pc:spChg chg="mod">
          <ac:chgData name="Miika Kuha" userId="59882b084e9bd3c2" providerId="LiveId" clId="{76A0F112-B5C5-4E46-8AE3-01125AB932DF}" dt="2024-01-17T14:48:02.655" v="561" actId="114"/>
          <ac:spMkLst>
            <pc:docMk/>
            <pc:sldMk cId="0" sldId="286"/>
            <ac:spMk id="661" creationId="{00000000-0000-0000-0000-000000000000}"/>
          </ac:spMkLst>
        </pc:spChg>
        <pc:spChg chg="mod">
          <ac:chgData name="Miika Kuha" userId="59882b084e9bd3c2" providerId="LiveId" clId="{76A0F112-B5C5-4E46-8AE3-01125AB932DF}" dt="2024-01-17T14:48:20.309" v="564" actId="114"/>
          <ac:spMkLst>
            <pc:docMk/>
            <pc:sldMk cId="0" sldId="286"/>
            <ac:spMk id="662" creationId="{00000000-0000-0000-0000-000000000000}"/>
          </ac:spMkLst>
        </pc:spChg>
      </pc:sldChg>
      <pc:sldChg chg="modSp mod">
        <pc:chgData name="Miika Kuha" userId="59882b084e9bd3c2" providerId="LiveId" clId="{76A0F112-B5C5-4E46-8AE3-01125AB932DF}" dt="2024-01-17T14:59:19.144" v="608" actId="13244"/>
        <pc:sldMkLst>
          <pc:docMk/>
          <pc:sldMk cId="0" sldId="287"/>
        </pc:sldMkLst>
        <pc:spChg chg="ord">
          <ac:chgData name="Miika Kuha" userId="59882b084e9bd3c2" providerId="LiveId" clId="{76A0F112-B5C5-4E46-8AE3-01125AB932DF}" dt="2024-01-17T14:59:15.576" v="607" actId="13244"/>
          <ac:spMkLst>
            <pc:docMk/>
            <pc:sldMk cId="0" sldId="287"/>
            <ac:spMk id="669" creationId="{00000000-0000-0000-0000-000000000000}"/>
          </ac:spMkLst>
        </pc:spChg>
        <pc:spChg chg="ord">
          <ac:chgData name="Miika Kuha" userId="59882b084e9bd3c2" providerId="LiveId" clId="{76A0F112-B5C5-4E46-8AE3-01125AB932DF}" dt="2024-01-17T14:59:05.486" v="605" actId="13244"/>
          <ac:spMkLst>
            <pc:docMk/>
            <pc:sldMk cId="0" sldId="287"/>
            <ac:spMk id="670" creationId="{00000000-0000-0000-0000-000000000000}"/>
          </ac:spMkLst>
        </pc:spChg>
        <pc:spChg chg="ord">
          <ac:chgData name="Miika Kuha" userId="59882b084e9bd3c2" providerId="LiveId" clId="{76A0F112-B5C5-4E46-8AE3-01125AB932DF}" dt="2024-01-17T14:59:19.144" v="608" actId="13244"/>
          <ac:spMkLst>
            <pc:docMk/>
            <pc:sldMk cId="0" sldId="287"/>
            <ac:spMk id="671" creationId="{00000000-0000-0000-0000-000000000000}"/>
          </ac:spMkLst>
        </pc:spChg>
        <pc:picChg chg="mod">
          <ac:chgData name="Miika Kuha" userId="59882b084e9bd3c2" providerId="LiveId" clId="{76A0F112-B5C5-4E46-8AE3-01125AB932DF}" dt="2024-01-17T14:59:13.077" v="606" actId="962"/>
          <ac:picMkLst>
            <pc:docMk/>
            <pc:sldMk cId="0" sldId="287"/>
            <ac:picMk id="668" creationId="{00000000-0000-0000-0000-000000000000}"/>
          </ac:picMkLst>
        </pc:picChg>
      </pc:sldChg>
      <pc:sldChg chg="modSp mod">
        <pc:chgData name="Miika Kuha" userId="59882b084e9bd3c2" providerId="LiveId" clId="{76A0F112-B5C5-4E46-8AE3-01125AB932DF}" dt="2024-01-17T14:44:02.417" v="333" actId="962"/>
        <pc:sldMkLst>
          <pc:docMk/>
          <pc:sldMk cId="0" sldId="301"/>
        </pc:sldMkLst>
        <pc:picChg chg="mod">
          <ac:chgData name="Miika Kuha" userId="59882b084e9bd3c2" providerId="LiveId" clId="{76A0F112-B5C5-4E46-8AE3-01125AB932DF}" dt="2024-01-17T14:44:02.417" v="333" actId="962"/>
          <ac:picMkLst>
            <pc:docMk/>
            <pc:sldMk cId="0" sldId="301"/>
            <ac:picMk id="800" creationId="{00000000-0000-0000-0000-000000000000}"/>
          </ac:picMkLst>
        </pc:picChg>
      </pc:sldChg>
      <pc:sldChg chg="modSp del mod">
        <pc:chgData name="Miika Kuha" userId="59882b084e9bd3c2" providerId="LiveId" clId="{76A0F112-B5C5-4E46-8AE3-01125AB932DF}" dt="2024-01-17T14:59:57.759" v="612" actId="47"/>
        <pc:sldMkLst>
          <pc:docMk/>
          <pc:sldMk cId="0" sldId="308"/>
        </pc:sldMkLst>
        <pc:spChg chg="mod">
          <ac:chgData name="Miika Kuha" userId="59882b084e9bd3c2" providerId="LiveId" clId="{76A0F112-B5C5-4E46-8AE3-01125AB932DF}" dt="2024-01-17T14:44:49.766" v="397" actId="962"/>
          <ac:spMkLst>
            <pc:docMk/>
            <pc:sldMk cId="0" sldId="308"/>
            <ac:spMk id="878" creationId="{00000000-0000-0000-0000-000000000000}"/>
          </ac:spMkLst>
        </pc:spChg>
        <pc:spChg chg="mod">
          <ac:chgData name="Miika Kuha" userId="59882b084e9bd3c2" providerId="LiveId" clId="{76A0F112-B5C5-4E46-8AE3-01125AB932DF}" dt="2024-01-17T14:44:54.083" v="399" actId="962"/>
          <ac:spMkLst>
            <pc:docMk/>
            <pc:sldMk cId="0" sldId="308"/>
            <ac:spMk id="886" creationId="{00000000-0000-0000-0000-000000000000}"/>
          </ac:spMkLst>
        </pc:spChg>
        <pc:spChg chg="mod">
          <ac:chgData name="Miika Kuha" userId="59882b084e9bd3c2" providerId="LiveId" clId="{76A0F112-B5C5-4E46-8AE3-01125AB932DF}" dt="2024-01-17T14:44:58.848" v="401" actId="962"/>
          <ac:spMkLst>
            <pc:docMk/>
            <pc:sldMk cId="0" sldId="308"/>
            <ac:spMk id="889" creationId="{00000000-0000-0000-0000-000000000000}"/>
          </ac:spMkLst>
        </pc:spChg>
      </pc:sldChg>
      <pc:sldChg chg="del">
        <pc:chgData name="Miika Kuha" userId="59882b084e9bd3c2" providerId="LiveId" clId="{76A0F112-B5C5-4E46-8AE3-01125AB932DF}" dt="2024-01-17T14:40:00.341" v="5" actId="47"/>
        <pc:sldMkLst>
          <pc:docMk/>
          <pc:sldMk cId="0" sldId="309"/>
        </pc:sldMkLst>
      </pc:sldChg>
      <pc:sldChg chg="modSp mod">
        <pc:chgData name="Miika Kuha" userId="59882b084e9bd3c2" providerId="LiveId" clId="{76A0F112-B5C5-4E46-8AE3-01125AB932DF}" dt="2024-01-17T14:45:29.396" v="447" actId="962"/>
        <pc:sldMkLst>
          <pc:docMk/>
          <pc:sldMk cId="0" sldId="310"/>
        </pc:sldMkLst>
        <pc:cxnChg chg="mod">
          <ac:chgData name="Miika Kuha" userId="59882b084e9bd3c2" providerId="LiveId" clId="{76A0F112-B5C5-4E46-8AE3-01125AB932DF}" dt="2024-01-17T14:45:29.396" v="447" actId="962"/>
          <ac:cxnSpMkLst>
            <pc:docMk/>
            <pc:sldMk cId="0" sldId="310"/>
            <ac:cxnSpMk id="912" creationId="{00000000-0000-0000-0000-000000000000}"/>
          </ac:cxnSpMkLst>
        </pc:cxnChg>
      </pc:sldChg>
      <pc:sldChg chg="add del">
        <pc:chgData name="Miika Kuha" userId="59882b084e9bd3c2" providerId="LiveId" clId="{76A0F112-B5C5-4E46-8AE3-01125AB932DF}" dt="2024-01-17T14:39:40.241" v="1" actId="2890"/>
        <pc:sldMkLst>
          <pc:docMk/>
          <pc:sldMk cId="3263427067" sldId="325"/>
        </pc:sldMkLst>
      </pc:sldChg>
      <pc:sldChg chg="modSp add mod ord">
        <pc:chgData name="Miika Kuha" userId="59882b084e9bd3c2" providerId="LiveId" clId="{76A0F112-B5C5-4E46-8AE3-01125AB932DF}" dt="2024-01-17T14:47:09.442" v="506" actId="20577"/>
        <pc:sldMkLst>
          <pc:docMk/>
          <pc:sldMk cId="3770569440" sldId="325"/>
        </pc:sldMkLst>
        <pc:spChg chg="mod">
          <ac:chgData name="Miika Kuha" userId="59882b084e9bd3c2" providerId="LiveId" clId="{76A0F112-B5C5-4E46-8AE3-01125AB932DF}" dt="2024-01-17T14:40:04.883" v="6" actId="20577"/>
          <ac:spMkLst>
            <pc:docMk/>
            <pc:sldMk cId="3770569440" sldId="325"/>
            <ac:spMk id="622" creationId="{00000000-0000-0000-0000-000000000000}"/>
          </ac:spMkLst>
        </pc:spChg>
        <pc:spChg chg="mod">
          <ac:chgData name="Miika Kuha" userId="59882b084e9bd3c2" providerId="LiveId" clId="{76A0F112-B5C5-4E46-8AE3-01125AB932DF}" dt="2024-01-17T14:47:09.442" v="506" actId="20577"/>
          <ac:spMkLst>
            <pc:docMk/>
            <pc:sldMk cId="3770569440" sldId="325"/>
            <ac:spMk id="623" creationId="{00000000-0000-0000-0000-000000000000}"/>
          </ac:spMkLst>
        </pc:spChg>
        <pc:spChg chg="mod">
          <ac:chgData name="Miika Kuha" userId="59882b084e9bd3c2" providerId="LiveId" clId="{76A0F112-B5C5-4E46-8AE3-01125AB932DF}" dt="2024-01-17T14:46:38.695" v="465" actId="114"/>
          <ac:spMkLst>
            <pc:docMk/>
            <pc:sldMk cId="3770569440" sldId="325"/>
            <ac:spMk id="624" creationId="{00000000-0000-0000-0000-000000000000}"/>
          </ac:spMkLst>
        </pc:spChg>
      </pc:sldChg>
      <pc:sldChg chg="modSp add mod ord">
        <pc:chgData name="Miika Kuha" userId="59882b084e9bd3c2" providerId="LiveId" clId="{76A0F112-B5C5-4E46-8AE3-01125AB932DF}" dt="2024-01-17T15:00:11.946" v="613" actId="1036"/>
        <pc:sldMkLst>
          <pc:docMk/>
          <pc:sldMk cId="2286501670" sldId="326"/>
        </pc:sldMkLst>
        <pc:spChg chg="mod">
          <ac:chgData name="Miika Kuha" userId="59882b084e9bd3c2" providerId="LiveId" clId="{76A0F112-B5C5-4E46-8AE3-01125AB932DF}" dt="2024-01-17T15:00:11.946" v="613" actId="1036"/>
          <ac:spMkLst>
            <pc:docMk/>
            <pc:sldMk cId="2286501670" sldId="326"/>
            <ac:spMk id="59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deed.fi"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FFFFFF"/>
              </a:buClr>
              <a:buSzPts val="1100"/>
              <a:buNone/>
            </a:pPr>
            <a:r>
              <a:rPr lang="en-US" sz="1100">
                <a:solidFill>
                  <a:srgbClr val="FFFFFF"/>
                </a:solidFill>
              </a:rPr>
              <a:t>Tämän julkaisun sisältöihin on pääsääntöisesti laaja käyttöoikeus </a:t>
            </a:r>
            <a:r>
              <a:rPr lang="en-US" sz="1100" u="sng">
                <a:solidFill>
                  <a:srgbClr val="000000"/>
                </a:solidFill>
                <a:hlinkClick r:id="rId3">
                  <a:extLst>
                    <a:ext uri="{A12FA001-AC4F-418D-AE19-62706E023703}">
                      <ahyp:hlinkClr xmlns:ahyp="http://schemas.microsoft.com/office/drawing/2018/hyperlinkcolor" val="tx"/>
                    </a:ext>
                  </a:extLst>
                </a:hlinkClick>
              </a:rPr>
              <a:t>Creative Commons Nimeä 4.0 Kansainvälinen </a:t>
            </a:r>
            <a:r>
              <a:rPr lang="en-US" sz="1100">
                <a:solidFill>
                  <a:srgbClr val="FFFFFF"/>
                </a:solidFill>
              </a:rPr>
              <a:t>-lisenssin ehtojen mukaisesti poislukien valokuvat ja viittaukset kolmansien osapuolten sisältöihin kuten Harward Business Review -artikkeliin.</a:t>
            </a:r>
            <a:endParaRPr/>
          </a:p>
        </p:txBody>
      </p:sp>
      <p:sp>
        <p:nvSpPr>
          <p:cNvPr id="252" name="Google Shape;2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3" name="Google Shape;4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ae20688d4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ae20688d4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b013d68ae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g2b013d68aed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b013d68aed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9" name="Google Shape;619;g2b013d68aed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b013d68aed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2b013d68aed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b013d68aed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7" name="Google Shape;657;g2b013d68aed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b013d68aed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g2b013d68aed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3" name="Google Shape;7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3" name="Google Shape;72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4" name="Google Shape;73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 name="Google Shape;27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2" name="Google Shape;74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6" name="Google Shape;75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6" name="Google Shape;76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7" name="Google Shape;79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3" name="Google Shape;80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4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9" name="Google Shape;80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2" name="Google Shape;82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5" name="Google Shape;845;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6" name="Google Shape;85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b013d68ae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g2b013d68aed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961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b013d68aed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9" name="Google Shape;619;g2b013d68aed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425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8" name="Google Shape;90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1" name="Google Shape;92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7" name="Google Shape;92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1" name="Google Shape;95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7" name="Google Shape;95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3" name="Google Shape;96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9" name="Google Shape;96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5" name="Google Shape;975;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1" name="Google Shape;98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7" name="Google Shape;98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3" name="Google Shape;99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Kansi 1">
  <p:cSld name="Kansi 1">
    <p:spTree>
      <p:nvGrpSpPr>
        <p:cNvPr id="1" name="Shape 21"/>
        <p:cNvGrpSpPr/>
        <p:nvPr/>
      </p:nvGrpSpPr>
      <p:grpSpPr>
        <a:xfrm>
          <a:off x="0" y="0"/>
          <a:ext cx="0" cy="0"/>
          <a:chOff x="0" y="0"/>
          <a:chExt cx="0" cy="0"/>
        </a:xfrm>
      </p:grpSpPr>
      <p:sp>
        <p:nvSpPr>
          <p:cNvPr id="22" name="Google Shape;22;p62"/>
          <p:cNvSpPr txBox="1">
            <a:spLocks noGrp="1"/>
          </p:cNvSpPr>
          <p:nvPr>
            <p:ph type="ctrTitle"/>
          </p:nvPr>
        </p:nvSpPr>
        <p:spPr>
          <a:xfrm>
            <a:off x="306422" y="342900"/>
            <a:ext cx="8054700" cy="15540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SzPts val="2800"/>
              <a:buNone/>
              <a:defRPr sz="5300">
                <a:solidFill>
                  <a:srgbClr val="FFFFFF"/>
                </a:solidFill>
                <a:latin typeface="Arial"/>
                <a:ea typeface="Arial"/>
                <a:cs typeface="Arial"/>
                <a:sym typeface="Arial"/>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a:endParaRPr/>
          </a:p>
        </p:txBody>
      </p:sp>
      <p:sp>
        <p:nvSpPr>
          <p:cNvPr id="23" name="Google Shape;23;p62"/>
          <p:cNvSpPr txBox="1">
            <a:spLocks noGrp="1"/>
          </p:cNvSpPr>
          <p:nvPr>
            <p:ph type="body" idx="1"/>
          </p:nvPr>
        </p:nvSpPr>
        <p:spPr>
          <a:xfrm>
            <a:off x="335604" y="1999033"/>
            <a:ext cx="8031900" cy="729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FFFFFF"/>
              </a:buClr>
              <a:buSzPts val="1900"/>
              <a:buNone/>
              <a:defRPr b="1">
                <a:solidFill>
                  <a:srgbClr val="FFFFFF"/>
                </a:solidFill>
                <a:latin typeface="Arial"/>
                <a:ea typeface="Arial"/>
                <a:cs typeface="Arial"/>
                <a:sym typeface="Arial"/>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tsikko ja sisältö D">
  <p:cSld name="Otsikko ja sisältö D">
    <p:spTree>
      <p:nvGrpSpPr>
        <p:cNvPr id="1" name="Shape 225"/>
        <p:cNvGrpSpPr/>
        <p:nvPr/>
      </p:nvGrpSpPr>
      <p:grpSpPr>
        <a:xfrm>
          <a:off x="0" y="0"/>
          <a:ext cx="0" cy="0"/>
          <a:chOff x="0" y="0"/>
          <a:chExt cx="0" cy="0"/>
        </a:xfrm>
      </p:grpSpPr>
      <p:sp>
        <p:nvSpPr>
          <p:cNvPr id="226" name="Google Shape;226;p80"/>
          <p:cNvSpPr txBox="1">
            <a:spLocks noGrp="1"/>
          </p:cNvSpPr>
          <p:nvPr>
            <p:ph type="title"/>
          </p:nvPr>
        </p:nvSpPr>
        <p:spPr>
          <a:xfrm>
            <a:off x="342900" y="305991"/>
            <a:ext cx="8426053" cy="5905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27" name="Google Shape;227;p80"/>
          <p:cNvSpPr txBox="1">
            <a:spLocks noGrp="1"/>
          </p:cNvSpPr>
          <p:nvPr>
            <p:ph type="body" idx="1"/>
          </p:nvPr>
        </p:nvSpPr>
        <p:spPr>
          <a:xfrm>
            <a:off x="342900" y="897731"/>
            <a:ext cx="8426053" cy="3734991"/>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Clr>
                <a:schemeClr val="dk1"/>
              </a:buClr>
              <a:buSzPts val="14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8" name="Google Shape;228;p80"/>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80"/>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80"/>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ansi 1">
  <p:cSld name="Kansi 1">
    <p:spTree>
      <p:nvGrpSpPr>
        <p:cNvPr id="1" name="Shape 247"/>
        <p:cNvGrpSpPr/>
        <p:nvPr/>
      </p:nvGrpSpPr>
      <p:grpSpPr>
        <a:xfrm>
          <a:off x="0" y="0"/>
          <a:ext cx="0" cy="0"/>
          <a:chOff x="0" y="0"/>
          <a:chExt cx="0" cy="0"/>
        </a:xfrm>
      </p:grpSpPr>
      <p:sp>
        <p:nvSpPr>
          <p:cNvPr id="248" name="Google Shape;248;p82"/>
          <p:cNvSpPr txBox="1">
            <a:spLocks noGrp="1"/>
          </p:cNvSpPr>
          <p:nvPr>
            <p:ph type="ctrTitle"/>
          </p:nvPr>
        </p:nvSpPr>
        <p:spPr>
          <a:xfrm>
            <a:off x="306422" y="342900"/>
            <a:ext cx="8054502" cy="155399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100"/>
              <a:buNone/>
              <a:defRPr sz="5300">
                <a:solidFill>
                  <a:srgbClr val="FFFFFF"/>
                </a:solidFill>
                <a:latin typeface="Arial"/>
                <a:ea typeface="Arial"/>
                <a:cs typeface="Arial"/>
                <a:sym typeface="Aria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49" name="Google Shape;249;p82"/>
          <p:cNvSpPr txBox="1">
            <a:spLocks noGrp="1"/>
          </p:cNvSpPr>
          <p:nvPr>
            <p:ph type="body" idx="1"/>
          </p:nvPr>
        </p:nvSpPr>
        <p:spPr>
          <a:xfrm>
            <a:off x="335604" y="1999033"/>
            <a:ext cx="8032108" cy="72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1900"/>
              <a:buNone/>
              <a:defRPr b="1">
                <a:solidFill>
                  <a:srgbClr val="FFFFFF"/>
                </a:solidFill>
                <a:latin typeface="Arial"/>
                <a:ea typeface="Arial"/>
                <a:cs typeface="Arial"/>
                <a:sym typeface="Arial"/>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C">
  <p:cSld name="Otsikko ja sisältö C">
    <p:spTree>
      <p:nvGrpSpPr>
        <p:cNvPr id="1" name="Shape 43"/>
        <p:cNvGrpSpPr/>
        <p:nvPr/>
      </p:nvGrpSpPr>
      <p:grpSpPr>
        <a:xfrm>
          <a:off x="0" y="0"/>
          <a:ext cx="0" cy="0"/>
          <a:chOff x="0" y="0"/>
          <a:chExt cx="0" cy="0"/>
        </a:xfrm>
      </p:grpSpPr>
      <p:sp>
        <p:nvSpPr>
          <p:cNvPr id="44" name="Google Shape;44;p64"/>
          <p:cNvSpPr txBox="1">
            <a:spLocks noGrp="1"/>
          </p:cNvSpPr>
          <p:nvPr>
            <p:ph type="title"/>
          </p:nvPr>
        </p:nvSpPr>
        <p:spPr>
          <a:xfrm>
            <a:off x="342900" y="305991"/>
            <a:ext cx="8426053" cy="5905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45" name="Google Shape;45;p64"/>
          <p:cNvSpPr txBox="1">
            <a:spLocks noGrp="1"/>
          </p:cNvSpPr>
          <p:nvPr>
            <p:ph type="body" idx="1"/>
          </p:nvPr>
        </p:nvSpPr>
        <p:spPr>
          <a:xfrm>
            <a:off x="342900" y="897731"/>
            <a:ext cx="8426053" cy="3734991"/>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Clr>
                <a:schemeClr val="dk1"/>
              </a:buClr>
              <a:buSzPts val="14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p64"/>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4"/>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4"/>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äliotsikko vaakuna">
  <p:cSld name="Väliotsikko vaakuna">
    <p:spTree>
      <p:nvGrpSpPr>
        <p:cNvPr id="1" name="Shape 67"/>
        <p:cNvGrpSpPr/>
        <p:nvPr/>
      </p:nvGrpSpPr>
      <p:grpSpPr>
        <a:xfrm>
          <a:off x="0" y="0"/>
          <a:ext cx="0" cy="0"/>
          <a:chOff x="0" y="0"/>
          <a:chExt cx="0" cy="0"/>
        </a:xfrm>
      </p:grpSpPr>
      <p:sp>
        <p:nvSpPr>
          <p:cNvPr id="68" name="Google Shape;68;p66"/>
          <p:cNvSpPr txBox="1">
            <a:spLocks noGrp="1"/>
          </p:cNvSpPr>
          <p:nvPr>
            <p:ph type="ctrTitle"/>
          </p:nvPr>
        </p:nvSpPr>
        <p:spPr>
          <a:xfrm>
            <a:off x="364787" y="342900"/>
            <a:ext cx="7996136" cy="385215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100"/>
              <a:buNone/>
              <a:defRPr sz="5300">
                <a:solidFill>
                  <a:srgbClr val="FFFFFF"/>
                </a:solidFill>
                <a:latin typeface="Arial"/>
                <a:ea typeface="Arial"/>
                <a:cs typeface="Arial"/>
                <a:sym typeface="Aria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69" name="Google Shape;69;p66"/>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äliotsikko sumu">
  <p:cSld name="Väliotsikko sumu">
    <p:spTree>
      <p:nvGrpSpPr>
        <p:cNvPr id="1" name="Shape 90"/>
        <p:cNvGrpSpPr/>
        <p:nvPr/>
      </p:nvGrpSpPr>
      <p:grpSpPr>
        <a:xfrm>
          <a:off x="0" y="0"/>
          <a:ext cx="0" cy="0"/>
          <a:chOff x="0" y="0"/>
          <a:chExt cx="0" cy="0"/>
        </a:xfrm>
      </p:grpSpPr>
      <p:sp>
        <p:nvSpPr>
          <p:cNvPr id="91" name="Google Shape;91;p68"/>
          <p:cNvSpPr txBox="1">
            <a:spLocks noGrp="1"/>
          </p:cNvSpPr>
          <p:nvPr>
            <p:ph type="ctrTitle"/>
          </p:nvPr>
        </p:nvSpPr>
        <p:spPr>
          <a:xfrm>
            <a:off x="364787" y="342900"/>
            <a:ext cx="7996136" cy="385215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100"/>
              <a:buNone/>
              <a:defRPr sz="5300">
                <a:solidFill>
                  <a:srgbClr val="FFFFFF"/>
                </a:solidFill>
                <a:latin typeface="Arial"/>
                <a:ea typeface="Arial"/>
                <a:cs typeface="Arial"/>
                <a:sym typeface="Aria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92" name="Google Shape;92;p68"/>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8"/>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8"/>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tsikko ja sisältö B" type="obj">
  <p:cSld name="OBJECT">
    <p:spTree>
      <p:nvGrpSpPr>
        <p:cNvPr id="1" name="Shape 114"/>
        <p:cNvGrpSpPr/>
        <p:nvPr/>
      </p:nvGrpSpPr>
      <p:grpSpPr>
        <a:xfrm>
          <a:off x="0" y="0"/>
          <a:ext cx="0" cy="0"/>
          <a:chOff x="0" y="0"/>
          <a:chExt cx="0" cy="0"/>
        </a:xfrm>
      </p:grpSpPr>
      <p:sp>
        <p:nvSpPr>
          <p:cNvPr id="115" name="Google Shape;115;p70"/>
          <p:cNvSpPr txBox="1">
            <a:spLocks noGrp="1"/>
          </p:cNvSpPr>
          <p:nvPr>
            <p:ph type="title"/>
          </p:nvPr>
        </p:nvSpPr>
        <p:spPr>
          <a:xfrm>
            <a:off x="342900" y="305991"/>
            <a:ext cx="8426100" cy="5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16" name="Google Shape;116;p70"/>
          <p:cNvSpPr txBox="1">
            <a:spLocks noGrp="1"/>
          </p:cNvSpPr>
          <p:nvPr>
            <p:ph type="body" idx="1"/>
          </p:nvPr>
        </p:nvSpPr>
        <p:spPr>
          <a:xfrm>
            <a:off x="342900" y="897731"/>
            <a:ext cx="8426100" cy="37350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Clr>
                <a:schemeClr val="dk1"/>
              </a:buClr>
              <a:buSzPts val="14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p70"/>
          <p:cNvSpPr txBox="1">
            <a:spLocks noGrp="1"/>
          </p:cNvSpPr>
          <p:nvPr>
            <p:ph type="dt" idx="10"/>
          </p:nvPr>
        </p:nvSpPr>
        <p:spPr>
          <a:xfrm>
            <a:off x="1247775" y="4702175"/>
            <a:ext cx="9779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0"/>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70"/>
          <p:cNvSpPr txBox="1">
            <a:spLocks noGrp="1"/>
          </p:cNvSpPr>
          <p:nvPr>
            <p:ph type="sldNum" idx="12"/>
          </p:nvPr>
        </p:nvSpPr>
        <p:spPr>
          <a:xfrm>
            <a:off x="7827962" y="4702175"/>
            <a:ext cx="928687"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tsikko ja sisältö B" type="obj">
  <p:cSld name="OBJECT">
    <p:spTree>
      <p:nvGrpSpPr>
        <p:cNvPr id="1" name="Shape 127"/>
        <p:cNvGrpSpPr/>
        <p:nvPr/>
      </p:nvGrpSpPr>
      <p:grpSpPr>
        <a:xfrm>
          <a:off x="0" y="0"/>
          <a:ext cx="0" cy="0"/>
          <a:chOff x="0" y="0"/>
          <a:chExt cx="0" cy="0"/>
        </a:xfrm>
      </p:grpSpPr>
      <p:sp>
        <p:nvSpPr>
          <p:cNvPr id="128" name="Google Shape;128;p72"/>
          <p:cNvSpPr txBox="1">
            <a:spLocks noGrp="1"/>
          </p:cNvSpPr>
          <p:nvPr>
            <p:ph type="title"/>
          </p:nvPr>
        </p:nvSpPr>
        <p:spPr>
          <a:xfrm>
            <a:off x="342900" y="305991"/>
            <a:ext cx="84261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a:endParaRPr/>
          </a:p>
        </p:txBody>
      </p:sp>
      <p:sp>
        <p:nvSpPr>
          <p:cNvPr id="129" name="Google Shape;129;p72"/>
          <p:cNvSpPr txBox="1">
            <a:spLocks noGrp="1"/>
          </p:cNvSpPr>
          <p:nvPr>
            <p:ph type="body" idx="1"/>
          </p:nvPr>
        </p:nvSpPr>
        <p:spPr>
          <a:xfrm>
            <a:off x="342900" y="897731"/>
            <a:ext cx="8426100" cy="373500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0"/>
              </a:spcBef>
              <a:spcAft>
                <a:spcPts val="0"/>
              </a:spcAft>
              <a:buClr>
                <a:schemeClr val="dk1"/>
              </a:buClr>
              <a:buSzPts val="14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30" name="Google Shape;130;p72"/>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2"/>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2"/>
          <p:cNvSpPr txBox="1">
            <a:spLocks noGrp="1"/>
          </p:cNvSpPr>
          <p:nvPr>
            <p:ph type="sldNum" idx="12"/>
          </p:nvPr>
        </p:nvSpPr>
        <p:spPr>
          <a:xfrm>
            <a:off x="7827962" y="4702175"/>
            <a:ext cx="928687"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tsikko ja sisältö  F">
  <p:cSld name="Otsikko ja sisältö  F">
    <p:spTree>
      <p:nvGrpSpPr>
        <p:cNvPr id="1" name="Shape 152"/>
        <p:cNvGrpSpPr/>
        <p:nvPr/>
      </p:nvGrpSpPr>
      <p:grpSpPr>
        <a:xfrm>
          <a:off x="0" y="0"/>
          <a:ext cx="0" cy="0"/>
          <a:chOff x="0" y="0"/>
          <a:chExt cx="0" cy="0"/>
        </a:xfrm>
      </p:grpSpPr>
      <p:sp>
        <p:nvSpPr>
          <p:cNvPr id="153" name="Google Shape;153;p74"/>
          <p:cNvSpPr txBox="1">
            <a:spLocks noGrp="1"/>
          </p:cNvSpPr>
          <p:nvPr>
            <p:ph type="title"/>
          </p:nvPr>
        </p:nvSpPr>
        <p:spPr>
          <a:xfrm>
            <a:off x="342900" y="305991"/>
            <a:ext cx="8426053" cy="5905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54" name="Google Shape;154;p74"/>
          <p:cNvSpPr txBox="1">
            <a:spLocks noGrp="1"/>
          </p:cNvSpPr>
          <p:nvPr>
            <p:ph type="body" idx="1"/>
          </p:nvPr>
        </p:nvSpPr>
        <p:spPr>
          <a:xfrm>
            <a:off x="342900" y="897731"/>
            <a:ext cx="8426053" cy="3734991"/>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Clr>
                <a:schemeClr val="dk1"/>
              </a:buClr>
              <a:buSzPts val="14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5" name="Google Shape;155;p74"/>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74"/>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74"/>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äliotsikko kupari">
  <p:cSld name="Väliotsikko kupari">
    <p:spTree>
      <p:nvGrpSpPr>
        <p:cNvPr id="1" name="Shape 176"/>
        <p:cNvGrpSpPr/>
        <p:nvPr/>
      </p:nvGrpSpPr>
      <p:grpSpPr>
        <a:xfrm>
          <a:off x="0" y="0"/>
          <a:ext cx="0" cy="0"/>
          <a:chOff x="0" y="0"/>
          <a:chExt cx="0" cy="0"/>
        </a:xfrm>
      </p:grpSpPr>
      <p:sp>
        <p:nvSpPr>
          <p:cNvPr id="177" name="Google Shape;177;p76"/>
          <p:cNvSpPr txBox="1">
            <a:spLocks noGrp="1"/>
          </p:cNvSpPr>
          <p:nvPr>
            <p:ph type="ctrTitle"/>
          </p:nvPr>
        </p:nvSpPr>
        <p:spPr>
          <a:xfrm>
            <a:off x="364787" y="342900"/>
            <a:ext cx="7996136" cy="385215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100"/>
              <a:buNone/>
              <a:defRPr sz="5300">
                <a:solidFill>
                  <a:srgbClr val="FFFFFF"/>
                </a:solidFill>
                <a:latin typeface="Arial"/>
                <a:ea typeface="Arial"/>
                <a:cs typeface="Arial"/>
                <a:sym typeface="Aria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78" name="Google Shape;178;p76"/>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76"/>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76"/>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tsikko ja sisältö G">
  <p:cSld name="Otsikko ja sisältö G">
    <p:spTree>
      <p:nvGrpSpPr>
        <p:cNvPr id="1" name="Shape 200"/>
        <p:cNvGrpSpPr/>
        <p:nvPr/>
      </p:nvGrpSpPr>
      <p:grpSpPr>
        <a:xfrm>
          <a:off x="0" y="0"/>
          <a:ext cx="0" cy="0"/>
          <a:chOff x="0" y="0"/>
          <a:chExt cx="0" cy="0"/>
        </a:xfrm>
      </p:grpSpPr>
      <p:sp>
        <p:nvSpPr>
          <p:cNvPr id="201" name="Google Shape;201;p78"/>
          <p:cNvSpPr txBox="1">
            <a:spLocks noGrp="1"/>
          </p:cNvSpPr>
          <p:nvPr>
            <p:ph type="title"/>
          </p:nvPr>
        </p:nvSpPr>
        <p:spPr>
          <a:xfrm>
            <a:off x="342900" y="305991"/>
            <a:ext cx="8426053" cy="5905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202" name="Google Shape;202;p78"/>
          <p:cNvSpPr txBox="1">
            <a:spLocks noGrp="1"/>
          </p:cNvSpPr>
          <p:nvPr>
            <p:ph type="body" idx="1"/>
          </p:nvPr>
        </p:nvSpPr>
        <p:spPr>
          <a:xfrm>
            <a:off x="342900" y="897731"/>
            <a:ext cx="8426053" cy="3734991"/>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Clr>
                <a:schemeClr val="dk1"/>
              </a:buClr>
              <a:buSzPts val="1400"/>
              <a:buChar char="•"/>
              <a:defRPr/>
            </a:lvl1pPr>
            <a:lvl2pPr marL="914400" lvl="1" indent="-317500" algn="l">
              <a:lnSpc>
                <a:spcPct val="100000"/>
              </a:lnSpc>
              <a:spcBef>
                <a:spcPts val="0"/>
              </a:spcBef>
              <a:spcAft>
                <a:spcPts val="0"/>
              </a:spcAft>
              <a:buClr>
                <a:schemeClr val="dk1"/>
              </a:buClr>
              <a:buSzPts val="1400"/>
              <a:buChar char="•"/>
              <a:defRPr/>
            </a:lvl2pPr>
            <a:lvl3pPr marL="1371600" lvl="2" indent="-317500" algn="l">
              <a:lnSpc>
                <a:spcPct val="100000"/>
              </a:lnSpc>
              <a:spcBef>
                <a:spcPts val="0"/>
              </a:spcBef>
              <a:spcAft>
                <a:spcPts val="0"/>
              </a:spcAft>
              <a:buClr>
                <a:schemeClr val="dk1"/>
              </a:buClr>
              <a:buSzPts val="1400"/>
              <a:buChar char="•"/>
              <a:defRPr/>
            </a:lvl3pPr>
            <a:lvl4pPr marL="1828800" lvl="3" indent="-317500" algn="l">
              <a:lnSpc>
                <a:spcPct val="100000"/>
              </a:lnSpc>
              <a:spcBef>
                <a:spcPts val="0"/>
              </a:spcBef>
              <a:spcAft>
                <a:spcPts val="0"/>
              </a:spcAft>
              <a:buClr>
                <a:schemeClr val="dk1"/>
              </a:buClr>
              <a:buSzPts val="1400"/>
              <a:buChar char="•"/>
              <a:defRPr/>
            </a:lvl4pPr>
            <a:lvl5pPr marL="2286000" lvl="4" indent="-317500" algn="l">
              <a:lnSpc>
                <a:spcPct val="100000"/>
              </a:lnSpc>
              <a:spcBef>
                <a:spcPts val="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3" name="Google Shape;203;p78"/>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78"/>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78"/>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D7A6"/>
        </a:solidFill>
        <a:effectLst/>
      </p:bgPr>
    </p:bg>
    <p:spTree>
      <p:nvGrpSpPr>
        <p:cNvPr id="1" name="Shape 5"/>
        <p:cNvGrpSpPr/>
        <p:nvPr/>
      </p:nvGrpSpPr>
      <p:grpSpPr>
        <a:xfrm>
          <a:off x="0" y="0"/>
          <a:ext cx="0" cy="0"/>
          <a:chOff x="0" y="0"/>
          <a:chExt cx="0" cy="0"/>
        </a:xfrm>
      </p:grpSpPr>
      <p:sp>
        <p:nvSpPr>
          <p:cNvPr id="6" name="Google Shape;6;p61"/>
          <p:cNvSpPr/>
          <p:nvPr/>
        </p:nvSpPr>
        <p:spPr>
          <a:xfrm>
            <a:off x="0" y="0"/>
            <a:ext cx="7045325" cy="5143500"/>
          </a:xfrm>
          <a:custGeom>
            <a:avLst/>
            <a:gdLst/>
            <a:ahLst/>
            <a:cxnLst/>
            <a:rect l="l" t="t" r="r" b="b"/>
            <a:pathLst>
              <a:path w="19559" h="14300" extrusionOk="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00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nvGrpSpPr>
          <p:cNvPr id="7" name="Google Shape;7;p61"/>
          <p:cNvGrpSpPr/>
          <p:nvPr/>
        </p:nvGrpSpPr>
        <p:grpSpPr>
          <a:xfrm>
            <a:off x="349250" y="4360862"/>
            <a:ext cx="971550" cy="450850"/>
            <a:chOff x="228601" y="704851"/>
            <a:chExt cx="11734830" cy="5449885"/>
          </a:xfrm>
        </p:grpSpPr>
        <p:sp>
          <p:nvSpPr>
            <p:cNvPr id="8" name="Google Shape;8;p61"/>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9" name="Google Shape;9;p61"/>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 name="Google Shape;10;p61"/>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1" name="Google Shape;11;p61"/>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2" name="Google Shape;12;p61"/>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3" name="Google Shape;13;p61"/>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 name="Google Shape;14;p61"/>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5" name="Google Shape;15;p61"/>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 name="Google Shape;16;p61"/>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7" name="Google Shape;17;p61"/>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 name="Google Shape;18;p61"/>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19" name="Google Shape;19;p61"/>
          <p:cNvSpPr txBox="1">
            <a:spLocks noGrp="1"/>
          </p:cNvSpPr>
          <p:nvPr>
            <p:ph type="title"/>
          </p:nvPr>
        </p:nvSpPr>
        <p:spPr>
          <a:xfrm>
            <a:off x="311150" y="444500"/>
            <a:ext cx="8521700" cy="5730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61"/>
          <p:cNvSpPr txBox="1">
            <a:spLocks noGrp="1"/>
          </p:cNvSpPr>
          <p:nvPr>
            <p:ph type="body" idx="1"/>
          </p:nvPr>
        </p:nvSpPr>
        <p:spPr>
          <a:xfrm>
            <a:off x="311150" y="1152525"/>
            <a:ext cx="8521700" cy="3416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grpSp>
        <p:nvGrpSpPr>
          <p:cNvPr id="207" name="Google Shape;207;p79"/>
          <p:cNvGrpSpPr/>
          <p:nvPr/>
        </p:nvGrpSpPr>
        <p:grpSpPr>
          <a:xfrm>
            <a:off x="349250" y="4665662"/>
            <a:ext cx="603250" cy="280987"/>
            <a:chOff x="228601" y="704851"/>
            <a:chExt cx="11734800" cy="5449888"/>
          </a:xfrm>
        </p:grpSpPr>
        <p:sp>
          <p:nvSpPr>
            <p:cNvPr id="208" name="Google Shape;208;p79"/>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09" name="Google Shape;209;p79"/>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0" name="Google Shape;210;p79"/>
            <p:cNvSpPr txBox="1"/>
            <p:nvPr/>
          </p:nvSpPr>
          <p:spPr>
            <a:xfrm>
              <a:off x="9996034"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1" name="Google Shape;211;p79"/>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2" name="Google Shape;212;p79"/>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3" name="Google Shape;213;p79"/>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4" name="Google Shape;214;p79"/>
            <p:cNvSpPr txBox="1"/>
            <p:nvPr/>
          </p:nvSpPr>
          <p:spPr>
            <a:xfrm>
              <a:off x="6686210"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5" name="Google Shape;215;p79"/>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6" name="Google Shape;216;p79"/>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7" name="Google Shape;217;p79"/>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8" name="Google Shape;218;p79"/>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219" name="Google Shape;219;p79"/>
          <p:cNvSpPr/>
          <p:nvPr/>
        </p:nvSpPr>
        <p:spPr>
          <a:xfrm>
            <a:off x="8223250" y="0"/>
            <a:ext cx="922337" cy="5143500"/>
          </a:xfrm>
          <a:custGeom>
            <a:avLst/>
            <a:gdLst/>
            <a:ahLst/>
            <a:cxnLst/>
            <a:rect l="l" t="t" r="r" b="b"/>
            <a:pathLst>
              <a:path w="2539" h="14300" extrusionOk="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20" name="Google Shape;220;p79"/>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1" name="Google Shape;221;p79"/>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2" name="Google Shape;222;p79"/>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3" name="Google Shape;223;p79"/>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4" name="Google Shape;224;p79"/>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1BE"/>
        </a:solidFill>
        <a:effectLst/>
      </p:bgPr>
    </p:bg>
    <p:spTree>
      <p:nvGrpSpPr>
        <p:cNvPr id="1" name="Shape 231"/>
        <p:cNvGrpSpPr/>
        <p:nvPr/>
      </p:nvGrpSpPr>
      <p:grpSpPr>
        <a:xfrm>
          <a:off x="0" y="0"/>
          <a:ext cx="0" cy="0"/>
          <a:chOff x="0" y="0"/>
          <a:chExt cx="0" cy="0"/>
        </a:xfrm>
      </p:grpSpPr>
      <p:sp>
        <p:nvSpPr>
          <p:cNvPr id="232" name="Google Shape;232;p81"/>
          <p:cNvSpPr/>
          <p:nvPr/>
        </p:nvSpPr>
        <p:spPr>
          <a:xfrm>
            <a:off x="0" y="0"/>
            <a:ext cx="7045325" cy="5143500"/>
          </a:xfrm>
          <a:custGeom>
            <a:avLst/>
            <a:gdLst/>
            <a:ahLst/>
            <a:cxnLst/>
            <a:rect l="l" t="t" r="r" b="b"/>
            <a:pathLst>
              <a:path w="19559" h="14300" extrusionOk="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nvGrpSpPr>
          <p:cNvPr id="233" name="Google Shape;233;p81"/>
          <p:cNvGrpSpPr/>
          <p:nvPr/>
        </p:nvGrpSpPr>
        <p:grpSpPr>
          <a:xfrm>
            <a:off x="349250" y="4360862"/>
            <a:ext cx="971550" cy="450850"/>
            <a:chOff x="228601" y="704851"/>
            <a:chExt cx="11734800" cy="5449888"/>
          </a:xfrm>
        </p:grpSpPr>
        <p:sp>
          <p:nvSpPr>
            <p:cNvPr id="234" name="Google Shape;234;p81"/>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35" name="Google Shape;235;p81"/>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36" name="Google Shape;236;p81"/>
            <p:cNvSpPr txBox="1"/>
            <p:nvPr/>
          </p:nvSpPr>
          <p:spPr>
            <a:xfrm>
              <a:off x="9986963"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37" name="Google Shape;237;p81"/>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38" name="Google Shape;238;p81"/>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39" name="Google Shape;239;p81"/>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40" name="Google Shape;240;p81"/>
            <p:cNvSpPr txBox="1"/>
            <p:nvPr/>
          </p:nvSpPr>
          <p:spPr>
            <a:xfrm>
              <a:off x="6689726"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41" name="Google Shape;241;p81"/>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42" name="Google Shape;242;p81"/>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43" name="Google Shape;243;p81"/>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44" name="Google Shape;244;p81"/>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245" name="Google Shape;245;p81"/>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6" name="Google Shape;246;p81"/>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grpSp>
        <p:nvGrpSpPr>
          <p:cNvPr id="25" name="Google Shape;25;p63"/>
          <p:cNvGrpSpPr/>
          <p:nvPr/>
        </p:nvGrpSpPr>
        <p:grpSpPr>
          <a:xfrm>
            <a:off x="349250" y="4665662"/>
            <a:ext cx="603250" cy="280987"/>
            <a:chOff x="228601" y="704851"/>
            <a:chExt cx="11734800" cy="5449888"/>
          </a:xfrm>
        </p:grpSpPr>
        <p:sp>
          <p:nvSpPr>
            <p:cNvPr id="26" name="Google Shape;26;p63"/>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 name="Google Shape;27;p63"/>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8" name="Google Shape;28;p63"/>
            <p:cNvSpPr txBox="1"/>
            <p:nvPr/>
          </p:nvSpPr>
          <p:spPr>
            <a:xfrm>
              <a:off x="9996034"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9" name="Google Shape;29;p63"/>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0" name="Google Shape;30;p63"/>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 name="Google Shape;31;p63"/>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 name="Google Shape;32;p63"/>
            <p:cNvSpPr txBox="1"/>
            <p:nvPr/>
          </p:nvSpPr>
          <p:spPr>
            <a:xfrm>
              <a:off x="6686210"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3" name="Google Shape;33;p63"/>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4" name="Google Shape;34;p63"/>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5" name="Google Shape;35;p63"/>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6" name="Google Shape;36;p63"/>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37" name="Google Shape;37;p63"/>
          <p:cNvSpPr/>
          <p:nvPr/>
        </p:nvSpPr>
        <p:spPr>
          <a:xfrm>
            <a:off x="8307387" y="0"/>
            <a:ext cx="835025" cy="5143500"/>
          </a:xfrm>
          <a:custGeom>
            <a:avLst/>
            <a:gdLst/>
            <a:ahLst/>
            <a:cxnLst/>
            <a:rect l="l" t="t" r="r" b="b"/>
            <a:pathLst>
              <a:path w="2304" h="14300" extrusionOk="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8" name="Google Shape;38;p63"/>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63"/>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0" name="Google Shape;40;p63"/>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1" name="Google Shape;41;p63"/>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 name="Google Shape;42;p63"/>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1BE"/>
        </a:solidFill>
        <a:effectLst/>
      </p:bgPr>
    </p:bg>
    <p:spTree>
      <p:nvGrpSpPr>
        <p:cNvPr id="1" name="Shape 49"/>
        <p:cNvGrpSpPr/>
        <p:nvPr/>
      </p:nvGrpSpPr>
      <p:grpSpPr>
        <a:xfrm>
          <a:off x="0" y="0"/>
          <a:ext cx="0" cy="0"/>
          <a:chOff x="0" y="0"/>
          <a:chExt cx="0" cy="0"/>
        </a:xfrm>
      </p:grpSpPr>
      <p:grpSp>
        <p:nvGrpSpPr>
          <p:cNvPr id="50" name="Google Shape;50;p65"/>
          <p:cNvGrpSpPr/>
          <p:nvPr/>
        </p:nvGrpSpPr>
        <p:grpSpPr>
          <a:xfrm>
            <a:off x="349250" y="4667250"/>
            <a:ext cx="603250" cy="279400"/>
            <a:chOff x="228601" y="704851"/>
            <a:chExt cx="11734800" cy="5449888"/>
          </a:xfrm>
        </p:grpSpPr>
        <p:sp>
          <p:nvSpPr>
            <p:cNvPr id="51" name="Google Shape;51;p65"/>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 name="Google Shape;52;p65"/>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3" name="Google Shape;53;p65"/>
            <p:cNvSpPr txBox="1"/>
            <p:nvPr/>
          </p:nvSpPr>
          <p:spPr>
            <a:xfrm>
              <a:off x="9986963"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4" name="Google Shape;54;p65"/>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5" name="Google Shape;55;p65"/>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 name="Google Shape;56;p65"/>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7" name="Google Shape;57;p65"/>
            <p:cNvSpPr txBox="1"/>
            <p:nvPr/>
          </p:nvSpPr>
          <p:spPr>
            <a:xfrm>
              <a:off x="6689726"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8" name="Google Shape;58;p65"/>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9" name="Google Shape;59;p65"/>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0" name="Google Shape;60;p65"/>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1" name="Google Shape;61;p65"/>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62" name="Google Shape;62;p65"/>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65"/>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65"/>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 name="Google Shape;65;p65"/>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65"/>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solidFill>
                <a:srgbClr val="000000"/>
              </a:solidFil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FC9EB"/>
        </a:solidFill>
        <a:effectLst/>
      </p:bgPr>
    </p:bg>
    <p:spTree>
      <p:nvGrpSpPr>
        <p:cNvPr id="1" name="Shape 72"/>
        <p:cNvGrpSpPr/>
        <p:nvPr/>
      </p:nvGrpSpPr>
      <p:grpSpPr>
        <a:xfrm>
          <a:off x="0" y="0"/>
          <a:ext cx="0" cy="0"/>
          <a:chOff x="0" y="0"/>
          <a:chExt cx="0" cy="0"/>
        </a:xfrm>
      </p:grpSpPr>
      <p:grpSp>
        <p:nvGrpSpPr>
          <p:cNvPr id="73" name="Google Shape;73;p67"/>
          <p:cNvGrpSpPr/>
          <p:nvPr/>
        </p:nvGrpSpPr>
        <p:grpSpPr>
          <a:xfrm>
            <a:off x="349250" y="4667250"/>
            <a:ext cx="603250" cy="279400"/>
            <a:chOff x="228601" y="704851"/>
            <a:chExt cx="11734800" cy="5449888"/>
          </a:xfrm>
        </p:grpSpPr>
        <p:sp>
          <p:nvSpPr>
            <p:cNvPr id="74" name="Google Shape;74;p67"/>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5" name="Google Shape;75;p67"/>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6" name="Google Shape;76;p67"/>
            <p:cNvSpPr txBox="1"/>
            <p:nvPr/>
          </p:nvSpPr>
          <p:spPr>
            <a:xfrm>
              <a:off x="9986963"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 name="Google Shape;77;p67"/>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8" name="Google Shape;78;p67"/>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9" name="Google Shape;79;p67"/>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0" name="Google Shape;80;p67"/>
            <p:cNvSpPr txBox="1"/>
            <p:nvPr/>
          </p:nvSpPr>
          <p:spPr>
            <a:xfrm>
              <a:off x="6689726"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1" name="Google Shape;81;p67"/>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2" name="Google Shape;82;p67"/>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3" name="Google Shape;83;p67"/>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4" name="Google Shape;84;p67"/>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85" name="Google Shape;85;p67"/>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6" name="Google Shape;86;p67"/>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7" name="Google Shape;87;p67"/>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8" name="Google Shape;88;p67"/>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9" name="Google Shape;89;p67"/>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solidFill>
                <a:srgbClr val="000000"/>
              </a:solidFil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grpSp>
        <p:nvGrpSpPr>
          <p:cNvPr id="96" name="Google Shape;96;p69"/>
          <p:cNvGrpSpPr/>
          <p:nvPr/>
        </p:nvGrpSpPr>
        <p:grpSpPr>
          <a:xfrm>
            <a:off x="349250" y="4665662"/>
            <a:ext cx="603250" cy="280987"/>
            <a:chOff x="-1" y="-1"/>
            <a:chExt cx="804870" cy="374652"/>
          </a:xfrm>
        </p:grpSpPr>
        <p:sp>
          <p:nvSpPr>
            <p:cNvPr id="97" name="Google Shape;97;p69"/>
            <p:cNvSpPr/>
            <p:nvPr/>
          </p:nvSpPr>
          <p:spPr>
            <a:xfrm>
              <a:off x="-1" y="-1"/>
              <a:ext cx="804870" cy="374652"/>
            </a:xfrm>
            <a:custGeom>
              <a:avLst/>
              <a:gdLst/>
              <a:ahLst/>
              <a:cxnLst/>
              <a:rect l="l" t="t" r="r" b="b"/>
              <a:pathLst>
                <a:path w="21600" h="21600" extrusionOk="0">
                  <a:moveTo>
                    <a:pt x="11200" y="20897"/>
                  </a:moveTo>
                  <a:cubicBezTo>
                    <a:pt x="11644" y="19942"/>
                    <a:pt x="12235" y="19418"/>
                    <a:pt x="12863" y="19418"/>
                  </a:cubicBezTo>
                  <a:lnTo>
                    <a:pt x="18953" y="19418"/>
                  </a:lnTo>
                  <a:cubicBezTo>
                    <a:pt x="20413" y="19418"/>
                    <a:pt x="21600" y="16886"/>
                    <a:pt x="21600" y="13775"/>
                  </a:cubicBezTo>
                  <a:lnTo>
                    <a:pt x="21600" y="0"/>
                  </a:lnTo>
                  <a:lnTo>
                    <a:pt x="0" y="0"/>
                  </a:lnTo>
                  <a:lnTo>
                    <a:pt x="0" y="13775"/>
                  </a:lnTo>
                  <a:cubicBezTo>
                    <a:pt x="0" y="16886"/>
                    <a:pt x="1180" y="19418"/>
                    <a:pt x="2631" y="19418"/>
                  </a:cubicBezTo>
                  <a:lnTo>
                    <a:pt x="8882" y="19418"/>
                  </a:lnTo>
                  <a:cubicBezTo>
                    <a:pt x="9511" y="19418"/>
                    <a:pt x="10101" y="19942"/>
                    <a:pt x="10545" y="20897"/>
                  </a:cubicBezTo>
                  <a:lnTo>
                    <a:pt x="10873" y="21600"/>
                  </a:lnTo>
                  <a:lnTo>
                    <a:pt x="11200" y="20897"/>
                  </a:lnTo>
                  <a:close/>
                  <a:moveTo>
                    <a:pt x="20977" y="1342"/>
                  </a:moveTo>
                  <a:lnTo>
                    <a:pt x="20977" y="13775"/>
                  </a:lnTo>
                  <a:cubicBezTo>
                    <a:pt x="20977" y="16147"/>
                    <a:pt x="20069" y="18076"/>
                    <a:pt x="18953" y="18076"/>
                  </a:cubicBezTo>
                  <a:lnTo>
                    <a:pt x="12863" y="18076"/>
                  </a:lnTo>
                  <a:cubicBezTo>
                    <a:pt x="12121" y="18076"/>
                    <a:pt x="11420" y="18655"/>
                    <a:pt x="10873" y="19717"/>
                  </a:cubicBezTo>
                  <a:cubicBezTo>
                    <a:pt x="10326" y="18656"/>
                    <a:pt x="9625" y="18076"/>
                    <a:pt x="8882" y="18076"/>
                  </a:cubicBezTo>
                  <a:lnTo>
                    <a:pt x="2631" y="18076"/>
                  </a:lnTo>
                  <a:cubicBezTo>
                    <a:pt x="1524" y="18076"/>
                    <a:pt x="623" y="16147"/>
                    <a:pt x="623" y="13775"/>
                  </a:cubicBezTo>
                  <a:lnTo>
                    <a:pt x="623" y="1342"/>
                  </a:lnTo>
                  <a:lnTo>
                    <a:pt x="20977" y="1342"/>
                  </a:ln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98" name="Google Shape;98;p69"/>
            <p:cNvSpPr/>
            <p:nvPr/>
          </p:nvSpPr>
          <p:spPr>
            <a:xfrm>
              <a:off x="667561" y="108804"/>
              <a:ext cx="25920" cy="25002"/>
            </a:xfrm>
            <a:custGeom>
              <a:avLst/>
              <a:gdLst/>
              <a:ahLst/>
              <a:cxnLst/>
              <a:rect l="l" t="t" r="r" b="b"/>
              <a:pathLst>
                <a:path w="21600" h="21600" extrusionOk="0">
                  <a:moveTo>
                    <a:pt x="21600" y="10789"/>
                  </a:moveTo>
                  <a:cubicBezTo>
                    <a:pt x="21600" y="17083"/>
                    <a:pt x="16860" y="21600"/>
                    <a:pt x="10821" y="21600"/>
                  </a:cubicBezTo>
                  <a:cubicBezTo>
                    <a:pt x="4740" y="21600"/>
                    <a:pt x="0" y="17083"/>
                    <a:pt x="0" y="10789"/>
                  </a:cubicBezTo>
                  <a:cubicBezTo>
                    <a:pt x="0" y="4517"/>
                    <a:pt x="4740" y="0"/>
                    <a:pt x="10821" y="0"/>
                  </a:cubicBezTo>
                  <a:cubicBezTo>
                    <a:pt x="16860" y="0"/>
                    <a:pt x="21600" y="4517"/>
                    <a:pt x="21600" y="10789"/>
                  </a:cubicBez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99" name="Google Shape;99;p69"/>
            <p:cNvSpPr txBox="1"/>
            <p:nvPr/>
          </p:nvSpPr>
          <p:spPr>
            <a:xfrm>
              <a:off x="669303" y="143290"/>
              <a:ext cx="22500" cy="79800"/>
            </a:xfrm>
            <a:prstGeom prst="rect">
              <a:avLst/>
            </a:pr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0" name="Google Shape;100;p69"/>
            <p:cNvSpPr/>
            <p:nvPr/>
          </p:nvSpPr>
          <p:spPr>
            <a:xfrm>
              <a:off x="581653" y="108477"/>
              <a:ext cx="76788" cy="114696"/>
            </a:xfrm>
            <a:custGeom>
              <a:avLst/>
              <a:gdLst/>
              <a:ahLst/>
              <a:cxnLst/>
              <a:rect l="l" t="t" r="r" b="b"/>
              <a:pathLst>
                <a:path w="21600" h="21600" extrusionOk="0">
                  <a:moveTo>
                    <a:pt x="13377" y="12530"/>
                  </a:moveTo>
                  <a:lnTo>
                    <a:pt x="21600" y="21600"/>
                  </a:lnTo>
                  <a:lnTo>
                    <a:pt x="14755" y="21600"/>
                  </a:lnTo>
                  <a:lnTo>
                    <a:pt x="9238" y="15575"/>
                  </a:lnTo>
                  <a:lnTo>
                    <a:pt x="6268" y="18111"/>
                  </a:lnTo>
                  <a:lnTo>
                    <a:pt x="6268" y="21600"/>
                  </a:lnTo>
                  <a:lnTo>
                    <a:pt x="0" y="21600"/>
                  </a:lnTo>
                  <a:lnTo>
                    <a:pt x="0" y="0"/>
                  </a:lnTo>
                  <a:lnTo>
                    <a:pt x="6268" y="0"/>
                  </a:lnTo>
                  <a:lnTo>
                    <a:pt x="6268" y="9966"/>
                  </a:lnTo>
                  <a:cubicBezTo>
                    <a:pt x="6268" y="11816"/>
                    <a:pt x="5955" y="13665"/>
                    <a:pt x="5955" y="13665"/>
                  </a:cubicBezTo>
                  <a:lnTo>
                    <a:pt x="6087" y="13665"/>
                  </a:lnTo>
                  <a:cubicBezTo>
                    <a:pt x="6087" y="13665"/>
                    <a:pt x="7555" y="12021"/>
                    <a:pt x="8800" y="10858"/>
                  </a:cubicBezTo>
                  <a:lnTo>
                    <a:pt x="13600" y="6562"/>
                  </a:lnTo>
                  <a:lnTo>
                    <a:pt x="20932" y="6562"/>
                  </a:lnTo>
                  <a:lnTo>
                    <a:pt x="13377" y="12530"/>
                  </a:ln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1" name="Google Shape;101;p69"/>
            <p:cNvSpPr/>
            <p:nvPr/>
          </p:nvSpPr>
          <p:spPr>
            <a:xfrm>
              <a:off x="488667" y="141434"/>
              <a:ext cx="70470" cy="81756"/>
            </a:xfrm>
            <a:custGeom>
              <a:avLst/>
              <a:gdLst/>
              <a:ahLst/>
              <a:cxnLst/>
              <a:rect l="l" t="t" r="r" b="b"/>
              <a:pathLst>
                <a:path w="21600" h="21600" extrusionOk="0">
                  <a:moveTo>
                    <a:pt x="21600" y="8074"/>
                  </a:moveTo>
                  <a:cubicBezTo>
                    <a:pt x="21600" y="2844"/>
                    <a:pt x="18637" y="0"/>
                    <a:pt x="13945" y="0"/>
                  </a:cubicBezTo>
                  <a:cubicBezTo>
                    <a:pt x="9921" y="0"/>
                    <a:pt x="7844" y="2045"/>
                    <a:pt x="6639" y="3978"/>
                  </a:cubicBezTo>
                  <a:lnTo>
                    <a:pt x="6488" y="3978"/>
                  </a:lnTo>
                  <a:lnTo>
                    <a:pt x="6829" y="498"/>
                  </a:lnTo>
                  <a:lnTo>
                    <a:pt x="0" y="498"/>
                  </a:lnTo>
                  <a:lnTo>
                    <a:pt x="0" y="21600"/>
                  </a:lnTo>
                  <a:lnTo>
                    <a:pt x="6829" y="21600"/>
                  </a:lnTo>
                  <a:lnTo>
                    <a:pt x="6829" y="9083"/>
                  </a:lnTo>
                  <a:cubicBezTo>
                    <a:pt x="6829" y="6652"/>
                    <a:pt x="8473" y="4981"/>
                    <a:pt x="11043" y="4981"/>
                  </a:cubicBezTo>
                  <a:cubicBezTo>
                    <a:pt x="13604" y="4981"/>
                    <a:pt x="14718" y="6442"/>
                    <a:pt x="14718" y="9253"/>
                  </a:cubicBezTo>
                  <a:lnTo>
                    <a:pt x="14718" y="21600"/>
                  </a:lnTo>
                  <a:lnTo>
                    <a:pt x="21600" y="21600"/>
                  </a:lnTo>
                  <a:lnTo>
                    <a:pt x="21600" y="8074"/>
                  </a:ln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2" name="Google Shape;102;p69"/>
            <p:cNvSpPr/>
            <p:nvPr/>
          </p:nvSpPr>
          <p:spPr>
            <a:xfrm>
              <a:off x="441412" y="108804"/>
              <a:ext cx="25920" cy="25002"/>
            </a:xfrm>
            <a:custGeom>
              <a:avLst/>
              <a:gdLst/>
              <a:ahLst/>
              <a:cxnLst/>
              <a:rect l="l" t="t" r="r" b="b"/>
              <a:pathLst>
                <a:path w="21600" h="21600" extrusionOk="0">
                  <a:moveTo>
                    <a:pt x="21600" y="10789"/>
                  </a:moveTo>
                  <a:cubicBezTo>
                    <a:pt x="21600" y="17083"/>
                    <a:pt x="16855" y="21600"/>
                    <a:pt x="10810" y="21600"/>
                  </a:cubicBezTo>
                  <a:cubicBezTo>
                    <a:pt x="4724" y="21600"/>
                    <a:pt x="0" y="17083"/>
                    <a:pt x="0" y="10789"/>
                  </a:cubicBezTo>
                  <a:cubicBezTo>
                    <a:pt x="0" y="4517"/>
                    <a:pt x="4724" y="0"/>
                    <a:pt x="10810" y="0"/>
                  </a:cubicBezTo>
                  <a:cubicBezTo>
                    <a:pt x="16855" y="0"/>
                    <a:pt x="21600" y="4517"/>
                    <a:pt x="21600" y="10789"/>
                  </a:cubicBez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3" name="Google Shape;103;p69"/>
            <p:cNvSpPr txBox="1"/>
            <p:nvPr/>
          </p:nvSpPr>
          <p:spPr>
            <a:xfrm>
              <a:off x="443154" y="143290"/>
              <a:ext cx="22500" cy="79800"/>
            </a:xfrm>
            <a:prstGeom prst="rect">
              <a:avLst/>
            </a:pr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4" name="Google Shape;104;p69"/>
            <p:cNvSpPr/>
            <p:nvPr/>
          </p:nvSpPr>
          <p:spPr>
            <a:xfrm>
              <a:off x="354631" y="141434"/>
              <a:ext cx="71874" cy="83592"/>
            </a:xfrm>
            <a:custGeom>
              <a:avLst/>
              <a:gdLst/>
              <a:ahLst/>
              <a:cxnLst/>
              <a:rect l="l" t="t" r="r" b="b"/>
              <a:pathLst>
                <a:path w="21600" h="21600" extrusionOk="0">
                  <a:moveTo>
                    <a:pt x="15046" y="15382"/>
                  </a:moveTo>
                  <a:cubicBezTo>
                    <a:pt x="15046" y="13743"/>
                    <a:pt x="12386" y="13378"/>
                    <a:pt x="9310" y="12641"/>
                  </a:cubicBezTo>
                  <a:cubicBezTo>
                    <a:pt x="5692" y="11821"/>
                    <a:pt x="1189" y="10265"/>
                    <a:pt x="1189" y="6340"/>
                  </a:cubicBezTo>
                  <a:cubicBezTo>
                    <a:pt x="1189" y="2453"/>
                    <a:pt x="5506" y="0"/>
                    <a:pt x="10633" y="0"/>
                  </a:cubicBezTo>
                  <a:cubicBezTo>
                    <a:pt x="15381" y="0"/>
                    <a:pt x="19750" y="1960"/>
                    <a:pt x="21600" y="4700"/>
                  </a:cubicBezTo>
                  <a:lnTo>
                    <a:pt x="15849" y="7486"/>
                  </a:lnTo>
                  <a:cubicBezTo>
                    <a:pt x="15284" y="5642"/>
                    <a:pt x="13479" y="4207"/>
                    <a:pt x="10871" y="4207"/>
                  </a:cubicBezTo>
                  <a:cubicBezTo>
                    <a:pt x="9162" y="4207"/>
                    <a:pt x="7742" y="4867"/>
                    <a:pt x="7742" y="6052"/>
                  </a:cubicBezTo>
                  <a:cubicBezTo>
                    <a:pt x="7742" y="7608"/>
                    <a:pt x="10871" y="7768"/>
                    <a:pt x="14437" y="8754"/>
                  </a:cubicBezTo>
                  <a:cubicBezTo>
                    <a:pt x="18182" y="9779"/>
                    <a:pt x="21600" y="11251"/>
                    <a:pt x="21600" y="15010"/>
                  </a:cubicBezTo>
                  <a:cubicBezTo>
                    <a:pt x="21600" y="19147"/>
                    <a:pt x="17134" y="21600"/>
                    <a:pt x="11963" y="21600"/>
                  </a:cubicBezTo>
                  <a:cubicBezTo>
                    <a:pt x="6360" y="21600"/>
                    <a:pt x="1947" y="19551"/>
                    <a:pt x="0" y="16285"/>
                  </a:cubicBezTo>
                  <a:lnTo>
                    <a:pt x="5840" y="13461"/>
                  </a:lnTo>
                  <a:cubicBezTo>
                    <a:pt x="6598" y="15709"/>
                    <a:pt x="8686" y="17386"/>
                    <a:pt x="11874" y="17386"/>
                  </a:cubicBezTo>
                  <a:cubicBezTo>
                    <a:pt x="13724" y="17386"/>
                    <a:pt x="15046" y="16688"/>
                    <a:pt x="15046" y="15382"/>
                  </a:cubicBez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5" name="Google Shape;105;p69"/>
            <p:cNvSpPr/>
            <p:nvPr/>
          </p:nvSpPr>
          <p:spPr>
            <a:xfrm>
              <a:off x="311513" y="109350"/>
              <a:ext cx="38664" cy="115344"/>
            </a:xfrm>
            <a:custGeom>
              <a:avLst/>
              <a:gdLst/>
              <a:ahLst/>
              <a:cxnLst/>
              <a:rect l="l" t="t" r="r" b="b"/>
              <a:pathLst>
                <a:path w="21600" h="21600" extrusionOk="0">
                  <a:moveTo>
                    <a:pt x="12518" y="0"/>
                  </a:moveTo>
                  <a:lnTo>
                    <a:pt x="0" y="0"/>
                  </a:lnTo>
                  <a:lnTo>
                    <a:pt x="0" y="17189"/>
                  </a:lnTo>
                  <a:cubicBezTo>
                    <a:pt x="0" y="18724"/>
                    <a:pt x="980" y="19847"/>
                    <a:pt x="2954" y="20547"/>
                  </a:cubicBezTo>
                  <a:cubicBezTo>
                    <a:pt x="4927" y="21252"/>
                    <a:pt x="8047" y="21600"/>
                    <a:pt x="12339" y="21600"/>
                  </a:cubicBezTo>
                  <a:cubicBezTo>
                    <a:pt x="13816" y="21600"/>
                    <a:pt x="15306" y="21544"/>
                    <a:pt x="16838" y="21438"/>
                  </a:cubicBezTo>
                  <a:cubicBezTo>
                    <a:pt x="18370" y="21331"/>
                    <a:pt x="19599" y="21178"/>
                    <a:pt x="20537" y="20978"/>
                  </a:cubicBezTo>
                  <a:lnTo>
                    <a:pt x="21600" y="18163"/>
                  </a:lnTo>
                  <a:cubicBezTo>
                    <a:pt x="20606" y="18284"/>
                    <a:pt x="19723" y="18367"/>
                    <a:pt x="19005" y="18414"/>
                  </a:cubicBezTo>
                  <a:cubicBezTo>
                    <a:pt x="18274" y="18465"/>
                    <a:pt x="17390" y="18488"/>
                    <a:pt x="16397" y="18488"/>
                  </a:cubicBezTo>
                  <a:cubicBezTo>
                    <a:pt x="14754" y="18488"/>
                    <a:pt x="14064" y="18353"/>
                    <a:pt x="13443" y="18075"/>
                  </a:cubicBezTo>
                  <a:cubicBezTo>
                    <a:pt x="12822" y="17797"/>
                    <a:pt x="12518" y="17305"/>
                    <a:pt x="12518" y="16591"/>
                  </a:cubicBezTo>
                  <a:lnTo>
                    <a:pt x="12518" y="0"/>
                  </a:ln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6" name="Google Shape;106;p69"/>
            <p:cNvSpPr/>
            <p:nvPr/>
          </p:nvSpPr>
          <p:spPr>
            <a:xfrm>
              <a:off x="221358" y="141434"/>
              <a:ext cx="73602" cy="83592"/>
            </a:xfrm>
            <a:custGeom>
              <a:avLst/>
              <a:gdLst/>
              <a:ahLst/>
              <a:cxnLst/>
              <a:rect l="l" t="t" r="r" b="b"/>
              <a:pathLst>
                <a:path w="21600" h="21600" extrusionOk="0">
                  <a:moveTo>
                    <a:pt x="11174" y="4169"/>
                  </a:moveTo>
                  <a:cubicBezTo>
                    <a:pt x="8758" y="4169"/>
                    <a:pt x="6813" y="5680"/>
                    <a:pt x="6305" y="8504"/>
                  </a:cubicBezTo>
                  <a:lnTo>
                    <a:pt x="15527" y="8504"/>
                  </a:lnTo>
                  <a:cubicBezTo>
                    <a:pt x="15527" y="6013"/>
                    <a:pt x="13720" y="4169"/>
                    <a:pt x="11174" y="4169"/>
                  </a:cubicBezTo>
                  <a:close/>
                  <a:moveTo>
                    <a:pt x="21273" y="12353"/>
                  </a:moveTo>
                  <a:lnTo>
                    <a:pt x="6167" y="12353"/>
                  </a:lnTo>
                  <a:cubicBezTo>
                    <a:pt x="6443" y="15709"/>
                    <a:pt x="8576" y="17341"/>
                    <a:pt x="11312" y="17341"/>
                  </a:cubicBezTo>
                  <a:cubicBezTo>
                    <a:pt x="13764" y="17341"/>
                    <a:pt x="15433" y="15913"/>
                    <a:pt x="15810" y="13947"/>
                  </a:cubicBezTo>
                  <a:lnTo>
                    <a:pt x="21317" y="16688"/>
                  </a:lnTo>
                  <a:cubicBezTo>
                    <a:pt x="19699" y="19307"/>
                    <a:pt x="16180" y="21600"/>
                    <a:pt x="11312" y="21600"/>
                  </a:cubicBezTo>
                  <a:cubicBezTo>
                    <a:pt x="4774" y="21600"/>
                    <a:pt x="0" y="17591"/>
                    <a:pt x="0" y="10797"/>
                  </a:cubicBezTo>
                  <a:cubicBezTo>
                    <a:pt x="0" y="4086"/>
                    <a:pt x="4869" y="0"/>
                    <a:pt x="11174" y="0"/>
                  </a:cubicBezTo>
                  <a:cubicBezTo>
                    <a:pt x="17428" y="0"/>
                    <a:pt x="21600" y="3926"/>
                    <a:pt x="21600" y="9529"/>
                  </a:cubicBezTo>
                  <a:cubicBezTo>
                    <a:pt x="21600" y="11207"/>
                    <a:pt x="21273" y="12353"/>
                    <a:pt x="21273" y="12353"/>
                  </a:cubicBez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7" name="Google Shape;107;p69"/>
            <p:cNvSpPr/>
            <p:nvPr/>
          </p:nvSpPr>
          <p:spPr>
            <a:xfrm>
              <a:off x="113238" y="113606"/>
              <a:ext cx="89964" cy="109566"/>
            </a:xfrm>
            <a:custGeom>
              <a:avLst/>
              <a:gdLst/>
              <a:ahLst/>
              <a:cxnLst/>
              <a:rect l="l" t="t" r="r" b="b"/>
              <a:pathLst>
                <a:path w="21600" h="21600" extrusionOk="0">
                  <a:moveTo>
                    <a:pt x="16029" y="21600"/>
                  </a:moveTo>
                  <a:lnTo>
                    <a:pt x="21600" y="21600"/>
                  </a:lnTo>
                  <a:lnTo>
                    <a:pt x="21600" y="0"/>
                  </a:lnTo>
                  <a:lnTo>
                    <a:pt x="16029" y="0"/>
                  </a:lnTo>
                  <a:lnTo>
                    <a:pt x="16029" y="8552"/>
                  </a:lnTo>
                  <a:lnTo>
                    <a:pt x="5571" y="8552"/>
                  </a:lnTo>
                  <a:lnTo>
                    <a:pt x="5571" y="0"/>
                  </a:lnTo>
                  <a:lnTo>
                    <a:pt x="0" y="0"/>
                  </a:lnTo>
                  <a:lnTo>
                    <a:pt x="0" y="21600"/>
                  </a:lnTo>
                  <a:lnTo>
                    <a:pt x="5571" y="21600"/>
                  </a:lnTo>
                  <a:lnTo>
                    <a:pt x="5571" y="12637"/>
                  </a:lnTo>
                  <a:lnTo>
                    <a:pt x="16029" y="12637"/>
                  </a:lnTo>
                  <a:lnTo>
                    <a:pt x="16029" y="21600"/>
                  </a:lnTo>
                  <a:close/>
                </a:path>
              </a:pathLst>
            </a:custGeom>
            <a:solidFill>
              <a:srgbClr val="000000"/>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108" name="Google Shape;108;p69"/>
          <p:cNvSpPr/>
          <p:nvPr/>
        </p:nvSpPr>
        <p:spPr>
          <a:xfrm>
            <a:off x="8264525" y="0"/>
            <a:ext cx="890587" cy="5143500"/>
          </a:xfrm>
          <a:custGeom>
            <a:avLst/>
            <a:gdLst/>
            <a:ahLst/>
            <a:cxnLst/>
            <a:rect l="l" t="t" r="r" b="b"/>
            <a:pathLst>
              <a:path w="2460" h="14300" extrusionOk="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9" name="Google Shape;109;p69"/>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0" name="Google Shape;110;p69"/>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1" name="Google Shape;111;p69"/>
          <p:cNvSpPr txBox="1">
            <a:spLocks noGrp="1"/>
          </p:cNvSpPr>
          <p:nvPr>
            <p:ph type="dt" idx="10"/>
          </p:nvPr>
        </p:nvSpPr>
        <p:spPr>
          <a:xfrm>
            <a:off x="1247775" y="4702175"/>
            <a:ext cx="9779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2" name="Google Shape;112;p69"/>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3" name="Google Shape;113;p69"/>
          <p:cNvSpPr txBox="1">
            <a:spLocks noGrp="1"/>
          </p:cNvSpPr>
          <p:nvPr>
            <p:ph type="sldNum" idx="12"/>
          </p:nvPr>
        </p:nvSpPr>
        <p:spPr>
          <a:xfrm>
            <a:off x="7827962" y="4702175"/>
            <a:ext cx="928687"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71"/>
          <p:cNvSpPr/>
          <p:nvPr/>
        </p:nvSpPr>
        <p:spPr>
          <a:xfrm>
            <a:off x="8264525" y="0"/>
            <a:ext cx="890587" cy="5143500"/>
          </a:xfrm>
          <a:custGeom>
            <a:avLst/>
            <a:gdLst/>
            <a:ahLst/>
            <a:cxnLst/>
            <a:rect l="l" t="t" r="r" b="b"/>
            <a:pathLst>
              <a:path w="2460" h="14300" extrusionOk="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22" name="Google Shape;122;p71"/>
          <p:cNvSpPr txBox="1">
            <a:spLocks noGrp="1"/>
          </p:cNvSpPr>
          <p:nvPr>
            <p:ph type="title"/>
          </p:nvPr>
        </p:nvSpPr>
        <p:spPr>
          <a:xfrm>
            <a:off x="311150" y="444500"/>
            <a:ext cx="8521700" cy="57308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3" name="Google Shape;123;p71"/>
          <p:cNvSpPr txBox="1">
            <a:spLocks noGrp="1"/>
          </p:cNvSpPr>
          <p:nvPr>
            <p:ph type="body" idx="1"/>
          </p:nvPr>
        </p:nvSpPr>
        <p:spPr>
          <a:xfrm>
            <a:off x="311150" y="1152525"/>
            <a:ext cx="8521700" cy="3416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4" name="Google Shape;124;p71"/>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5" name="Google Shape;125;p71"/>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6" name="Google Shape;126;p71"/>
          <p:cNvSpPr txBox="1">
            <a:spLocks noGrp="1"/>
          </p:cNvSpPr>
          <p:nvPr>
            <p:ph type="sldNum" idx="12"/>
          </p:nvPr>
        </p:nvSpPr>
        <p:spPr>
          <a:xfrm>
            <a:off x="7827962" y="4702175"/>
            <a:ext cx="928687"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grpSp>
        <p:nvGrpSpPr>
          <p:cNvPr id="134" name="Google Shape;134;p73"/>
          <p:cNvGrpSpPr/>
          <p:nvPr/>
        </p:nvGrpSpPr>
        <p:grpSpPr>
          <a:xfrm>
            <a:off x="349250" y="4665662"/>
            <a:ext cx="603250" cy="280987"/>
            <a:chOff x="228601" y="704851"/>
            <a:chExt cx="11734800" cy="5449888"/>
          </a:xfrm>
        </p:grpSpPr>
        <p:sp>
          <p:nvSpPr>
            <p:cNvPr id="135" name="Google Shape;135;p73"/>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36" name="Google Shape;136;p73"/>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37" name="Google Shape;137;p73"/>
            <p:cNvSpPr txBox="1"/>
            <p:nvPr/>
          </p:nvSpPr>
          <p:spPr>
            <a:xfrm>
              <a:off x="9996034"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38" name="Google Shape;138;p73"/>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39" name="Google Shape;139;p73"/>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0" name="Google Shape;140;p73"/>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1" name="Google Shape;141;p73"/>
            <p:cNvSpPr txBox="1"/>
            <p:nvPr/>
          </p:nvSpPr>
          <p:spPr>
            <a:xfrm>
              <a:off x="6686210"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2" name="Google Shape;142;p73"/>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3" name="Google Shape;143;p73"/>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4" name="Google Shape;144;p73"/>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5" name="Google Shape;145;p73"/>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146" name="Google Shape;146;p73"/>
          <p:cNvSpPr/>
          <p:nvPr/>
        </p:nvSpPr>
        <p:spPr>
          <a:xfrm>
            <a:off x="8164512" y="0"/>
            <a:ext cx="979487" cy="5143500"/>
          </a:xfrm>
          <a:custGeom>
            <a:avLst/>
            <a:gdLst/>
            <a:ahLst/>
            <a:cxnLst/>
            <a:rect l="l" t="t" r="r" b="b"/>
            <a:pathLst>
              <a:path w="2700" h="14300" extrusionOk="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47" name="Google Shape;147;p73"/>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8" name="Google Shape;148;p73"/>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9" name="Google Shape;149;p73"/>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0" name="Google Shape;150;p73"/>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1" name="Google Shape;151;p73"/>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D7A6"/>
        </a:solidFill>
        <a:effectLst/>
      </p:bgPr>
    </p:bg>
    <p:spTree>
      <p:nvGrpSpPr>
        <p:cNvPr id="1" name="Shape 158"/>
        <p:cNvGrpSpPr/>
        <p:nvPr/>
      </p:nvGrpSpPr>
      <p:grpSpPr>
        <a:xfrm>
          <a:off x="0" y="0"/>
          <a:ext cx="0" cy="0"/>
          <a:chOff x="0" y="0"/>
          <a:chExt cx="0" cy="0"/>
        </a:xfrm>
      </p:grpSpPr>
      <p:grpSp>
        <p:nvGrpSpPr>
          <p:cNvPr id="159" name="Google Shape;159;p75"/>
          <p:cNvGrpSpPr/>
          <p:nvPr/>
        </p:nvGrpSpPr>
        <p:grpSpPr>
          <a:xfrm>
            <a:off x="349250" y="4667250"/>
            <a:ext cx="603250" cy="279400"/>
            <a:chOff x="228601" y="704851"/>
            <a:chExt cx="11734800" cy="5449888"/>
          </a:xfrm>
        </p:grpSpPr>
        <p:sp>
          <p:nvSpPr>
            <p:cNvPr id="160" name="Google Shape;160;p75"/>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1" name="Google Shape;161;p75"/>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2" name="Google Shape;162;p75"/>
            <p:cNvSpPr txBox="1"/>
            <p:nvPr/>
          </p:nvSpPr>
          <p:spPr>
            <a:xfrm>
              <a:off x="9986963"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3" name="Google Shape;163;p75"/>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4" name="Google Shape;164;p75"/>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5" name="Google Shape;165;p75"/>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6" name="Google Shape;166;p75"/>
            <p:cNvSpPr txBox="1"/>
            <p:nvPr/>
          </p:nvSpPr>
          <p:spPr>
            <a:xfrm>
              <a:off x="6689726" y="2789238"/>
              <a:ext cx="327025" cy="116205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7" name="Google Shape;167;p75"/>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8" name="Google Shape;168;p75"/>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9" name="Google Shape;169;p75"/>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70" name="Google Shape;170;p75"/>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171" name="Google Shape;171;p75"/>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2" name="Google Shape;172;p75"/>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3" name="Google Shape;173;p75"/>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4" name="Google Shape;174;p75"/>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5" name="Google Shape;175;p75"/>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Arial"/>
              <a:buNone/>
              <a:defRPr sz="1000" b="1" i="0" u="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solidFill>
                <a:srgbClr val="000000"/>
              </a:solidFill>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grpSp>
        <p:nvGrpSpPr>
          <p:cNvPr id="182" name="Google Shape;182;p77"/>
          <p:cNvGrpSpPr/>
          <p:nvPr/>
        </p:nvGrpSpPr>
        <p:grpSpPr>
          <a:xfrm>
            <a:off x="349250" y="4665662"/>
            <a:ext cx="603250" cy="280987"/>
            <a:chOff x="228601" y="704851"/>
            <a:chExt cx="11734800" cy="5449888"/>
          </a:xfrm>
        </p:grpSpPr>
        <p:sp>
          <p:nvSpPr>
            <p:cNvPr id="183" name="Google Shape;183;p77"/>
            <p:cNvSpPr/>
            <p:nvPr/>
          </p:nvSpPr>
          <p:spPr>
            <a:xfrm>
              <a:off x="228601" y="704851"/>
              <a:ext cx="11734800" cy="5449888"/>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4" name="Google Shape;184;p77"/>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5" name="Google Shape;185;p77"/>
            <p:cNvSpPr txBox="1"/>
            <p:nvPr/>
          </p:nvSpPr>
          <p:spPr>
            <a:xfrm>
              <a:off x="9996034"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6" name="Google Shape;186;p77"/>
            <p:cNvSpPr/>
            <p:nvPr/>
          </p:nvSpPr>
          <p:spPr>
            <a:xfrm>
              <a:off x="8709026" y="2282826"/>
              <a:ext cx="1119188" cy="1668463"/>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7" name="Google Shape;187;p77"/>
            <p:cNvSpPr/>
            <p:nvPr/>
          </p:nvSpPr>
          <p:spPr>
            <a:xfrm>
              <a:off x="7353301" y="2762251"/>
              <a:ext cx="1027113" cy="1189038"/>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8" name="Google Shape;188;p77"/>
            <p:cNvSpPr/>
            <p:nvPr/>
          </p:nvSpPr>
          <p:spPr>
            <a:xfrm>
              <a:off x="6664326" y="2287588"/>
              <a:ext cx="377825"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89" name="Google Shape;189;p77"/>
            <p:cNvSpPr txBox="1"/>
            <p:nvPr/>
          </p:nvSpPr>
          <p:spPr>
            <a:xfrm>
              <a:off x="6686210" y="2783198"/>
              <a:ext cx="324038" cy="117772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90" name="Google Shape;190;p77"/>
            <p:cNvSpPr/>
            <p:nvPr/>
          </p:nvSpPr>
          <p:spPr>
            <a:xfrm>
              <a:off x="5399088" y="2762251"/>
              <a:ext cx="1047750" cy="1216025"/>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91" name="Google Shape;191;p77"/>
            <p:cNvSpPr/>
            <p:nvPr/>
          </p:nvSpPr>
          <p:spPr>
            <a:xfrm>
              <a:off x="4770438" y="2295526"/>
              <a:ext cx="563563" cy="1677988"/>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92" name="Google Shape;192;p77"/>
            <p:cNvSpPr/>
            <p:nvPr/>
          </p:nvSpPr>
          <p:spPr>
            <a:xfrm>
              <a:off x="3455988" y="2762251"/>
              <a:ext cx="1073150" cy="1216025"/>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93" name="Google Shape;193;p77"/>
            <p:cNvSpPr/>
            <p:nvPr/>
          </p:nvSpPr>
          <p:spPr>
            <a:xfrm>
              <a:off x="1879601" y="2357438"/>
              <a:ext cx="1311275" cy="1593850"/>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194" name="Google Shape;194;p77"/>
          <p:cNvSpPr/>
          <p:nvPr/>
        </p:nvSpPr>
        <p:spPr>
          <a:xfrm>
            <a:off x="8177212" y="0"/>
            <a:ext cx="968375" cy="5143500"/>
          </a:xfrm>
          <a:custGeom>
            <a:avLst/>
            <a:gdLst/>
            <a:ahLst/>
            <a:cxnLst/>
            <a:rect l="l" t="t" r="r" b="b"/>
            <a:pathLst>
              <a:path w="2658" h="14271" extrusionOk="0">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95" name="Google Shape;195;p77"/>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6" name="Google Shape;196;p77"/>
          <p:cNvSpPr txBox="1">
            <a:spLocks noGrp="1"/>
          </p:cNvSpPr>
          <p:nvPr>
            <p:ph type="body" idx="1"/>
          </p:nvPr>
        </p:nvSpPr>
        <p:spPr>
          <a:xfrm>
            <a:off x="342900" y="896937"/>
            <a:ext cx="8426450" cy="37353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7" name="Google Shape;197;p77"/>
          <p:cNvSpPr txBox="1">
            <a:spLocks noGrp="1"/>
          </p:cNvSpPr>
          <p:nvPr>
            <p:ph type="dt" idx="10"/>
          </p:nvPr>
        </p:nvSpPr>
        <p:spPr>
          <a:xfrm>
            <a:off x="1247775" y="4702175"/>
            <a:ext cx="979487"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8" name="Google Shape;198;p77"/>
          <p:cNvSpPr txBox="1">
            <a:spLocks noGrp="1"/>
          </p:cNvSpPr>
          <p:nvPr>
            <p:ph type="ftr" idx="11"/>
          </p:nvPr>
        </p:nvSpPr>
        <p:spPr>
          <a:xfrm>
            <a:off x="2401887" y="4702175"/>
            <a:ext cx="3086100" cy="193675"/>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9" name="Google Shape;199;p77"/>
          <p:cNvSpPr txBox="1">
            <a:spLocks noGrp="1"/>
          </p:cNvSpPr>
          <p:nvPr>
            <p:ph type="sldNum" idx="12"/>
          </p:nvPr>
        </p:nvSpPr>
        <p:spPr>
          <a:xfrm>
            <a:off x="7827962" y="4702175"/>
            <a:ext cx="927100" cy="193675"/>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unsplash.com/photos/sQ1ZfaaXKvI?utm_source=unsplash&amp;utm_medium=referral&amp;utm_content=creditCopyText" TargetMode="External"/><Relationship Id="rId4" Type="http://schemas.openxmlformats.org/officeDocument/2006/relationships/hyperlink" Target="https://unsplash.com/@jxk?utm_source=unsplash&amp;utm_medium=referral&amp;utm_content=creditCopyTex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hbr.org/2019/01/the-hard-truth-about-innovative-culture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kokeilukiihdyttamo.hel.fi/results/36"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kokeilukiihdyttamo.hel.fi/results/4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kokeilukiihdyttamo.hel.fi/results/35"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kokeilukiihdyttamo.hel.fi/results/37"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kokeilukiihdyttamo.hel.f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kokeilukiihdyttamo.hel.fi/results/35"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kokeilukiihdyttamo.hel.fi/results/43"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kokeilukiihdyttamo.hel.fi/uploads/decidim/attachment/file/81/Loppuraportti_Kouluruokaparannus_16.12.2022.pdf"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hyperlink" Target="https://kokeilukiihdyttamo.hel.fi/result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teams.microsoft.com/l/channel/19%3a-exxKAdQGUGMv5V6qWSo_qUdo54YSvuZURLGWelseXs1%40thread.tacv2/Yleinen?groupId=a74a0873-f524-4e7e-b863-bc91d87b06bf&amp;tenantId=3feb6bc1-d722-4726-966c-5b58b64df75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kokeilukiihdyttamo.hel.fi/results/41"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kehmet.hel.fi/lean-toteutu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https://forumvirium.fi/" TargetMode="External"/><Relationship Id="rId4" Type="http://schemas.openxmlformats.org/officeDocument/2006/relationships/hyperlink" Target="https://www.hel.fi/fi/paatoksenteko-ja-hallinto/tilavaraukset-ja-avustukset/innovaatiorahast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hds.hel.fi" TargetMode="External"/><Relationship Id="rId3" Type="http://schemas.openxmlformats.org/officeDocument/2006/relationships/hyperlink" Target="https://www.kuntaliitto.fi/julkaisut/2017/1867-kokeilijan-starttipaketti" TargetMode="External"/><Relationship Id="rId7" Type="http://schemas.openxmlformats.org/officeDocument/2006/relationships/hyperlink" Target="https://pelikirja.hel.fi"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6aika.fi/kokeilut-kunnissa-ja-kaupungeissa-kokeilemisen-opas-kokeilutoiminnan-jarjestajille-kunnille-kaupungeille-ja-tki-toimijoille/" TargetMode="External"/><Relationship Id="rId5" Type="http://schemas.openxmlformats.org/officeDocument/2006/relationships/hyperlink" Target="https://forumvirium.fi/pocketbook/" TargetMode="External"/><Relationship Id="rId10" Type="http://schemas.openxmlformats.org/officeDocument/2006/relationships/hyperlink" Target="https://hri.fi/fi/" TargetMode="External"/><Relationship Id="rId4" Type="http://schemas.openxmlformats.org/officeDocument/2006/relationships/hyperlink" Target="https://www.motiva.fi/ratkaisut/kokeilutoiminnan_pelikirja" TargetMode="External"/><Relationship Id="rId9" Type="http://schemas.openxmlformats.org/officeDocument/2006/relationships/hyperlink" Target="https://dev.hel.fi/"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kokeilukiihdyttamo.hel.fi"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hyperlink" Target="https://creativecommons.org/licenses/by/4.0/deed.fi" TargetMode="External"/><Relationship Id="rId5" Type="http://schemas.openxmlformats.org/officeDocument/2006/relationships/hyperlink" Target="mailto:ville.meloni@hel.fi" TargetMode="External"/><Relationship Id="rId4" Type="http://schemas.openxmlformats.org/officeDocument/2006/relationships/hyperlink" Target="mailto:kokeilukiihdyttamo@hel.fi"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kokeilukiihdyttamo.hel.fi"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kokeilukiihdyttamo.hel.fi/results"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kokeilukiihdyttamo.hel.fi/results/2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 descr="&quot;&quot;"/>
          <p:cNvSpPr txBox="1"/>
          <p:nvPr/>
        </p:nvSpPr>
        <p:spPr>
          <a:xfrm>
            <a:off x="1682750" y="-7937"/>
            <a:ext cx="7461250" cy="5143500"/>
          </a:xfrm>
          <a:prstGeom prst="rect">
            <a:avLst/>
          </a:prstGeom>
          <a:solidFill>
            <a:srgbClr val="0000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pic>
        <p:nvPicPr>
          <p:cNvPr id="255" name="Google Shape;255;p1" descr="&quot;&quot;"/>
          <p:cNvPicPr preferRelativeResize="0"/>
          <p:nvPr/>
        </p:nvPicPr>
        <p:blipFill rotWithShape="1">
          <a:blip r:embed="rId3">
            <a:alphaModFix/>
          </a:blip>
          <a:srcRect b="94607"/>
          <a:stretch/>
        </p:blipFill>
        <p:spPr>
          <a:xfrm>
            <a:off x="1682750" y="-11112"/>
            <a:ext cx="7461250" cy="234950"/>
          </a:xfrm>
          <a:prstGeom prst="rect">
            <a:avLst/>
          </a:prstGeom>
          <a:noFill/>
          <a:ln>
            <a:noFill/>
          </a:ln>
        </p:spPr>
      </p:pic>
      <p:sp>
        <p:nvSpPr>
          <p:cNvPr id="256" name="Google Shape;256;p1"/>
          <p:cNvSpPr txBox="1">
            <a:spLocks noGrp="1"/>
          </p:cNvSpPr>
          <p:nvPr>
            <p:ph type="ctrTitle"/>
          </p:nvPr>
        </p:nvSpPr>
        <p:spPr>
          <a:xfrm rot="-5400000">
            <a:off x="-1009650" y="1649412"/>
            <a:ext cx="3698875" cy="10699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2800"/>
              <a:buNone/>
            </a:pPr>
            <a:r>
              <a:rPr lang="en-US" sz="4300" b="0" i="0" u="none">
                <a:solidFill>
                  <a:srgbClr val="FFFFFF"/>
                </a:solidFill>
                <a:latin typeface="Arial"/>
                <a:ea typeface="Arial"/>
                <a:cs typeface="Arial"/>
                <a:sym typeface="Arial"/>
              </a:rPr>
              <a:t>Kokeilijan ABC</a:t>
            </a:r>
            <a:br>
              <a:rPr lang="en-US" sz="4300" b="0" i="0" u="none">
                <a:solidFill>
                  <a:srgbClr val="FFFFFF"/>
                </a:solidFill>
                <a:latin typeface="Arial"/>
                <a:ea typeface="Arial"/>
                <a:cs typeface="Arial"/>
                <a:sym typeface="Arial"/>
              </a:rPr>
            </a:br>
            <a:r>
              <a:rPr lang="en-US" sz="2700" b="0" i="0" u="none">
                <a:solidFill>
                  <a:srgbClr val="FFFFFF"/>
                </a:solidFill>
                <a:latin typeface="Arial"/>
                <a:ea typeface="Arial"/>
                <a:cs typeface="Arial"/>
                <a:sym typeface="Arial"/>
              </a:rPr>
              <a:t>versio </a:t>
            </a:r>
            <a:r>
              <a:rPr lang="en-US" sz="2700"/>
              <a:t>2</a:t>
            </a:r>
            <a:r>
              <a:rPr lang="en-US" sz="2700" b="0" i="0" u="none">
                <a:solidFill>
                  <a:srgbClr val="FFFFFF"/>
                </a:solidFill>
                <a:latin typeface="Arial"/>
                <a:ea typeface="Arial"/>
                <a:cs typeface="Arial"/>
                <a:sym typeface="Arial"/>
              </a:rPr>
              <a:t>.0</a:t>
            </a:r>
            <a:br>
              <a:rPr lang="en-US" sz="2700" b="0" i="0" u="none">
                <a:solidFill>
                  <a:srgbClr val="FFFFFF"/>
                </a:solidFill>
                <a:latin typeface="Arial"/>
                <a:ea typeface="Arial"/>
                <a:cs typeface="Arial"/>
                <a:sym typeface="Arial"/>
              </a:rPr>
            </a:br>
            <a:r>
              <a:rPr lang="en-US" sz="1400" b="0" i="0" u="none">
                <a:solidFill>
                  <a:srgbClr val="FFFFFF"/>
                </a:solidFill>
                <a:latin typeface="Arial"/>
                <a:ea typeface="Arial"/>
                <a:cs typeface="Arial"/>
                <a:sym typeface="Arial"/>
              </a:rPr>
              <a:t>Helsingin kaupunki 202</a:t>
            </a:r>
            <a:r>
              <a:rPr lang="en-US" sz="1400"/>
              <a:t>4</a:t>
            </a:r>
            <a:endParaRPr/>
          </a:p>
        </p:txBody>
      </p:sp>
      <p:sp>
        <p:nvSpPr>
          <p:cNvPr id="257" name="Google Shape;257;p1"/>
          <p:cNvSpPr txBox="1">
            <a:spLocks noGrp="1"/>
          </p:cNvSpPr>
          <p:nvPr>
            <p:ph type="body" idx="1"/>
          </p:nvPr>
        </p:nvSpPr>
        <p:spPr>
          <a:xfrm>
            <a:off x="1682750" y="233362"/>
            <a:ext cx="6845300" cy="728662"/>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900"/>
              <a:buNone/>
            </a:pPr>
            <a:r>
              <a:rPr lang="en-US" sz="2100" b="1" i="0" u="none">
                <a:solidFill>
                  <a:srgbClr val="FFFFFF"/>
                </a:solidFill>
                <a:latin typeface="Arial"/>
                <a:ea typeface="Arial"/>
                <a:cs typeface="Arial"/>
                <a:sym typeface="Arial"/>
              </a:rPr>
              <a:t>Miten edistän parannuksia nopeilla kokeiluilla?</a:t>
            </a:r>
            <a:endParaRPr/>
          </a:p>
          <a:p>
            <a:pPr marL="0" lvl="0" indent="0" algn="l" rtl="0">
              <a:lnSpc>
                <a:spcPct val="115000"/>
              </a:lnSpc>
              <a:spcBef>
                <a:spcPts val="0"/>
              </a:spcBef>
              <a:spcAft>
                <a:spcPts val="0"/>
              </a:spcAft>
              <a:buSzPts val="1900"/>
              <a:buNone/>
            </a:pPr>
            <a:r>
              <a:rPr lang="en-US" sz="1800" b="1" i="0" u="none">
                <a:solidFill>
                  <a:srgbClr val="FFFFFF"/>
                </a:solidFill>
                <a:latin typeface="Arial"/>
                <a:ea typeface="Arial"/>
                <a:cs typeface="Arial"/>
                <a:sym typeface="Arial"/>
              </a:rPr>
              <a:t>Kokeiluopas Helsingin kaupungin työntekijöille</a:t>
            </a:r>
            <a:endParaRPr/>
          </a:p>
        </p:txBody>
      </p:sp>
      <p:pic>
        <p:nvPicPr>
          <p:cNvPr id="258" name="Google Shape;258;p1" descr="Nuori henkilö hyppää korkealle ilmaan polkupyörällään kuulaan syksyisen skate-parkin yllä. Taustalla muita ihmisiä skate-laudoilla ja rullalaudoilla."/>
          <p:cNvPicPr preferRelativeResize="0"/>
          <p:nvPr/>
        </p:nvPicPr>
        <p:blipFill rotWithShape="1">
          <a:blip r:embed="rId3">
            <a:alphaModFix/>
          </a:blip>
          <a:srcRect t="1762" b="1945"/>
          <a:stretch/>
        </p:blipFill>
        <p:spPr>
          <a:xfrm>
            <a:off x="1682750" y="973137"/>
            <a:ext cx="7461250" cy="4171950"/>
          </a:xfrm>
          <a:prstGeom prst="rect">
            <a:avLst/>
          </a:prstGeom>
          <a:noFill/>
          <a:ln>
            <a:noFill/>
          </a:ln>
        </p:spPr>
      </p:pic>
      <p:sp>
        <p:nvSpPr>
          <p:cNvPr id="259" name="Google Shape;259;p1"/>
          <p:cNvSpPr txBox="1"/>
          <p:nvPr/>
        </p:nvSpPr>
        <p:spPr>
          <a:xfrm>
            <a:off x="1682750" y="4810125"/>
            <a:ext cx="2435100" cy="338700"/>
          </a:xfrm>
          <a:prstGeom prst="rect">
            <a:avLst/>
          </a:prstGeom>
          <a:noFill/>
          <a:ln>
            <a:noFill/>
          </a:ln>
        </p:spPr>
        <p:txBody>
          <a:bodyPr spcFirstLastPara="1" wrap="square" lIns="91425" tIns="91425" rIns="91425" bIns="91425" anchor="t" anchorCtr="0">
            <a:spAutoFit/>
          </a:bodyPr>
          <a:lstStyle/>
          <a:p>
            <a:pPr marL="152400" marR="0" lvl="0" indent="0" algn="l" rtl="0">
              <a:lnSpc>
                <a:spcPct val="115000"/>
              </a:lnSpc>
              <a:spcBef>
                <a:spcPts val="0"/>
              </a:spcBef>
              <a:spcAft>
                <a:spcPts val="0"/>
              </a:spcAft>
              <a:buClr>
                <a:srgbClr val="FFFFFF"/>
              </a:buClr>
              <a:buSzPts val="1000"/>
              <a:buFont typeface="Roboto"/>
              <a:buNone/>
            </a:pPr>
            <a:r>
              <a:rPr lang="en-US" sz="1000" b="0" i="0" u="none">
                <a:solidFill>
                  <a:srgbClr val="FFFFFF"/>
                </a:solidFill>
                <a:latin typeface="Roboto"/>
                <a:ea typeface="Roboto"/>
                <a:cs typeface="Roboto"/>
                <a:sym typeface="Roboto"/>
              </a:rPr>
              <a:t>Photo by </a:t>
            </a:r>
            <a:r>
              <a:rPr lang="en-US" sz="1000" b="0" i="0"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Jan Kopřiva</a:t>
            </a:r>
            <a:r>
              <a:rPr lang="en-US" sz="1000" b="0" i="0" u="none">
                <a:solidFill>
                  <a:srgbClr val="FFFFFF"/>
                </a:solidFill>
                <a:latin typeface="Roboto"/>
                <a:ea typeface="Roboto"/>
                <a:cs typeface="Roboto"/>
                <a:sym typeface="Roboto"/>
              </a:rPr>
              <a:t> on </a:t>
            </a:r>
            <a:r>
              <a:rPr lang="en-US" sz="1000" b="0" i="0" u="sng">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9"/>
          <p:cNvSpPr txBox="1">
            <a:spLocks noGrp="1"/>
          </p:cNvSpPr>
          <p:nvPr>
            <p:ph type="title"/>
          </p:nvPr>
        </p:nvSpPr>
        <p:spPr>
          <a:xfrm>
            <a:off x="342900" y="314339"/>
            <a:ext cx="7791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US" sz="2500" b="0" i="0" u="none">
                <a:solidFill>
                  <a:srgbClr val="000000"/>
                </a:solidFill>
                <a:latin typeface="Arial Black"/>
                <a:ea typeface="Arial Black"/>
                <a:cs typeface="Arial Black"/>
                <a:sym typeface="Arial Black"/>
              </a:rPr>
              <a:t>Kokeilutoiminta osana innovaatiokulttuuria voi kukoistaa kun siinä on luovuutta ja kuria</a:t>
            </a:r>
            <a:endParaRPr/>
          </a:p>
        </p:txBody>
      </p:sp>
      <p:sp>
        <p:nvSpPr>
          <p:cNvPr id="357" name="Google Shape;357;p9"/>
          <p:cNvSpPr txBox="1"/>
          <p:nvPr/>
        </p:nvSpPr>
        <p:spPr>
          <a:xfrm>
            <a:off x="2225675" y="2716212"/>
            <a:ext cx="1281112" cy="5365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a:solidFill>
                  <a:srgbClr val="000000"/>
                </a:solidFill>
                <a:latin typeface="Arial"/>
                <a:ea typeface="Arial"/>
                <a:cs typeface="Arial"/>
                <a:sym typeface="Arial"/>
              </a:rPr>
              <a:t>Innovaatio-</a:t>
            </a:r>
            <a:br>
              <a:rPr lang="en-US" sz="1500" b="1" i="0" u="none">
                <a:solidFill>
                  <a:srgbClr val="000000"/>
                </a:solidFill>
                <a:latin typeface="Arial"/>
                <a:ea typeface="Arial"/>
                <a:cs typeface="Arial"/>
                <a:sym typeface="Arial"/>
              </a:rPr>
            </a:br>
            <a:r>
              <a:rPr lang="en-US" sz="1500" b="1" i="0" u="none">
                <a:solidFill>
                  <a:srgbClr val="000000"/>
                </a:solidFill>
                <a:latin typeface="Arial"/>
                <a:ea typeface="Arial"/>
                <a:cs typeface="Arial"/>
                <a:sym typeface="Arial"/>
              </a:rPr>
              <a:t>kulttuurin menestys-</a:t>
            </a:r>
            <a:br>
              <a:rPr lang="en-US" sz="1500" b="1" i="0" u="none">
                <a:solidFill>
                  <a:srgbClr val="000000"/>
                </a:solidFill>
                <a:latin typeface="Arial"/>
                <a:ea typeface="Arial"/>
                <a:cs typeface="Arial"/>
                <a:sym typeface="Arial"/>
              </a:rPr>
            </a:br>
            <a:r>
              <a:rPr lang="en-US" sz="1500" b="1" i="0" u="none">
                <a:solidFill>
                  <a:srgbClr val="000000"/>
                </a:solidFill>
                <a:latin typeface="Arial"/>
                <a:ea typeface="Arial"/>
                <a:cs typeface="Arial"/>
                <a:sym typeface="Arial"/>
              </a:rPr>
              <a:t>tekijöitä</a:t>
            </a:r>
            <a:endParaRPr/>
          </a:p>
        </p:txBody>
      </p:sp>
      <p:sp>
        <p:nvSpPr>
          <p:cNvPr id="358" name="Google Shape;358;p9"/>
          <p:cNvSpPr/>
          <p:nvPr/>
        </p:nvSpPr>
        <p:spPr>
          <a:xfrm>
            <a:off x="2236787" y="1323893"/>
            <a:ext cx="1328820" cy="1328820"/>
          </a:xfrm>
          <a:prstGeom prst="ellipse">
            <a:avLst/>
          </a:prstGeom>
          <a:solidFill>
            <a:srgbClr val="F5A3C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a:solidFill>
                  <a:srgbClr val="000000"/>
                </a:solidFill>
                <a:latin typeface="Arial"/>
                <a:ea typeface="Arial"/>
                <a:cs typeface="Arial"/>
                <a:sym typeface="Arial"/>
              </a:rPr>
              <a:t>Kokeileminen</a:t>
            </a:r>
            <a:endParaRPr/>
          </a:p>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Kokeillaan </a:t>
            </a:r>
            <a:br>
              <a:rPr lang="en-US" sz="1000" b="0" i="0" u="none">
                <a:solidFill>
                  <a:srgbClr val="000000"/>
                </a:solidFill>
                <a:latin typeface="Arial"/>
                <a:ea typeface="Arial"/>
                <a:cs typeface="Arial"/>
                <a:sym typeface="Arial"/>
              </a:rPr>
            </a:br>
            <a:r>
              <a:rPr lang="en-US" sz="1000" b="0" i="0" u="none">
                <a:solidFill>
                  <a:srgbClr val="000000"/>
                </a:solidFill>
                <a:latin typeface="Arial"/>
                <a:ea typeface="Arial"/>
                <a:cs typeface="Arial"/>
                <a:sym typeface="Arial"/>
              </a:rPr>
              <a:t>systemaattisesti </a:t>
            </a:r>
            <a:br>
              <a:rPr lang="en-US" sz="1000" b="0" i="0" u="none">
                <a:solidFill>
                  <a:srgbClr val="000000"/>
                </a:solidFill>
                <a:latin typeface="Arial"/>
                <a:ea typeface="Arial"/>
                <a:cs typeface="Arial"/>
                <a:sym typeface="Arial"/>
              </a:rPr>
            </a:br>
            <a:r>
              <a:rPr lang="en-US" sz="1000" b="0" i="0" u="none">
                <a:solidFill>
                  <a:srgbClr val="000000"/>
                </a:solidFill>
                <a:latin typeface="Arial"/>
                <a:ea typeface="Arial"/>
                <a:cs typeface="Arial"/>
                <a:sym typeface="Arial"/>
              </a:rPr>
              <a:t>ja kurinalaisesti</a:t>
            </a:r>
            <a:endParaRPr/>
          </a:p>
        </p:txBody>
      </p:sp>
      <p:sp>
        <p:nvSpPr>
          <p:cNvPr id="359" name="Google Shape;359;p9"/>
          <p:cNvSpPr/>
          <p:nvPr/>
        </p:nvSpPr>
        <p:spPr>
          <a:xfrm>
            <a:off x="3632200" y="1870075"/>
            <a:ext cx="1646237" cy="1646237"/>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a:solidFill>
                  <a:srgbClr val="000000"/>
                </a:solidFill>
                <a:latin typeface="Arial"/>
                <a:ea typeface="Arial"/>
                <a:cs typeface="Arial"/>
                <a:sym typeface="Arial"/>
              </a:rPr>
              <a:t>Osaaminen</a:t>
            </a:r>
            <a:endParaRPr/>
          </a:p>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Siedetään mokailua samalla kun vaalitaan pätevyyttä ja sen kehittymistä</a:t>
            </a:r>
            <a:endParaRPr/>
          </a:p>
        </p:txBody>
      </p:sp>
      <p:sp>
        <p:nvSpPr>
          <p:cNvPr id="360" name="Google Shape;360;p9"/>
          <p:cNvSpPr/>
          <p:nvPr/>
        </p:nvSpPr>
        <p:spPr>
          <a:xfrm>
            <a:off x="3165475" y="3430587"/>
            <a:ext cx="1647825" cy="1646237"/>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a:solidFill>
                  <a:srgbClr val="000000"/>
                </a:solidFill>
                <a:latin typeface="Arial"/>
                <a:ea typeface="Arial"/>
                <a:cs typeface="Arial"/>
                <a:sym typeface="Arial"/>
              </a:rPr>
              <a:t>Turvallisuus</a:t>
            </a:r>
            <a:endParaRPr/>
          </a:p>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Luodaan ilmapiiriä, jossa ihmisillä on turvallista antaa ja vastaanottaa suoraa palautetta</a:t>
            </a:r>
            <a:endParaRPr/>
          </a:p>
        </p:txBody>
      </p:sp>
      <p:sp>
        <p:nvSpPr>
          <p:cNvPr id="361" name="Google Shape;361;p9"/>
          <p:cNvSpPr/>
          <p:nvPr/>
        </p:nvSpPr>
        <p:spPr>
          <a:xfrm>
            <a:off x="825500" y="3430587"/>
            <a:ext cx="1646237" cy="1646237"/>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a:solidFill>
                  <a:srgbClr val="000000"/>
                </a:solidFill>
                <a:latin typeface="Arial"/>
                <a:ea typeface="Arial"/>
                <a:cs typeface="Arial"/>
                <a:sym typeface="Arial"/>
              </a:rPr>
              <a:t>Yhteistyö </a:t>
            </a:r>
            <a:endParaRPr/>
          </a:p>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Tehdään yhdessä, mutta siten, että jokaisella on henkilökohtainen vastuu</a:t>
            </a:r>
            <a:endParaRPr/>
          </a:p>
        </p:txBody>
      </p:sp>
      <p:sp>
        <p:nvSpPr>
          <p:cNvPr id="362" name="Google Shape;362;p9"/>
          <p:cNvSpPr/>
          <p:nvPr/>
        </p:nvSpPr>
        <p:spPr>
          <a:xfrm>
            <a:off x="427037" y="1882775"/>
            <a:ext cx="1646237" cy="1646237"/>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a:solidFill>
                  <a:srgbClr val="000000"/>
                </a:solidFill>
                <a:latin typeface="Arial"/>
                <a:ea typeface="Arial"/>
                <a:cs typeface="Arial"/>
                <a:sym typeface="Arial"/>
              </a:rPr>
              <a:t>Johtaminen</a:t>
            </a:r>
            <a:endParaRPr/>
          </a:p>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Johdetaan </a:t>
            </a:r>
            <a:endParaRPr/>
          </a:p>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vahvoilla visioilla, matalalla hierarkialla ja lähellä ihmisiä</a:t>
            </a:r>
            <a:endParaRPr/>
          </a:p>
        </p:txBody>
      </p:sp>
      <p:pic>
        <p:nvPicPr>
          <p:cNvPr id="363" name="Google Shape;363;p9" descr="Kuva kirjan kannesta: Harward Business Review. The hard truth about innovation. It's One Part Creativity, One Part Dicipline. Kuvassa vaaleanpunainen kukka, joka on puoliksi muodostettu rutatusta paperista, jossa tekstiä."/>
          <p:cNvPicPr preferRelativeResize="0"/>
          <p:nvPr/>
        </p:nvPicPr>
        <p:blipFill rotWithShape="1">
          <a:blip r:embed="rId3">
            <a:alphaModFix/>
          </a:blip>
          <a:srcRect/>
          <a:stretch/>
        </p:blipFill>
        <p:spPr>
          <a:xfrm>
            <a:off x="5572125" y="1535112"/>
            <a:ext cx="2205037" cy="2725737"/>
          </a:xfrm>
          <a:prstGeom prst="rect">
            <a:avLst/>
          </a:prstGeom>
          <a:noFill/>
          <a:ln>
            <a:noFill/>
          </a:ln>
        </p:spPr>
      </p:pic>
      <p:sp>
        <p:nvSpPr>
          <p:cNvPr id="364" name="Google Shape;364;p9"/>
          <p:cNvSpPr txBox="1"/>
          <p:nvPr/>
        </p:nvSpPr>
        <p:spPr>
          <a:xfrm>
            <a:off x="4429125" y="4678362"/>
            <a:ext cx="3900487" cy="2952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hlink"/>
              </a:buClr>
              <a:buSzPts val="1000"/>
              <a:buFont typeface="Arial"/>
              <a:buNone/>
            </a:pPr>
            <a:r>
              <a:rPr lang="en-US" sz="1000" b="0" i="0" u="sng">
                <a:solidFill>
                  <a:schemeClr val="hlink"/>
                </a:solidFill>
                <a:latin typeface="Arial"/>
                <a:ea typeface="Arial"/>
                <a:cs typeface="Arial"/>
                <a:sym typeface="Arial"/>
                <a:hlinkClick r:id="rId4"/>
              </a:rPr>
              <a:t>https://hbr.org/2019/01/the-hard-truth-about-innovative-cultures</a:t>
            </a:r>
            <a:r>
              <a:rPr lang="en-US" sz="1000" b="0" i="0" u="none">
                <a:solidFill>
                  <a:srgbClr val="000000"/>
                </a:solidFill>
                <a:latin typeface="Arial"/>
                <a:ea typeface="Arial"/>
                <a:cs typeface="Arial"/>
                <a:sym typeface="Aria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0"/>
          <p:cNvSpPr txBox="1">
            <a:spLocks noGrp="1"/>
          </p:cNvSpPr>
          <p:nvPr>
            <p:ph type="ctrTitle"/>
          </p:nvPr>
        </p:nvSpPr>
        <p:spPr>
          <a:xfrm>
            <a:off x="273050" y="257175"/>
            <a:ext cx="8031162" cy="28892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7000" b="1" i="0" u="none">
                <a:solidFill>
                  <a:srgbClr val="FFFFFF"/>
                </a:solidFill>
                <a:latin typeface="Arial"/>
                <a:ea typeface="Arial"/>
                <a:cs typeface="Arial"/>
                <a:sym typeface="Arial"/>
              </a:rPr>
              <a:t>1 Ongelman kuvaaminen ja kokeilun rajaus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1"/>
          <p:cNvSpPr txBox="1">
            <a:spLocks noGrp="1"/>
          </p:cNvSpPr>
          <p:nvPr>
            <p:ph type="title"/>
          </p:nvPr>
        </p:nvSpPr>
        <p:spPr>
          <a:xfrm>
            <a:off x="342900" y="306387"/>
            <a:ext cx="8101012"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fi-FI" sz="3200" b="1" i="0" u="none">
                <a:solidFill>
                  <a:srgbClr val="000000"/>
                </a:solidFill>
                <a:latin typeface="Arial Black"/>
                <a:ea typeface="Arial Black"/>
                <a:cs typeface="Arial Black"/>
                <a:sym typeface="Arial Black"/>
              </a:rPr>
              <a:t>Mieti kehittämistarvetta, jonka olet tunnistanut</a:t>
            </a:r>
            <a:endParaRPr lang="fi-FI"/>
          </a:p>
        </p:txBody>
      </p:sp>
      <p:sp>
        <p:nvSpPr>
          <p:cNvPr id="388" name="Google Shape;388;p11"/>
          <p:cNvSpPr txBox="1">
            <a:spLocks noGrp="1"/>
          </p:cNvSpPr>
          <p:nvPr>
            <p:ph type="body" idx="1"/>
          </p:nvPr>
        </p:nvSpPr>
        <p:spPr>
          <a:xfrm>
            <a:off x="342900" y="1290637"/>
            <a:ext cx="7221537" cy="10874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fi-FI" sz="1900" b="0" i="0" u="none">
                <a:solidFill>
                  <a:srgbClr val="000000"/>
                </a:solidFill>
                <a:latin typeface="Arial"/>
                <a:ea typeface="Arial"/>
                <a:cs typeface="Arial"/>
                <a:sym typeface="Arial"/>
              </a:rPr>
              <a:t>Ensiksi pitää hahmottaa isompi merkityksellinen kehittämistarve. Mitä ollaan ratkomassa, kenelle ja mitä ainutlaatuista arvoa ratkaisemisella saadaan. </a:t>
            </a:r>
            <a:endParaRPr lang="fi-FI"/>
          </a:p>
          <a:p>
            <a:pPr marL="0" lvl="0" indent="0" algn="l" rtl="0">
              <a:lnSpc>
                <a:spcPct val="100000"/>
              </a:lnSpc>
              <a:spcBef>
                <a:spcPts val="0"/>
              </a:spcBef>
              <a:spcAft>
                <a:spcPts val="0"/>
              </a:spcAft>
              <a:buSzPts val="1400"/>
              <a:buNone/>
            </a:pPr>
            <a:endParaRPr lang="fi-FI" sz="19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fi-FI" sz="19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fi-FI" sz="19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fi-FI" sz="19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fi-FI" sz="1900" b="0" i="0" u="none">
              <a:solidFill>
                <a:srgbClr val="000000"/>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None/>
            </a:pPr>
            <a:endParaRPr lang="fi-FI" sz="1900" b="0" i="0" u="none">
              <a:solidFill>
                <a:srgbClr val="000000"/>
              </a:solidFill>
              <a:latin typeface="Arial"/>
              <a:ea typeface="Arial"/>
              <a:cs typeface="Arial"/>
              <a:sym typeface="Arial"/>
            </a:endParaRPr>
          </a:p>
        </p:txBody>
      </p:sp>
      <p:sp>
        <p:nvSpPr>
          <p:cNvPr id="389" name="Google Shape;389;p11"/>
          <p:cNvSpPr/>
          <p:nvPr/>
        </p:nvSpPr>
        <p:spPr>
          <a:xfrm>
            <a:off x="406400" y="2413000"/>
            <a:ext cx="4597400" cy="1428750"/>
          </a:xfrm>
          <a:prstGeom prst="wedgeRoundRectCallout">
            <a:avLst>
              <a:gd name="adj1" fmla="val -9072"/>
              <a:gd name="adj2" fmla="val 118709"/>
              <a:gd name="adj3" fmla="val 16667"/>
            </a:avLst>
          </a:pr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a:solidFill>
                  <a:srgbClr val="000000"/>
                </a:solidFill>
                <a:latin typeface="Arial"/>
                <a:ea typeface="Arial"/>
                <a:cs typeface="Arial"/>
                <a:sym typeface="Arial"/>
              </a:rPr>
              <a:t>Esim. kehittämistarve voi olla kouluruokailun parantaminen. Miten saadaan parempaa ruokaa helsinkiläisille koululaisille oppilaiden ja valmistusprosessin tarpeet huomioiden?</a:t>
            </a:r>
            <a:endParaRPr/>
          </a:p>
        </p:txBody>
      </p:sp>
      <p:pic>
        <p:nvPicPr>
          <p:cNvPr id="390" name="Google Shape;390;p11" descr="Kuva julisteeta, jossa kysytään Maistuiko? Anna pikapalautetta ja vaikuta. Kuvassa pari jäätelöä. Alareunassa lukee Palvelukeskus Helsinki"/>
          <p:cNvPicPr preferRelativeResize="0"/>
          <p:nvPr/>
        </p:nvPicPr>
        <p:blipFill rotWithShape="1">
          <a:blip r:embed="rId3">
            <a:alphaModFix/>
          </a:blip>
          <a:srcRect/>
          <a:stretch/>
        </p:blipFill>
        <p:spPr>
          <a:xfrm rot="360000">
            <a:off x="4903787" y="2128837"/>
            <a:ext cx="1944687" cy="2740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2"/>
          <p:cNvSpPr txBox="1">
            <a:spLocks noGrp="1"/>
          </p:cNvSpPr>
          <p:nvPr>
            <p:ph type="title"/>
          </p:nvPr>
        </p:nvSpPr>
        <p:spPr>
          <a:xfrm>
            <a:off x="266700" y="310363"/>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Visio kehittämistarpeesta - Visiolakana</a:t>
            </a:r>
            <a:br>
              <a:rPr lang="en-US" sz="2800" b="1" i="0" u="none">
                <a:solidFill>
                  <a:srgbClr val="000000"/>
                </a:solidFill>
                <a:latin typeface="Arial Black"/>
                <a:ea typeface="Arial Black"/>
                <a:cs typeface="Arial Black"/>
                <a:sym typeface="Arial Black"/>
              </a:rPr>
            </a:br>
            <a:endParaRPr/>
          </a:p>
        </p:txBody>
      </p:sp>
      <p:sp>
        <p:nvSpPr>
          <p:cNvPr id="396" name="Google Shape;396;p12"/>
          <p:cNvSpPr txBox="1"/>
          <p:nvPr/>
        </p:nvSpPr>
        <p:spPr>
          <a:xfrm>
            <a:off x="266700" y="711200"/>
            <a:ext cx="7758112" cy="647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9FC9EB"/>
              </a:buClr>
              <a:buSzPts val="1400"/>
              <a:buFont typeface="Arial"/>
              <a:buNone/>
            </a:pPr>
            <a:r>
              <a:rPr lang="en-US" sz="1400" b="1" i="1" u="none">
                <a:solidFill>
                  <a:srgbClr val="9FC9EB"/>
                </a:solidFill>
                <a:latin typeface="Arial"/>
                <a:ea typeface="Arial"/>
                <a:cs typeface="Arial"/>
                <a:sym typeface="Arial"/>
              </a:rPr>
              <a:t>Visiolakanalla</a:t>
            </a:r>
            <a:r>
              <a:rPr lang="en-US" sz="1400" b="0" i="0" u="none">
                <a:solidFill>
                  <a:srgbClr val="9FC9EB"/>
                </a:solidFill>
                <a:latin typeface="Arial"/>
                <a:ea typeface="Arial"/>
                <a:cs typeface="Arial"/>
                <a:sym typeface="Arial"/>
              </a:rPr>
              <a:t> </a:t>
            </a:r>
            <a:r>
              <a:rPr lang="en-US" sz="1400" b="0" i="0" u="none">
                <a:solidFill>
                  <a:srgbClr val="000000"/>
                </a:solidFill>
                <a:latin typeface="Arial"/>
                <a:ea typeface="Arial"/>
                <a:cs typeface="Arial"/>
                <a:sym typeface="Arial"/>
              </a:rPr>
              <a:t>pääset hahmottelemaan kehittämistarpeen tärkeimmät ulottuvuudet. Täytä visiolakana mielellään yhdessä tärkeimpien kehittämistarpeeseen liittyvien tahojen kanssa. </a:t>
            </a:r>
            <a:endParaRPr/>
          </a:p>
        </p:txBody>
      </p:sp>
      <p:sp>
        <p:nvSpPr>
          <p:cNvPr id="397" name="Google Shape;397;p12"/>
          <p:cNvSpPr txBox="1"/>
          <p:nvPr/>
        </p:nvSpPr>
        <p:spPr>
          <a:xfrm>
            <a:off x="1277937" y="1504950"/>
            <a:ext cx="1612900" cy="22066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Tarve</a:t>
            </a:r>
            <a:endParaRPr/>
          </a:p>
        </p:txBody>
      </p:sp>
      <p:sp>
        <p:nvSpPr>
          <p:cNvPr id="398" name="Google Shape;398;p12"/>
          <p:cNvSpPr txBox="1"/>
          <p:nvPr/>
        </p:nvSpPr>
        <p:spPr>
          <a:xfrm>
            <a:off x="1277937" y="1727200"/>
            <a:ext cx="1612900" cy="936625"/>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Mitä käyttäjien tarvetta ratkaistaan? Miten tarve on todennettu?</a:t>
            </a:r>
            <a:endParaRPr/>
          </a:p>
        </p:txBody>
      </p:sp>
      <p:sp>
        <p:nvSpPr>
          <p:cNvPr id="399" name="Google Shape;399;p12"/>
          <p:cNvSpPr txBox="1"/>
          <p:nvPr/>
        </p:nvSpPr>
        <p:spPr>
          <a:xfrm>
            <a:off x="2963862" y="1504950"/>
            <a:ext cx="1612900" cy="22066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Ratkaisu</a:t>
            </a:r>
            <a:endParaRPr/>
          </a:p>
        </p:txBody>
      </p:sp>
      <p:sp>
        <p:nvSpPr>
          <p:cNvPr id="400" name="Google Shape;400;p12"/>
          <p:cNvSpPr txBox="1"/>
          <p:nvPr/>
        </p:nvSpPr>
        <p:spPr>
          <a:xfrm>
            <a:off x="2963862" y="1725612"/>
            <a:ext cx="1612900" cy="938212"/>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Millä loppukäyttäjän ongelma aiotaan ratkaista? Miten ratkaisun toimivuus on todennettu?</a:t>
            </a:r>
            <a:endParaRPr sz="1000" b="0" i="0" u="none">
              <a:solidFill>
                <a:srgbClr val="666666"/>
              </a:solidFill>
              <a:latin typeface="Arial"/>
              <a:ea typeface="Arial"/>
              <a:cs typeface="Arial"/>
              <a:sym typeface="Arial"/>
            </a:endParaRPr>
          </a:p>
          <a:p>
            <a:pPr marL="0" marR="0" lvl="0" indent="0" algn="l" rtl="0">
              <a:lnSpc>
                <a:spcPct val="100000"/>
              </a:lnSpc>
              <a:spcBef>
                <a:spcPts val="0"/>
              </a:spcBef>
              <a:spcAft>
                <a:spcPts val="0"/>
              </a:spcAft>
              <a:buNone/>
            </a:pPr>
            <a:endParaRPr sz="1000" b="0" i="0" u="none">
              <a:solidFill>
                <a:srgbClr val="666666"/>
              </a:solidFill>
              <a:latin typeface="Arial"/>
              <a:ea typeface="Arial"/>
              <a:cs typeface="Arial"/>
              <a:sym typeface="Arial"/>
            </a:endParaRPr>
          </a:p>
        </p:txBody>
      </p:sp>
      <p:sp>
        <p:nvSpPr>
          <p:cNvPr id="401" name="Google Shape;401;p12"/>
          <p:cNvSpPr txBox="1"/>
          <p:nvPr/>
        </p:nvSpPr>
        <p:spPr>
          <a:xfrm>
            <a:off x="4649787" y="1504950"/>
            <a:ext cx="1614487" cy="22066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Ainutlaatuinen arvo</a:t>
            </a:r>
            <a:endParaRPr/>
          </a:p>
        </p:txBody>
      </p:sp>
      <p:sp>
        <p:nvSpPr>
          <p:cNvPr id="402" name="Google Shape;402;p12"/>
          <p:cNvSpPr txBox="1"/>
          <p:nvPr/>
        </p:nvSpPr>
        <p:spPr>
          <a:xfrm>
            <a:off x="4649787" y="1730375"/>
            <a:ext cx="1614487" cy="2154237"/>
          </a:xfrm>
          <a:prstGeom prst="rect">
            <a:avLst/>
          </a:prstGeom>
          <a:solidFill>
            <a:schemeClr val="lt1"/>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Mikä on se tekijä joka saa käyttäjät valitsemaan tämän ratkaisun muiden ratkaisuiden sijaan? Miten ainutlaatuinen arvo on todennettu?</a:t>
            </a:r>
            <a:endParaRPr/>
          </a:p>
        </p:txBody>
      </p:sp>
      <p:sp>
        <p:nvSpPr>
          <p:cNvPr id="403" name="Google Shape;403;p12"/>
          <p:cNvSpPr txBox="1"/>
          <p:nvPr/>
        </p:nvSpPr>
        <p:spPr>
          <a:xfrm>
            <a:off x="6335712" y="1504950"/>
            <a:ext cx="1614487" cy="287337"/>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Avainresurssit ja kyvykkyydet</a:t>
            </a:r>
            <a:endParaRPr/>
          </a:p>
        </p:txBody>
      </p:sp>
      <p:sp>
        <p:nvSpPr>
          <p:cNvPr id="404" name="Google Shape;404;p12"/>
          <p:cNvSpPr txBox="1"/>
          <p:nvPr/>
        </p:nvSpPr>
        <p:spPr>
          <a:xfrm>
            <a:off x="6335712" y="1792287"/>
            <a:ext cx="1614487" cy="869950"/>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Mitkä resurssit ja kyvykkyydet ovat elintärkeät onnistumiselle?</a:t>
            </a:r>
            <a:endParaRPr sz="1000" b="0" i="0" u="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Mitä toteuttajilta vaaditaan?</a:t>
            </a:r>
            <a:endParaRPr sz="1000" b="0" i="0" u="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Budjetti projektille, jatkokehitykselle ja ylläpidolle?</a:t>
            </a:r>
            <a:endParaRPr/>
          </a:p>
        </p:txBody>
      </p:sp>
      <p:sp>
        <p:nvSpPr>
          <p:cNvPr id="405" name="Google Shape;405;p12"/>
          <p:cNvSpPr txBox="1"/>
          <p:nvPr/>
        </p:nvSpPr>
        <p:spPr>
          <a:xfrm>
            <a:off x="1277937" y="2720975"/>
            <a:ext cx="1612900" cy="2222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Kenelle</a:t>
            </a:r>
            <a:endParaRPr/>
          </a:p>
        </p:txBody>
      </p:sp>
      <p:sp>
        <p:nvSpPr>
          <p:cNvPr id="406" name="Google Shape;406;p12"/>
          <p:cNvSpPr txBox="1"/>
          <p:nvPr/>
        </p:nvSpPr>
        <p:spPr>
          <a:xfrm>
            <a:off x="1277937" y="2936875"/>
            <a:ext cx="1614487" cy="936625"/>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Millainen henkilö tärkein käyttäjä tai asiakas on?</a:t>
            </a:r>
            <a:endParaRPr/>
          </a:p>
        </p:txBody>
      </p:sp>
      <p:sp>
        <p:nvSpPr>
          <p:cNvPr id="407" name="Google Shape;407;p12"/>
          <p:cNvSpPr txBox="1"/>
          <p:nvPr/>
        </p:nvSpPr>
        <p:spPr>
          <a:xfrm>
            <a:off x="2963862" y="2720975"/>
            <a:ext cx="1612900" cy="2222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Käyttäjäpalaute</a:t>
            </a:r>
            <a:endParaRPr/>
          </a:p>
        </p:txBody>
      </p:sp>
      <p:sp>
        <p:nvSpPr>
          <p:cNvPr id="408" name="Google Shape;408;p12"/>
          <p:cNvSpPr txBox="1"/>
          <p:nvPr/>
        </p:nvSpPr>
        <p:spPr>
          <a:xfrm>
            <a:off x="2963862" y="2943225"/>
            <a:ext cx="1614487" cy="92868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Mistä tiedämme että onnistumme käyttäjän ongelman ratkaisemisessa? Miten onnistuminen todennetaan kehityksen aikana (kyselyt, proton testaus, analytiikka, tutkimukset)?</a:t>
            </a:r>
            <a:endParaRPr/>
          </a:p>
        </p:txBody>
      </p:sp>
      <p:sp>
        <p:nvSpPr>
          <p:cNvPr id="409" name="Google Shape;409;p12"/>
          <p:cNvSpPr txBox="1"/>
          <p:nvPr/>
        </p:nvSpPr>
        <p:spPr>
          <a:xfrm>
            <a:off x="6335712" y="2720975"/>
            <a:ext cx="1614487" cy="2222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Rajoitukset</a:t>
            </a:r>
            <a:endParaRPr/>
          </a:p>
        </p:txBody>
      </p:sp>
      <p:sp>
        <p:nvSpPr>
          <p:cNvPr id="410" name="Google Shape;410;p12"/>
          <p:cNvSpPr txBox="1"/>
          <p:nvPr/>
        </p:nvSpPr>
        <p:spPr>
          <a:xfrm>
            <a:off x="6335712" y="2943225"/>
            <a:ext cx="1614487" cy="92868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Toiminnan sykli, johon aikataulun on osuttava? Säännökset? Tekniset rajoitukset? Arkkitehtuurivaatimukset? Tietoturva ja saavutettavuus? Tekniset riskit?</a:t>
            </a:r>
            <a:endParaRPr/>
          </a:p>
        </p:txBody>
      </p:sp>
      <p:sp>
        <p:nvSpPr>
          <p:cNvPr id="411" name="Google Shape;411;p12"/>
          <p:cNvSpPr txBox="1"/>
          <p:nvPr/>
        </p:nvSpPr>
        <p:spPr>
          <a:xfrm>
            <a:off x="1277937" y="3933825"/>
            <a:ext cx="3298825" cy="22066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Toteutusvisio</a:t>
            </a:r>
            <a:endParaRPr/>
          </a:p>
        </p:txBody>
      </p:sp>
      <p:sp>
        <p:nvSpPr>
          <p:cNvPr id="412" name="Google Shape;412;p12"/>
          <p:cNvSpPr txBox="1"/>
          <p:nvPr/>
        </p:nvSpPr>
        <p:spPr>
          <a:xfrm>
            <a:off x="1277937" y="4151312"/>
            <a:ext cx="3298825" cy="754062"/>
          </a:xfrm>
          <a:prstGeom prst="rect">
            <a:avLst/>
          </a:prstGeom>
          <a:no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Millä teknologialla ratkaisu toteutetaan? Mitä sillä korvataan? Mikä on onnistumiselle ensiarvoista? Mihin jatkokehitettävyys perustuu? Voidaanko käyttää valmisratkaisuja? Mihin järjestelmiin ratkaisu liittyy ja mitä tietoa on liikuttava näiden välillä?</a:t>
            </a:r>
            <a:endParaRPr/>
          </a:p>
          <a:p>
            <a:pPr marL="0" marR="0" lvl="0" indent="0" algn="l" rtl="0">
              <a:lnSpc>
                <a:spcPct val="100000"/>
              </a:lnSpc>
              <a:spcBef>
                <a:spcPts val="0"/>
              </a:spcBef>
              <a:spcAft>
                <a:spcPts val="0"/>
              </a:spcAft>
              <a:buNone/>
            </a:pPr>
            <a:endParaRPr sz="800" b="0" i="0" u="none">
              <a:solidFill>
                <a:srgbClr val="666666"/>
              </a:solidFill>
              <a:latin typeface="Arial"/>
              <a:ea typeface="Arial"/>
              <a:cs typeface="Arial"/>
              <a:sym typeface="Arial"/>
            </a:endParaRPr>
          </a:p>
        </p:txBody>
      </p:sp>
      <p:sp>
        <p:nvSpPr>
          <p:cNvPr id="413" name="Google Shape;413;p12"/>
          <p:cNvSpPr txBox="1"/>
          <p:nvPr/>
        </p:nvSpPr>
        <p:spPr>
          <a:xfrm>
            <a:off x="4649787" y="3933825"/>
            <a:ext cx="3300412" cy="22066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Toiminnan mittarit</a:t>
            </a:r>
            <a:endParaRPr/>
          </a:p>
        </p:txBody>
      </p:sp>
      <p:sp>
        <p:nvSpPr>
          <p:cNvPr id="414" name="Google Shape;414;p12"/>
          <p:cNvSpPr txBox="1"/>
          <p:nvPr/>
        </p:nvSpPr>
        <p:spPr>
          <a:xfrm>
            <a:off x="4649787" y="4151312"/>
            <a:ext cx="3300412" cy="754062"/>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Minkä muutoksen ratkaisu tuo (laadun paranemista, toiminnan nopeutumista)? Mitkä ovat välittömät toiminnan mittarit siitä että ratkaisu täyttää tavoitteet? Mitkä ovat sen vaikuttavuuden mittarit? </a:t>
            </a:r>
            <a:endParaRPr/>
          </a:p>
        </p:txBody>
      </p:sp>
      <p:sp>
        <p:nvSpPr>
          <p:cNvPr id="415" name="Google Shape;415;p12"/>
          <p:cNvSpPr/>
          <p:nvPr/>
        </p:nvSpPr>
        <p:spPr>
          <a:xfrm>
            <a:off x="98425" y="2244725"/>
            <a:ext cx="1001712" cy="2154237"/>
          </a:xfrm>
          <a:prstGeom prst="wedgeRoundRectCallout">
            <a:avLst>
              <a:gd name="adj1" fmla="val 83548"/>
              <a:gd name="adj2" fmla="val 7504"/>
              <a:gd name="adj3" fmla="val 16667"/>
            </a:avLst>
          </a:pr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dirty="0" err="1">
                <a:solidFill>
                  <a:srgbClr val="000000"/>
                </a:solidFill>
                <a:latin typeface="Arial"/>
                <a:ea typeface="Arial"/>
                <a:cs typeface="Arial"/>
                <a:sym typeface="Arial"/>
              </a:rPr>
              <a:t>Saattaa</a:t>
            </a:r>
            <a:r>
              <a:rPr lang="en-US" sz="1100" b="0" i="0" u="none" dirty="0">
                <a:solidFill>
                  <a:srgbClr val="000000"/>
                </a:solidFill>
                <a:latin typeface="Arial"/>
                <a:ea typeface="Arial"/>
                <a:cs typeface="Arial"/>
                <a:sym typeface="Arial"/>
              </a:rPr>
              <a:t> olla </a:t>
            </a:r>
            <a:r>
              <a:rPr lang="en-US" sz="1100" b="0" i="0" u="none" dirty="0" err="1">
                <a:solidFill>
                  <a:srgbClr val="000000"/>
                </a:solidFill>
                <a:latin typeface="Arial"/>
                <a:ea typeface="Arial"/>
                <a:cs typeface="Arial"/>
                <a:sym typeface="Arial"/>
              </a:rPr>
              <a:t>että</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kaikkia</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vastauksia</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ei</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tiedetä</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heti</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jolloin</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huomaatte</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yhdessä</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mitä</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pitää</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tutkia</a:t>
            </a:r>
            <a:r>
              <a:rPr lang="en-US" sz="1100" b="0" i="0" u="none" dirty="0">
                <a:solidFill>
                  <a:srgbClr val="000000"/>
                </a:solidFill>
                <a:latin typeface="Arial"/>
                <a:ea typeface="Arial"/>
                <a:cs typeface="Arial"/>
                <a:sym typeface="Arial"/>
              </a:rPr>
              <a:t> </a:t>
            </a:r>
            <a:r>
              <a:rPr lang="en-US" sz="1100" b="0" i="0" u="none" dirty="0" err="1">
                <a:solidFill>
                  <a:srgbClr val="000000"/>
                </a:solidFill>
                <a:latin typeface="Arial"/>
                <a:ea typeface="Arial"/>
                <a:cs typeface="Arial"/>
                <a:sym typeface="Arial"/>
              </a:rPr>
              <a:t>lisää</a:t>
            </a:r>
            <a:r>
              <a:rPr lang="en-US" sz="1100" b="0" i="0" u="none" dirty="0">
                <a:solidFill>
                  <a:srgbClr val="000000"/>
                </a:solidFill>
                <a:latin typeface="Arial"/>
                <a:ea typeface="Arial"/>
                <a:cs typeface="Arial"/>
                <a:sym typeface="Arial"/>
              </a:rPr>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3"/>
          <p:cNvSpPr txBox="1">
            <a:spLocks noGrp="1"/>
          </p:cNvSpPr>
          <p:nvPr>
            <p:ph type="title"/>
          </p:nvPr>
        </p:nvSpPr>
        <p:spPr>
          <a:xfrm>
            <a:off x="2667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Visiolakana - esimerkki</a:t>
            </a:r>
            <a:br>
              <a:rPr lang="en-US" sz="2800" b="1" i="0" u="none">
                <a:solidFill>
                  <a:srgbClr val="000000"/>
                </a:solidFill>
                <a:latin typeface="Arial Black"/>
                <a:ea typeface="Arial Black"/>
                <a:cs typeface="Arial Black"/>
                <a:sym typeface="Arial Black"/>
              </a:rPr>
            </a:br>
            <a:endParaRPr/>
          </a:p>
        </p:txBody>
      </p:sp>
      <p:sp>
        <p:nvSpPr>
          <p:cNvPr id="421" name="Google Shape;421;p13"/>
          <p:cNvSpPr txBox="1"/>
          <p:nvPr/>
        </p:nvSpPr>
        <p:spPr>
          <a:xfrm>
            <a:off x="84137" y="774700"/>
            <a:ext cx="2368550" cy="26511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Tarve</a:t>
            </a:r>
            <a:endParaRPr/>
          </a:p>
        </p:txBody>
      </p:sp>
      <p:sp>
        <p:nvSpPr>
          <p:cNvPr id="422" name="Google Shape;422;p13"/>
          <p:cNvSpPr txBox="1"/>
          <p:nvPr/>
        </p:nvSpPr>
        <p:spPr>
          <a:xfrm>
            <a:off x="84137" y="1039812"/>
            <a:ext cx="2370137" cy="176688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a:solidFill>
                  <a:srgbClr val="000000"/>
                </a:solidFill>
                <a:latin typeface="Arial"/>
                <a:ea typeface="Arial"/>
                <a:cs typeface="Arial"/>
                <a:sym typeface="Arial"/>
              </a:rPr>
              <a:t>Parempaa ja maistuvampaa kouluruokaa.</a:t>
            </a:r>
            <a:r>
              <a:rPr lang="en-US" sz="800" b="0" i="0" u="none">
                <a:solidFill>
                  <a:srgbClr val="000000"/>
                </a:solidFill>
                <a:latin typeface="Arial"/>
                <a:ea typeface="Arial"/>
                <a:cs typeface="Arial"/>
                <a:sym typeface="Arial"/>
              </a:rPr>
              <a:t> Nykyisellään on tullut huonoa palautetta ruuasta ja vastaajamäärät ovat olleet pieniä. Kohteissa, joissa on pikapalautejärjestelmä, vastaajamäärät ovat suuria, mutta linkitys päivän ruokalistaan jää vajaaksi.</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Ruokaa jää syömättä.</a:t>
            </a:r>
            <a:endParaRPr/>
          </a:p>
          <a:p>
            <a:pPr marL="0" marR="0" lvl="0" indent="0" algn="l" rtl="0">
              <a:lnSpc>
                <a:spcPct val="100000"/>
              </a:lnSpc>
              <a:spcBef>
                <a:spcPts val="0"/>
              </a:spcBef>
              <a:spcAft>
                <a:spcPts val="0"/>
              </a:spcAft>
              <a:buClr>
                <a:srgbClr val="000000"/>
              </a:buClr>
              <a:buSzPts val="800"/>
              <a:buFont typeface="Arial"/>
              <a:buNone/>
            </a:pPr>
            <a:r>
              <a:rPr lang="en-US" sz="800" b="1" i="0" u="none">
                <a:solidFill>
                  <a:srgbClr val="000000"/>
                </a:solidFill>
                <a:latin typeface="Arial"/>
                <a:ea typeface="Arial"/>
                <a:cs typeface="Arial"/>
                <a:sym typeface="Arial"/>
              </a:rPr>
              <a:t>Helppo mahdollisuus antaa palautetta ja tarkka yksilöitävyys: </a:t>
            </a:r>
            <a:r>
              <a:rPr lang="en-US" sz="800" b="0" i="0" u="none">
                <a:solidFill>
                  <a:srgbClr val="000000"/>
                </a:solidFill>
                <a:latin typeface="Arial"/>
                <a:ea typeface="Arial"/>
                <a:cs typeface="Arial"/>
                <a:sym typeface="Arial"/>
              </a:rPr>
              <a:t>per ruoka, per päivä, per koulu.</a:t>
            </a:r>
            <a:endParaRPr/>
          </a:p>
          <a:p>
            <a:pPr marL="0" marR="0" lvl="0" indent="0" algn="l" rtl="0">
              <a:lnSpc>
                <a:spcPct val="100000"/>
              </a:lnSpc>
              <a:spcBef>
                <a:spcPts val="0"/>
              </a:spcBef>
              <a:spcAft>
                <a:spcPts val="0"/>
              </a:spcAft>
              <a:buClr>
                <a:srgbClr val="000000"/>
              </a:buClr>
              <a:buSzPts val="800"/>
              <a:buFont typeface="Arial"/>
              <a:buNone/>
            </a:pPr>
            <a:r>
              <a:rPr lang="en-US" sz="800" b="1" i="0" u="none">
                <a:solidFill>
                  <a:srgbClr val="000000"/>
                </a:solidFill>
                <a:latin typeface="Arial"/>
                <a:ea typeface="Arial"/>
                <a:cs typeface="Arial"/>
                <a:sym typeface="Arial"/>
              </a:rPr>
              <a:t>Koululaisen kuulluksi tuleminen </a:t>
            </a:r>
            <a:r>
              <a:rPr lang="en-US" sz="800" b="0" i="0" u="none">
                <a:solidFill>
                  <a:srgbClr val="000000"/>
                </a:solidFill>
                <a:latin typeface="Arial"/>
                <a:ea typeface="Arial"/>
                <a:cs typeface="Arial"/>
                <a:sym typeface="Arial"/>
              </a:rPr>
              <a:t>palautettaan koskien &gt; </a:t>
            </a:r>
            <a:r>
              <a:rPr lang="en-US" sz="800" b="1" i="0" u="none">
                <a:solidFill>
                  <a:srgbClr val="000000"/>
                </a:solidFill>
                <a:latin typeface="Arial"/>
                <a:ea typeface="Arial"/>
                <a:cs typeface="Arial"/>
                <a:sym typeface="Arial"/>
              </a:rPr>
              <a:t>rohkaisua palautteen antamiseen.</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Nopeampi palautteen käsittely, jotta oppilas huomaa palautteen vaikuttaneen</a:t>
            </a:r>
            <a:endParaRPr/>
          </a:p>
        </p:txBody>
      </p:sp>
      <p:sp>
        <p:nvSpPr>
          <p:cNvPr id="423" name="Google Shape;423;p13"/>
          <p:cNvSpPr txBox="1"/>
          <p:nvPr/>
        </p:nvSpPr>
        <p:spPr>
          <a:xfrm>
            <a:off x="2501900" y="774700"/>
            <a:ext cx="3117850" cy="265112"/>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Ratkaisu</a:t>
            </a:r>
            <a:endParaRPr/>
          </a:p>
        </p:txBody>
      </p:sp>
      <p:sp>
        <p:nvSpPr>
          <p:cNvPr id="424" name="Google Shape;424;p13"/>
          <p:cNvSpPr txBox="1"/>
          <p:nvPr/>
        </p:nvSpPr>
        <p:spPr>
          <a:xfrm>
            <a:off x="2501900" y="1039812"/>
            <a:ext cx="3117850" cy="176688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a:solidFill>
                  <a:srgbClr val="000000"/>
                </a:solidFill>
                <a:latin typeface="Arial"/>
                <a:ea typeface="Arial"/>
                <a:cs typeface="Arial"/>
                <a:sym typeface="Arial"/>
              </a:rPr>
              <a:t>Aromi-tuotannonohjausjärjestelmästä </a:t>
            </a:r>
            <a:r>
              <a:rPr lang="en-US" sz="800" b="0" i="0" u="none">
                <a:solidFill>
                  <a:srgbClr val="000000"/>
                </a:solidFill>
                <a:latin typeface="Arial"/>
                <a:ea typeface="Arial"/>
                <a:cs typeface="Arial"/>
                <a:sym typeface="Arial"/>
              </a:rPr>
              <a:t>pitäisi saada integraatio </a:t>
            </a:r>
            <a:r>
              <a:rPr lang="en-US" sz="800" b="1" i="0" u="none">
                <a:solidFill>
                  <a:srgbClr val="000000"/>
                </a:solidFill>
                <a:latin typeface="Arial"/>
                <a:ea typeface="Arial"/>
                <a:cs typeface="Arial"/>
                <a:sym typeface="Arial"/>
              </a:rPr>
              <a:t>feedbacklyyn </a:t>
            </a:r>
            <a:r>
              <a:rPr lang="en-US" sz="800" b="0" i="0" u="none">
                <a:solidFill>
                  <a:srgbClr val="000000"/>
                </a:solidFill>
                <a:latin typeface="Arial"/>
                <a:ea typeface="Arial"/>
                <a:cs typeface="Arial"/>
                <a:sym typeface="Arial"/>
              </a:rPr>
              <a:t>tai yhteinen paikka yhdistää dataa. Koska paljon voluumia, automaatio tarvitaan.</a:t>
            </a:r>
            <a:endParaRPr/>
          </a:p>
          <a:p>
            <a:pPr marL="0" marR="0" lvl="0" indent="0" algn="l" rtl="0">
              <a:lnSpc>
                <a:spcPct val="100000"/>
              </a:lnSpc>
              <a:spcBef>
                <a:spcPts val="0"/>
              </a:spcBef>
              <a:spcAft>
                <a:spcPts val="0"/>
              </a:spcAft>
              <a:buClr>
                <a:srgbClr val="000000"/>
              </a:buClr>
              <a:buSzPts val="800"/>
              <a:buFont typeface="Arial"/>
              <a:buNone/>
            </a:pPr>
            <a:r>
              <a:rPr lang="en-US" sz="800" b="1" i="0" u="none">
                <a:solidFill>
                  <a:srgbClr val="000000"/>
                </a:solidFill>
                <a:latin typeface="Arial"/>
                <a:ea typeface="Arial"/>
                <a:cs typeface="Arial"/>
                <a:sym typeface="Arial"/>
              </a:rPr>
              <a:t>&gt; ehkä ihan excel yhdistys näistä?</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Aromissa on useampi ruokalista, joita ajetaan rinnakkain + eri ravintosuositukset per kouluaste tekee lisää variaatiota. &gt; ei voida vain katsoa molemmista raporteista mitä tiettynä päivänä tapahtui.</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Palautteen perusteella tarkastellaan myös tuotantoprosessia, josko sieltä löytyisi selittävä tekijä huonoon palautteeseen</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4 viikon välein muuttuu ruokalistat. Nopeampia kokeuluja voidaan viedä testiin valittuihin kouluihin nopeammallakin aikavälillä</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Koostus ja statistiikka yli pidemmän ajan (1-5 vuotta), miten esim kesäkeitto maistuu.</a:t>
            </a:r>
            <a:endParaRPr/>
          </a:p>
        </p:txBody>
      </p:sp>
      <p:sp>
        <p:nvSpPr>
          <p:cNvPr id="425" name="Google Shape;425;p13"/>
          <p:cNvSpPr txBox="1"/>
          <p:nvPr/>
        </p:nvSpPr>
        <p:spPr>
          <a:xfrm>
            <a:off x="5695950" y="774700"/>
            <a:ext cx="1190625" cy="34290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Ainutlaatuinen arvo</a:t>
            </a:r>
            <a:endParaRPr/>
          </a:p>
        </p:txBody>
      </p:sp>
      <p:sp>
        <p:nvSpPr>
          <p:cNvPr id="426" name="Google Shape;426;p13"/>
          <p:cNvSpPr txBox="1"/>
          <p:nvPr/>
        </p:nvSpPr>
        <p:spPr>
          <a:xfrm>
            <a:off x="5695950" y="1117600"/>
            <a:ext cx="1190625" cy="2752725"/>
          </a:xfrm>
          <a:prstGeom prst="rect">
            <a:avLst/>
          </a:prstGeom>
          <a:solidFill>
            <a:schemeClr val="lt1"/>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Nopeasti selkeä kuva miten tietty ruoka on arvioitu tiettynä päivänä tietyssä paikassa.</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Viikko kerraallaan tätä voisi olla mahdollista tehdä manuaalisesti (jos olisi resursseja)</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Ei ole tiedossa, että tähän olisi ratkaisua, koska skaala on100 000+ annosta per päivä.Henkilöstöruo-kailujen osalta on olemassa jotain appeja, joissa on ruokalista ja jossa voi kohdentaa palautteen listalla olevaan ruokaan. (koulusafka.fi)</a:t>
            </a:r>
            <a:endParaRPr/>
          </a:p>
        </p:txBody>
      </p:sp>
      <p:sp>
        <p:nvSpPr>
          <p:cNvPr id="427" name="Google Shape;427;p13"/>
          <p:cNvSpPr txBox="1"/>
          <p:nvPr/>
        </p:nvSpPr>
        <p:spPr>
          <a:xfrm>
            <a:off x="6934200" y="774700"/>
            <a:ext cx="1130300" cy="34290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Avainresurssit ja kyvykkyydet</a:t>
            </a:r>
            <a:endParaRPr/>
          </a:p>
        </p:txBody>
      </p:sp>
      <p:sp>
        <p:nvSpPr>
          <p:cNvPr id="428" name="Google Shape;428;p13"/>
          <p:cNvSpPr txBox="1"/>
          <p:nvPr/>
        </p:nvSpPr>
        <p:spPr>
          <a:xfrm>
            <a:off x="6934200" y="1117600"/>
            <a:ext cx="1130300" cy="1041400"/>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Tekniset kontaktit järjestelmiin.</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RPA tai muu keino kohtauttaa 2 järjestelmän data.</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Asiantuntijoilta aikaa</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Käyttäjiltä aikaa</a:t>
            </a:r>
            <a:endParaRPr/>
          </a:p>
        </p:txBody>
      </p:sp>
      <p:sp>
        <p:nvSpPr>
          <p:cNvPr id="429" name="Google Shape;429;p13"/>
          <p:cNvSpPr txBox="1"/>
          <p:nvPr/>
        </p:nvSpPr>
        <p:spPr>
          <a:xfrm>
            <a:off x="84137" y="2884487"/>
            <a:ext cx="2368550" cy="257175"/>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Kenelle</a:t>
            </a:r>
            <a:endParaRPr/>
          </a:p>
        </p:txBody>
      </p:sp>
      <p:sp>
        <p:nvSpPr>
          <p:cNvPr id="430" name="Google Shape;430;p13"/>
          <p:cNvSpPr txBox="1"/>
          <p:nvPr/>
        </p:nvSpPr>
        <p:spPr>
          <a:xfrm>
            <a:off x="84137" y="3149600"/>
            <a:ext cx="2370137" cy="73818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a:solidFill>
                  <a:srgbClr val="000000"/>
                </a:solidFill>
                <a:latin typeface="Arial"/>
                <a:ea typeface="Arial"/>
                <a:cs typeface="Arial"/>
                <a:sym typeface="Arial"/>
              </a:rPr>
              <a:t>Helsinkiläinen koululainen (kaikki kouluasteet)</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[Ruokailusuunnittelu / hankintaosasto]</a:t>
            </a:r>
            <a:endParaRPr/>
          </a:p>
        </p:txBody>
      </p:sp>
      <p:sp>
        <p:nvSpPr>
          <p:cNvPr id="431" name="Google Shape;431;p13"/>
          <p:cNvSpPr txBox="1"/>
          <p:nvPr/>
        </p:nvSpPr>
        <p:spPr>
          <a:xfrm>
            <a:off x="2501900" y="2884487"/>
            <a:ext cx="3117850" cy="257175"/>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Käyttäjäpalaute</a:t>
            </a:r>
            <a:endParaRPr/>
          </a:p>
        </p:txBody>
      </p:sp>
      <p:sp>
        <p:nvSpPr>
          <p:cNvPr id="432" name="Google Shape;432;p13"/>
          <p:cNvSpPr txBox="1"/>
          <p:nvPr/>
        </p:nvSpPr>
        <p:spPr>
          <a:xfrm>
            <a:off x="2501900" y="3154362"/>
            <a:ext cx="3119437" cy="73183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Alueellinen tai koulukohtainen pilotti. Markkinoidaan + muutetaan ruokia palautteen perusteella</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Näytetään koululaisilta tullutta palautetta info-screenillä tai printeillä. Kerrotaan mitä tehdään palautetta saaneelle ruoalle, (esim. kesäkeiton reseptiä on muutettu palautteenne mukaan)</a:t>
            </a:r>
            <a:endParaRPr/>
          </a:p>
        </p:txBody>
      </p:sp>
      <p:sp>
        <p:nvSpPr>
          <p:cNvPr id="433" name="Google Shape;433;p13"/>
          <p:cNvSpPr txBox="1"/>
          <p:nvPr/>
        </p:nvSpPr>
        <p:spPr>
          <a:xfrm>
            <a:off x="6934200" y="2230437"/>
            <a:ext cx="1130300" cy="263525"/>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Rajoitukset</a:t>
            </a:r>
            <a:endParaRPr/>
          </a:p>
        </p:txBody>
      </p:sp>
      <p:sp>
        <p:nvSpPr>
          <p:cNvPr id="434" name="Google Shape;434;p13"/>
          <p:cNvSpPr txBox="1"/>
          <p:nvPr/>
        </p:nvSpPr>
        <p:spPr>
          <a:xfrm>
            <a:off x="6934200" y="2495550"/>
            <a:ext cx="1130300" cy="1374775"/>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Järjestelmätoimitta-jien ambitiot datan suhteen? Saadaanko yhdistää </a:t>
            </a:r>
            <a:br>
              <a:rPr lang="en-US" sz="800" b="0" i="0" u="none">
                <a:solidFill>
                  <a:srgbClr val="000000"/>
                </a:solidFill>
                <a:latin typeface="Arial"/>
                <a:ea typeface="Arial"/>
                <a:cs typeface="Arial"/>
                <a:sym typeface="Arial"/>
              </a:rPr>
            </a:br>
            <a:r>
              <a:rPr lang="en-US" sz="800" b="0" i="0" u="none">
                <a:solidFill>
                  <a:srgbClr val="000000"/>
                </a:solidFill>
                <a:latin typeface="Arial"/>
                <a:ea typeface="Arial"/>
                <a:cs typeface="Arial"/>
                <a:sym typeface="Arial"/>
              </a:rPr>
              <a:t>dataa </a:t>
            </a:r>
            <a:br>
              <a:rPr lang="en-US" sz="800" b="0" i="0" u="none">
                <a:solidFill>
                  <a:srgbClr val="000000"/>
                </a:solidFill>
                <a:latin typeface="Arial"/>
                <a:ea typeface="Arial"/>
                <a:cs typeface="Arial"/>
                <a:sym typeface="Arial"/>
              </a:rPr>
            </a:br>
            <a:r>
              <a:rPr lang="en-US" sz="800" b="0" i="0" u="none">
                <a:solidFill>
                  <a:srgbClr val="000000"/>
                </a:solidFill>
                <a:latin typeface="Arial"/>
                <a:ea typeface="Arial"/>
                <a:cs typeface="Arial"/>
                <a:sym typeface="Arial"/>
              </a:rPr>
              <a:t>muuhun </a:t>
            </a:r>
            <a:br>
              <a:rPr lang="en-US" sz="800" b="0" i="0" u="none">
                <a:solidFill>
                  <a:srgbClr val="000000"/>
                </a:solidFill>
                <a:latin typeface="Arial"/>
                <a:ea typeface="Arial"/>
                <a:cs typeface="Arial"/>
                <a:sym typeface="Arial"/>
              </a:rPr>
            </a:br>
            <a:r>
              <a:rPr lang="en-US" sz="800" b="0" i="0" u="none">
                <a:solidFill>
                  <a:srgbClr val="000000"/>
                </a:solidFill>
                <a:latin typeface="Arial"/>
                <a:ea typeface="Arial"/>
                <a:cs typeface="Arial"/>
                <a:sym typeface="Arial"/>
              </a:rPr>
              <a:t>dataan?</a:t>
            </a:r>
            <a:endParaRPr/>
          </a:p>
        </p:txBody>
      </p:sp>
      <p:sp>
        <p:nvSpPr>
          <p:cNvPr id="435" name="Google Shape;435;p13"/>
          <p:cNvSpPr txBox="1"/>
          <p:nvPr/>
        </p:nvSpPr>
        <p:spPr>
          <a:xfrm>
            <a:off x="84137" y="3933825"/>
            <a:ext cx="3946525" cy="263525"/>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Toteutusvisio</a:t>
            </a:r>
            <a:endParaRPr/>
          </a:p>
        </p:txBody>
      </p:sp>
      <p:sp>
        <p:nvSpPr>
          <p:cNvPr id="436" name="Google Shape;436;p13"/>
          <p:cNvSpPr txBox="1"/>
          <p:nvPr/>
        </p:nvSpPr>
        <p:spPr>
          <a:xfrm>
            <a:off x="84137" y="4217987"/>
            <a:ext cx="3946525" cy="820737"/>
          </a:xfrm>
          <a:prstGeom prst="rect">
            <a:avLst/>
          </a:prstGeom>
          <a:no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Millä teknologialla ratkaisu toteutetaan? Mitä sillä korvataan? Mikä on onnistumisel-le ensiarvoista? Mihin jatkokehitettävyys perustuu? Voidaanko käyttää valmisratkai-suja? Mihin järjestelmiin ratkaisu liittyy ja mitä tietoa on liikuttava näiden välillä?</a:t>
            </a:r>
            <a:endParaRPr/>
          </a:p>
          <a:p>
            <a:pPr marL="0" marR="0" lvl="0" indent="0" algn="r"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RPA? Excel?</a:t>
            </a:r>
            <a:endParaRPr/>
          </a:p>
        </p:txBody>
      </p:sp>
      <p:sp>
        <p:nvSpPr>
          <p:cNvPr id="437" name="Google Shape;437;p13"/>
          <p:cNvSpPr txBox="1"/>
          <p:nvPr/>
        </p:nvSpPr>
        <p:spPr>
          <a:xfrm>
            <a:off x="4117975" y="3933825"/>
            <a:ext cx="3946525" cy="263525"/>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Toiminnan mittarit</a:t>
            </a:r>
            <a:endParaRPr/>
          </a:p>
        </p:txBody>
      </p:sp>
      <p:sp>
        <p:nvSpPr>
          <p:cNvPr id="438" name="Google Shape;438;p13"/>
          <p:cNvSpPr txBox="1"/>
          <p:nvPr/>
        </p:nvSpPr>
        <p:spPr>
          <a:xfrm>
            <a:off x="4117975" y="4217987"/>
            <a:ext cx="3946525" cy="820737"/>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Ruokahävikki mittarina on = Tavoite on?</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Ruokailijamäärien kasvu =</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Vastaajamäärät = nyt ? pitäisi nousta ?</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Palautteen keskiarvo [1-5] = tavoite on??</a:t>
            </a:r>
            <a:endParaRPr/>
          </a:p>
          <a:p>
            <a:pPr marL="0" marR="0" lvl="0" indent="0" algn="l" rtl="0">
              <a:lnSpc>
                <a:spcPct val="100000"/>
              </a:lnSpc>
              <a:spcBef>
                <a:spcPts val="0"/>
              </a:spcBef>
              <a:spcAft>
                <a:spcPts val="0"/>
              </a:spcAft>
              <a:buClr>
                <a:srgbClr val="000000"/>
              </a:buClr>
              <a:buSzPts val="800"/>
              <a:buFont typeface="Arial"/>
              <a:buNone/>
            </a:pPr>
            <a:r>
              <a:rPr lang="en-US" sz="800" b="0" i="0" u="none">
                <a:solidFill>
                  <a:srgbClr val="000000"/>
                </a:solidFill>
                <a:latin typeface="Arial"/>
                <a:ea typeface="Arial"/>
                <a:cs typeface="Arial"/>
                <a:sym typeface="Arial"/>
              </a:rPr>
              <a:t>Vaikuttavuuden tunne = kyselyllä. Oletko antanut aiemmin palautetta? </a:t>
            </a:r>
            <a:br>
              <a:rPr lang="en-US" sz="800" b="0" i="0" u="none">
                <a:solidFill>
                  <a:srgbClr val="000000"/>
                </a:solidFill>
                <a:latin typeface="Arial"/>
                <a:ea typeface="Arial"/>
                <a:cs typeface="Arial"/>
                <a:sym typeface="Arial"/>
              </a:rPr>
            </a:br>
            <a:r>
              <a:rPr lang="en-US" sz="800" b="0" i="0" u="none">
                <a:solidFill>
                  <a:srgbClr val="000000"/>
                </a:solidFill>
                <a:latin typeface="Arial"/>
                <a:ea typeface="Arial"/>
                <a:cs typeface="Arial"/>
                <a:sym typeface="Arial"/>
              </a:rPr>
              <a:t>vaikuttiko antamasi palaute?</a:t>
            </a:r>
            <a:endParaRPr/>
          </a:p>
        </p:txBody>
      </p:sp>
      <p:sp>
        <p:nvSpPr>
          <p:cNvPr id="439" name="Google Shape;439;p13"/>
          <p:cNvSpPr/>
          <p:nvPr/>
        </p:nvSpPr>
        <p:spPr>
          <a:xfrm>
            <a:off x="7499350" y="2884487"/>
            <a:ext cx="1560512" cy="2068512"/>
          </a:xfrm>
          <a:prstGeom prst="wedgeRoundRectCallout">
            <a:avLst>
              <a:gd name="adj1" fmla="val -86308"/>
              <a:gd name="adj2" fmla="val 21946"/>
              <a:gd name="adj3" fmla="val 16667"/>
            </a:avLst>
          </a:prstGeom>
          <a:solidFill>
            <a:srgbClr val="9FC9EB"/>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Esim. Kouluruoka- parannus</a:t>
            </a:r>
            <a:r>
              <a:rPr lang="en-US" sz="1300" b="0" i="0" u="none">
                <a:solidFill>
                  <a:srgbClr val="000000"/>
                </a:solidFill>
                <a:latin typeface="Arial"/>
                <a:ea typeface="Arial"/>
                <a:cs typeface="Arial"/>
                <a:sym typeface="Arial"/>
              </a:rPr>
              <a:t> </a:t>
            </a:r>
            <a:r>
              <a:rPr lang="en-US" sz="1100" b="0" i="0" u="none">
                <a:solidFill>
                  <a:srgbClr val="000000"/>
                </a:solidFill>
                <a:latin typeface="Arial"/>
                <a:ea typeface="Arial"/>
                <a:cs typeface="Arial"/>
                <a:sym typeface="Arial"/>
              </a:rPr>
              <a:t>Asiakaskokemus-</a:t>
            </a:r>
            <a:br>
              <a:rPr lang="en-US" sz="1100" b="0" i="0" u="none">
                <a:solidFill>
                  <a:srgbClr val="000000"/>
                </a:solidFill>
                <a:latin typeface="Arial"/>
                <a:ea typeface="Arial"/>
                <a:cs typeface="Arial"/>
                <a:sym typeface="Arial"/>
              </a:rPr>
            </a:br>
            <a:r>
              <a:rPr lang="en-US" sz="1100" b="0" i="0" u="none">
                <a:solidFill>
                  <a:srgbClr val="000000"/>
                </a:solidFill>
                <a:latin typeface="Arial"/>
                <a:ea typeface="Arial"/>
                <a:cs typeface="Arial"/>
                <a:sym typeface="Arial"/>
              </a:rPr>
              <a:t>ymmärryksen kasvattaminen palvelukeskus </a:t>
            </a:r>
            <a:br>
              <a:rPr lang="en-US" sz="1100" b="0" i="0" u="none">
                <a:solidFill>
                  <a:srgbClr val="000000"/>
                </a:solidFill>
                <a:latin typeface="Arial"/>
                <a:ea typeface="Arial"/>
                <a:cs typeface="Arial"/>
                <a:sym typeface="Arial"/>
              </a:rPr>
            </a:br>
            <a:r>
              <a:rPr lang="en-US" sz="1100" b="0" i="0" u="none">
                <a:solidFill>
                  <a:srgbClr val="000000"/>
                </a:solidFill>
                <a:latin typeface="Arial"/>
                <a:ea typeface="Arial"/>
                <a:cs typeface="Arial"/>
                <a:sym typeface="Arial"/>
              </a:rPr>
              <a:t>Helsingin </a:t>
            </a:r>
            <a:br>
              <a:rPr lang="en-US" sz="1100" b="0" i="0" u="none">
                <a:solidFill>
                  <a:srgbClr val="000000"/>
                </a:solidFill>
                <a:latin typeface="Arial"/>
                <a:ea typeface="Arial"/>
                <a:cs typeface="Arial"/>
                <a:sym typeface="Arial"/>
              </a:rPr>
            </a:br>
            <a:r>
              <a:rPr lang="en-US" sz="1100" b="0" i="0" u="none">
                <a:solidFill>
                  <a:srgbClr val="000000"/>
                </a:solidFill>
                <a:latin typeface="Arial"/>
                <a:ea typeface="Arial"/>
                <a:cs typeface="Arial"/>
                <a:sym typeface="Arial"/>
              </a:rPr>
              <a:t>palvelupolulla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4"/>
          <p:cNvSpPr txBox="1">
            <a:spLocks noGrp="1"/>
          </p:cNvSpPr>
          <p:nvPr>
            <p:ph type="ctrTitle"/>
          </p:nvPr>
        </p:nvSpPr>
        <p:spPr>
          <a:xfrm>
            <a:off x="1376362" y="2674937"/>
            <a:ext cx="1524000" cy="614362"/>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b="0" i="0" u="none">
                <a:solidFill>
                  <a:schemeClr val="dk1"/>
                </a:solidFill>
                <a:latin typeface="Arial"/>
                <a:ea typeface="Arial"/>
                <a:cs typeface="Arial"/>
                <a:sym typeface="Arial"/>
              </a:rPr>
              <a:t>Mimi Rantanen,</a:t>
            </a:r>
            <a:br>
              <a:rPr lang="en-US" sz="1200" b="0" i="0" u="none">
                <a:solidFill>
                  <a:schemeClr val="dk1"/>
                </a:solidFill>
                <a:latin typeface="Arial"/>
                <a:ea typeface="Arial"/>
                <a:cs typeface="Arial"/>
                <a:sym typeface="Arial"/>
              </a:rPr>
            </a:br>
            <a:r>
              <a:rPr lang="en-US" sz="1200" b="0" i="0" u="none">
                <a:solidFill>
                  <a:schemeClr val="dk1"/>
                </a:solidFill>
                <a:latin typeface="Arial"/>
                <a:ea typeface="Arial"/>
                <a:cs typeface="Arial"/>
                <a:sym typeface="Arial"/>
              </a:rPr>
              <a:t>Kehittäjälääkäri,</a:t>
            </a:r>
            <a:br>
              <a:rPr lang="en-US" sz="1200" b="0" i="0" u="none">
                <a:solidFill>
                  <a:schemeClr val="dk1"/>
                </a:solidFill>
                <a:latin typeface="Arial"/>
                <a:ea typeface="Arial"/>
                <a:cs typeface="Arial"/>
                <a:sym typeface="Arial"/>
              </a:rPr>
            </a:br>
            <a:r>
              <a:rPr lang="en-US" sz="1200" b="0" i="0" u="none">
                <a:solidFill>
                  <a:schemeClr val="dk1"/>
                </a:solidFill>
                <a:latin typeface="Arial"/>
                <a:ea typeface="Arial"/>
                <a:cs typeface="Arial"/>
                <a:sym typeface="Arial"/>
              </a:rPr>
              <a:t>SOTE</a:t>
            </a:r>
            <a:endParaRPr/>
          </a:p>
        </p:txBody>
      </p:sp>
      <p:sp>
        <p:nvSpPr>
          <p:cNvPr id="445" name="Google Shape;445;p14"/>
          <p:cNvSpPr txBox="1"/>
          <p:nvPr/>
        </p:nvSpPr>
        <p:spPr>
          <a:xfrm>
            <a:off x="76200" y="152400"/>
            <a:ext cx="3925887" cy="218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“Kokeilun hahmottelussa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on tärkeää selvittää ja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oppia myös siitä,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mitä ongelman eteen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on jo aiemmin tehty.” </a:t>
            </a:r>
            <a:endParaRPr/>
          </a:p>
        </p:txBody>
      </p:sp>
      <p:sp>
        <p:nvSpPr>
          <p:cNvPr id="446" name="Google Shape;446;p14"/>
          <p:cNvSpPr txBox="1"/>
          <p:nvPr/>
        </p:nvSpPr>
        <p:spPr>
          <a:xfrm>
            <a:off x="1042987" y="4152900"/>
            <a:ext cx="2957512" cy="9239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Lue lisää Mimin kokeilusta:</a:t>
            </a:r>
            <a:endParaRPr/>
          </a:p>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Paljon palveluita tarvitsevien asiakkaiden tunnistaminen terveysasemalla</a:t>
            </a:r>
            <a:endParaRPr/>
          </a:p>
          <a:p>
            <a:pPr marL="0" marR="0" lvl="0" indent="0" algn="l" rtl="0">
              <a:lnSpc>
                <a:spcPct val="100000"/>
              </a:lnSpc>
              <a:spcBef>
                <a:spcPts val="0"/>
              </a:spcBef>
              <a:spcAft>
                <a:spcPts val="0"/>
              </a:spcAft>
              <a:buClr>
                <a:schemeClr val="hlink"/>
              </a:buClr>
              <a:buSzPts val="1200"/>
              <a:buFont typeface="Arial"/>
              <a:buNone/>
            </a:pPr>
            <a:r>
              <a:rPr lang="en-US" sz="1200" b="0" i="0" u="sng">
                <a:solidFill>
                  <a:schemeClr val="hlink"/>
                </a:solidFill>
                <a:latin typeface="Arial"/>
                <a:ea typeface="Arial"/>
                <a:cs typeface="Arial"/>
                <a:sym typeface="Arial"/>
                <a:hlinkClick r:id="rId3"/>
              </a:rPr>
              <a:t>https://kokeilukiihdyttamo.hel.fi/results/36</a:t>
            </a:r>
            <a:endParaRPr/>
          </a:p>
        </p:txBody>
      </p:sp>
      <p:pic>
        <p:nvPicPr>
          <p:cNvPr id="447" name="Google Shape;447;p14" descr="Kuvassa hymyilevä Mimi Rantanen. Tummanvihreää taustaa vasten."/>
          <p:cNvPicPr preferRelativeResize="0"/>
          <p:nvPr/>
        </p:nvPicPr>
        <p:blipFill rotWithShape="1">
          <a:blip r:embed="rId4">
            <a:alphaModFix/>
          </a:blip>
          <a:srcRect l="4560"/>
          <a:stretch/>
        </p:blipFill>
        <p:spPr>
          <a:xfrm>
            <a:off x="4164012" y="0"/>
            <a:ext cx="4979987"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5"/>
          <p:cNvSpPr txBox="1">
            <a:spLocks noGrp="1"/>
          </p:cNvSpPr>
          <p:nvPr>
            <p:ph type="title"/>
          </p:nvPr>
        </p:nvSpPr>
        <p:spPr>
          <a:xfrm>
            <a:off x="342900" y="306387"/>
            <a:ext cx="8101012"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Tiivistä tärkein oletus ja kokeilun idea kokeilukortiksi</a:t>
            </a:r>
            <a:br>
              <a:rPr lang="en-US" sz="3200" b="1" i="0" u="none">
                <a:solidFill>
                  <a:srgbClr val="000000"/>
                </a:solidFill>
                <a:latin typeface="Arial Black"/>
                <a:ea typeface="Arial Black"/>
                <a:cs typeface="Arial Black"/>
                <a:sym typeface="Arial Black"/>
              </a:rPr>
            </a:br>
            <a:endParaRPr/>
          </a:p>
        </p:txBody>
      </p:sp>
      <p:sp>
        <p:nvSpPr>
          <p:cNvPr id="453" name="Google Shape;453;p15"/>
          <p:cNvSpPr txBox="1">
            <a:spLocks noGrp="1"/>
          </p:cNvSpPr>
          <p:nvPr>
            <p:ph type="body" idx="1"/>
          </p:nvPr>
        </p:nvSpPr>
        <p:spPr>
          <a:xfrm>
            <a:off x="342900" y="1290637"/>
            <a:ext cx="7748587" cy="9763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900" b="0" i="0" u="none">
                <a:solidFill>
                  <a:srgbClr val="000000"/>
                </a:solidFill>
                <a:latin typeface="Arial"/>
                <a:ea typeface="Arial"/>
                <a:cs typeface="Arial"/>
                <a:sym typeface="Arial"/>
              </a:rPr>
              <a:t>Kun olet hahmottanut kehittämistarpeen, poimi siitä kokeilun tärkein oletus ja tee suunnitelma sille, miten oletusta aiotaan testata. Tämä auttaa pitämään kokeilun suunnan kirkkaana.</a:t>
            </a:r>
            <a:endParaRPr/>
          </a:p>
        </p:txBody>
      </p:sp>
      <p:sp>
        <p:nvSpPr>
          <p:cNvPr id="454" name="Google Shape;454;p15"/>
          <p:cNvSpPr/>
          <p:nvPr/>
        </p:nvSpPr>
        <p:spPr>
          <a:xfrm>
            <a:off x="319087" y="2343150"/>
            <a:ext cx="3662362" cy="1314450"/>
          </a:xfrm>
          <a:prstGeom prst="wedgeRoundRectCallout">
            <a:avLst>
              <a:gd name="adj1" fmla="val -8892"/>
              <a:gd name="adj2" fmla="val 116942"/>
              <a:gd name="adj3" fmla="val 16667"/>
            </a:avLst>
          </a:pr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dirty="0" err="1">
                <a:solidFill>
                  <a:srgbClr val="000000"/>
                </a:solidFill>
                <a:latin typeface="Arial"/>
                <a:ea typeface="Arial"/>
                <a:cs typeface="Arial"/>
                <a:sym typeface="Arial"/>
              </a:rPr>
              <a:t>Esim</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kouluruokailun</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kehittämisessä</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voisi</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selvittää</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saadaanko</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ateriakohtainen</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palaute</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kerättyä</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oppilailta</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ruokalistasuunnittelun</a:t>
            </a:r>
            <a:r>
              <a:rPr lang="en-US" sz="1600" b="0" i="0" u="none" dirty="0">
                <a:solidFill>
                  <a:srgbClr val="000000"/>
                </a:solidFill>
                <a:latin typeface="Arial"/>
                <a:ea typeface="Arial"/>
                <a:cs typeface="Arial"/>
                <a:sym typeface="Arial"/>
              </a:rPr>
              <a:t> </a:t>
            </a:r>
            <a:r>
              <a:rPr lang="en-US" sz="1600" b="0" i="0" u="none" dirty="0" err="1">
                <a:solidFill>
                  <a:srgbClr val="000000"/>
                </a:solidFill>
                <a:latin typeface="Arial"/>
                <a:ea typeface="Arial"/>
                <a:cs typeface="Arial"/>
                <a:sym typeface="Arial"/>
              </a:rPr>
              <a:t>pohjaksi</a:t>
            </a:r>
            <a:r>
              <a:rPr lang="en-US" sz="1600" b="0" i="0" u="none" dirty="0">
                <a:solidFill>
                  <a:srgbClr val="000000"/>
                </a:solidFill>
                <a:latin typeface="Arial"/>
                <a:ea typeface="Arial"/>
                <a:cs typeface="Arial"/>
                <a:sym typeface="Arial"/>
              </a:rPr>
              <a:t>?</a:t>
            </a:r>
            <a:endParaRPr dirty="0"/>
          </a:p>
        </p:txBody>
      </p:sp>
      <p:sp>
        <p:nvSpPr>
          <p:cNvPr id="455" name="Google Shape;455;p15"/>
          <p:cNvSpPr/>
          <p:nvPr/>
        </p:nvSpPr>
        <p:spPr>
          <a:xfrm>
            <a:off x="4222750" y="2465387"/>
            <a:ext cx="976312" cy="976312"/>
          </a:xfrm>
          <a:prstGeom prst="ellipse">
            <a:avLst/>
          </a:prstGeom>
          <a:solidFill>
            <a:srgbClr val="FFC61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Palaute- kysely</a:t>
            </a:r>
            <a:endParaRPr/>
          </a:p>
        </p:txBody>
      </p:sp>
      <p:sp>
        <p:nvSpPr>
          <p:cNvPr id="456" name="Google Shape;456;p15" descr="+ merkki"/>
          <p:cNvSpPr/>
          <p:nvPr/>
        </p:nvSpPr>
        <p:spPr>
          <a:xfrm>
            <a:off x="5159375" y="2722562"/>
            <a:ext cx="520700" cy="522287"/>
          </a:xfrm>
          <a:custGeom>
            <a:avLst/>
            <a:gdLst/>
            <a:ahLst/>
            <a:cxnLst/>
            <a:rect l="l" t="t" r="r" b="b"/>
            <a:pathLst>
              <a:path w="521100" h="520800" extrusionOk="0">
                <a:moveTo>
                  <a:pt x="69072" y="199154"/>
                </a:moveTo>
                <a:lnTo>
                  <a:pt x="199304" y="199154"/>
                </a:lnTo>
                <a:lnTo>
                  <a:pt x="199304" y="69032"/>
                </a:lnTo>
                <a:lnTo>
                  <a:pt x="321796" y="69032"/>
                </a:lnTo>
                <a:lnTo>
                  <a:pt x="321796" y="199154"/>
                </a:lnTo>
                <a:lnTo>
                  <a:pt x="452028" y="199154"/>
                </a:lnTo>
                <a:lnTo>
                  <a:pt x="452028" y="321646"/>
                </a:lnTo>
                <a:lnTo>
                  <a:pt x="321796" y="321646"/>
                </a:lnTo>
                <a:lnTo>
                  <a:pt x="321796" y="451768"/>
                </a:lnTo>
                <a:lnTo>
                  <a:pt x="199304" y="451768"/>
                </a:lnTo>
                <a:lnTo>
                  <a:pt x="199304" y="321646"/>
                </a:lnTo>
                <a:lnTo>
                  <a:pt x="69072" y="321646"/>
                </a:lnTo>
                <a:lnTo>
                  <a:pt x="69072" y="199154"/>
                </a:lnTo>
                <a:close/>
              </a:path>
            </a:pathLst>
          </a:cu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57" name="Google Shape;457;p15"/>
          <p:cNvSpPr/>
          <p:nvPr/>
        </p:nvSpPr>
        <p:spPr>
          <a:xfrm>
            <a:off x="5668962" y="2465387"/>
            <a:ext cx="977900" cy="976312"/>
          </a:xfrm>
          <a:prstGeom prst="ellipse">
            <a:avLst/>
          </a:prstGeom>
          <a:solidFill>
            <a:srgbClr val="FFC61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Tuotannon- ohjaus- järjestelmä</a:t>
            </a:r>
            <a:endParaRPr/>
          </a:p>
        </p:txBody>
      </p:sp>
      <p:sp>
        <p:nvSpPr>
          <p:cNvPr id="458" name="Google Shape;458;p15" descr="= merkki"/>
          <p:cNvSpPr/>
          <p:nvPr/>
        </p:nvSpPr>
        <p:spPr>
          <a:xfrm>
            <a:off x="6646862" y="2757487"/>
            <a:ext cx="452437" cy="454025"/>
          </a:xfrm>
          <a:custGeom>
            <a:avLst/>
            <a:gdLst/>
            <a:ahLst/>
            <a:cxnLst/>
            <a:rect l="l" t="t" r="r" b="b"/>
            <a:pathLst>
              <a:path w="453300" h="453600" extrusionOk="0">
                <a:moveTo>
                  <a:pt x="60085" y="93442"/>
                </a:moveTo>
                <a:lnTo>
                  <a:pt x="393215" y="93442"/>
                </a:lnTo>
                <a:lnTo>
                  <a:pt x="393215" y="200128"/>
                </a:lnTo>
                <a:lnTo>
                  <a:pt x="60085" y="200128"/>
                </a:lnTo>
                <a:lnTo>
                  <a:pt x="60085" y="93442"/>
                </a:lnTo>
                <a:close/>
                <a:moveTo>
                  <a:pt x="60085" y="253472"/>
                </a:moveTo>
                <a:lnTo>
                  <a:pt x="393215" y="253472"/>
                </a:lnTo>
                <a:lnTo>
                  <a:pt x="393215" y="360158"/>
                </a:lnTo>
                <a:lnTo>
                  <a:pt x="60085" y="360158"/>
                </a:lnTo>
                <a:lnTo>
                  <a:pt x="60085" y="253472"/>
                </a:lnTo>
                <a:close/>
              </a:path>
            </a:pathLst>
          </a:cu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59" name="Google Shape;459;p15"/>
          <p:cNvSpPr/>
          <p:nvPr/>
        </p:nvSpPr>
        <p:spPr>
          <a:xfrm>
            <a:off x="7083425" y="2465387"/>
            <a:ext cx="977900" cy="976312"/>
          </a:xfrm>
          <a:prstGeom prst="ellipse">
            <a:avLst/>
          </a:prstGeom>
          <a:solidFill>
            <a:srgbClr val="FFC61E"/>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Ateria- kohtainen palaute</a:t>
            </a:r>
            <a:endParaRPr/>
          </a:p>
        </p:txBody>
      </p:sp>
      <p:sp>
        <p:nvSpPr>
          <p:cNvPr id="460" name="Google Shape;460;p15"/>
          <p:cNvSpPr txBox="1">
            <a:spLocks noGrp="1"/>
          </p:cNvSpPr>
          <p:nvPr>
            <p:ph type="body" idx="1"/>
          </p:nvPr>
        </p:nvSpPr>
        <p:spPr>
          <a:xfrm>
            <a:off x="1914525" y="3786187"/>
            <a:ext cx="6445250" cy="9223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900" b="1" i="1" u="none">
                <a:solidFill>
                  <a:srgbClr val="9FC9EB"/>
                </a:solidFill>
                <a:latin typeface="Arial"/>
                <a:ea typeface="Arial"/>
                <a:cs typeface="Arial"/>
                <a:sym typeface="Arial"/>
              </a:rPr>
              <a:t>Kokeilukortti </a:t>
            </a:r>
            <a:r>
              <a:rPr lang="en-US" sz="1900" b="0" i="0" u="none">
                <a:solidFill>
                  <a:srgbClr val="000000"/>
                </a:solidFill>
                <a:latin typeface="Arial"/>
                <a:ea typeface="Arial"/>
                <a:cs typeface="Arial"/>
                <a:sym typeface="Arial"/>
              </a:rPr>
              <a:t>auttaa tiivistämään kokeilun tärkeimmän oletuksen. Täytä se mieluiten yhdessä kokeiluun osallistuvien kanssa ja hyödynnä niiden tahojen palautetta, jotka kokeilun tuloksilla pitäisi vakuuttaa.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6"/>
          <p:cNvSpPr txBox="1">
            <a:spLocks noGrp="1"/>
          </p:cNvSpPr>
          <p:nvPr>
            <p:ph type="title"/>
          </p:nvPr>
        </p:nvSpPr>
        <p:spPr>
          <a:xfrm>
            <a:off x="342900" y="306387"/>
            <a:ext cx="3127375"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Tärkein oletus - Kokeilukortti </a:t>
            </a:r>
            <a:br>
              <a:rPr lang="en-US" sz="2800" b="1" i="0" u="none">
                <a:solidFill>
                  <a:srgbClr val="000000"/>
                </a:solidFill>
                <a:latin typeface="Arial Black"/>
                <a:ea typeface="Arial Black"/>
                <a:cs typeface="Arial Black"/>
                <a:sym typeface="Arial Black"/>
              </a:rPr>
            </a:br>
            <a:endParaRPr/>
          </a:p>
        </p:txBody>
      </p:sp>
      <p:sp>
        <p:nvSpPr>
          <p:cNvPr id="466" name="Google Shape;466;p16"/>
          <p:cNvSpPr txBox="1"/>
          <p:nvPr/>
        </p:nvSpPr>
        <p:spPr>
          <a:xfrm>
            <a:off x="247650" y="1865312"/>
            <a:ext cx="3000375" cy="213518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Tiivistä tärkein varmistettava oletus </a:t>
            </a:r>
            <a:r>
              <a:rPr lang="en-US" sz="1400" b="1" i="1" u="none">
                <a:solidFill>
                  <a:srgbClr val="9FC9EB"/>
                </a:solidFill>
                <a:latin typeface="Arial"/>
                <a:ea typeface="Arial"/>
                <a:cs typeface="Arial"/>
                <a:sym typeface="Arial"/>
              </a:rPr>
              <a:t>kokeilukortille</a:t>
            </a:r>
            <a:r>
              <a:rPr lang="en-US" sz="1400" b="0" i="0" u="none">
                <a:solidFill>
                  <a:srgbClr val="000000"/>
                </a:solidFill>
                <a:latin typeface="Arial"/>
                <a:ea typeface="Arial"/>
                <a:cs typeface="Arial"/>
                <a:sym typeface="Arial"/>
              </a:rPr>
              <a:t>. </a:t>
            </a:r>
            <a:endParaRPr/>
          </a:p>
          <a:p>
            <a:pPr marL="0" marR="0" lvl="0" indent="0" algn="l" rtl="0">
              <a:lnSpc>
                <a:spcPct val="115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Visiolakanan ‘Toiminnan mittarit’ -kohta kertoi ison kuvan mittareista ja voi myös auttaa teitä täyttämään kokeilukorttia ja miettimään mitä juuri tässä kokeilussa kannattaisi mitata.</a:t>
            </a:r>
            <a:endParaRPr/>
          </a:p>
        </p:txBody>
      </p:sp>
      <p:sp>
        <p:nvSpPr>
          <p:cNvPr id="467" name="Google Shape;467;p16" descr="Kokeilukorttipohja"/>
          <p:cNvSpPr txBox="1"/>
          <p:nvPr/>
        </p:nvSpPr>
        <p:spPr>
          <a:xfrm>
            <a:off x="3744912" y="82550"/>
            <a:ext cx="3389312" cy="4978400"/>
          </a:xfrm>
          <a:prstGeom prst="rect">
            <a:avLst/>
          </a:pr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68" name="Google Shape;468;p16"/>
          <p:cNvSpPr txBox="1"/>
          <p:nvPr/>
        </p:nvSpPr>
        <p:spPr>
          <a:xfrm>
            <a:off x="3922712" y="246062"/>
            <a:ext cx="3052762" cy="2984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Kokeilun nimi</a:t>
            </a:r>
            <a:endParaRPr/>
          </a:p>
        </p:txBody>
      </p:sp>
      <p:sp>
        <p:nvSpPr>
          <p:cNvPr id="469" name="Google Shape;469;p16"/>
          <p:cNvSpPr txBox="1"/>
          <p:nvPr/>
        </p:nvSpPr>
        <p:spPr>
          <a:xfrm>
            <a:off x="3895725" y="706437"/>
            <a:ext cx="3052762" cy="82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Uskomme että...</a:t>
            </a:r>
            <a:endParaRPr/>
          </a:p>
        </p:txBody>
      </p:sp>
      <p:sp>
        <p:nvSpPr>
          <p:cNvPr id="470" name="Google Shape;470;p16"/>
          <p:cNvSpPr txBox="1"/>
          <p:nvPr/>
        </p:nvSpPr>
        <p:spPr>
          <a:xfrm>
            <a:off x="3908425" y="1693862"/>
            <a:ext cx="3052762" cy="82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Kokeillaksemme tätä aiomme...</a:t>
            </a:r>
            <a:endParaRPr/>
          </a:p>
        </p:txBody>
      </p:sp>
      <p:sp>
        <p:nvSpPr>
          <p:cNvPr id="471" name="Google Shape;471;p16"/>
          <p:cNvSpPr txBox="1"/>
          <p:nvPr/>
        </p:nvSpPr>
        <p:spPr>
          <a:xfrm>
            <a:off x="3908425" y="2681287"/>
            <a:ext cx="3052762" cy="82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...ja mittaamme...</a:t>
            </a:r>
            <a:endParaRPr/>
          </a:p>
        </p:txBody>
      </p:sp>
      <p:sp>
        <p:nvSpPr>
          <p:cNvPr id="472" name="Google Shape;472;p16"/>
          <p:cNvSpPr txBox="1"/>
          <p:nvPr/>
        </p:nvSpPr>
        <p:spPr>
          <a:xfrm>
            <a:off x="3908425" y="3690937"/>
            <a:ext cx="3052762" cy="10858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Olemme oikeassa, jos...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7"/>
          <p:cNvSpPr txBox="1">
            <a:spLocks noGrp="1"/>
          </p:cNvSpPr>
          <p:nvPr>
            <p:ph type="title"/>
          </p:nvPr>
        </p:nvSpPr>
        <p:spPr>
          <a:xfrm>
            <a:off x="5481637" y="230187"/>
            <a:ext cx="3127375"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Kokeilukortti - esimerkki</a:t>
            </a:r>
            <a:endParaRPr/>
          </a:p>
        </p:txBody>
      </p:sp>
      <p:sp>
        <p:nvSpPr>
          <p:cNvPr id="478" name="Google Shape;478;p17" descr="Kokeilukorttipohja"/>
          <p:cNvSpPr txBox="1"/>
          <p:nvPr/>
        </p:nvSpPr>
        <p:spPr>
          <a:xfrm>
            <a:off x="-3175" y="0"/>
            <a:ext cx="5270500" cy="5143500"/>
          </a:xfrm>
          <a:prstGeom prst="rect">
            <a:avLst/>
          </a:pr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79" name="Google Shape;479;p17"/>
          <p:cNvSpPr txBox="1"/>
          <p:nvPr/>
        </p:nvSpPr>
        <p:spPr>
          <a:xfrm>
            <a:off x="244475" y="169862"/>
            <a:ext cx="4910137" cy="307975"/>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Roboto"/>
              <a:buNone/>
            </a:pPr>
            <a:r>
              <a:rPr lang="en-US" sz="1400" b="1" i="0" u="none">
                <a:solidFill>
                  <a:srgbClr val="000000"/>
                </a:solidFill>
                <a:latin typeface="Roboto"/>
                <a:ea typeface="Roboto"/>
                <a:cs typeface="Roboto"/>
                <a:sym typeface="Roboto"/>
              </a:rPr>
              <a:t>Kouluruokaparannus</a:t>
            </a:r>
            <a:endParaRPr/>
          </a:p>
        </p:txBody>
      </p:sp>
      <p:sp>
        <p:nvSpPr>
          <p:cNvPr id="480" name="Google Shape;480;p17"/>
          <p:cNvSpPr txBox="1"/>
          <p:nvPr/>
        </p:nvSpPr>
        <p:spPr>
          <a:xfrm>
            <a:off x="244475" y="644525"/>
            <a:ext cx="4910137" cy="85248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Uskomme että: </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voimme tarjota parempaa ja maistuvampaa kouluruokaa</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kiinnostus kouluruokaa kohtaan kasvaa koska palautteella on vaikutusta</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saamme parempaa dataa parempien ruokien suunnitteluun</a:t>
            </a:r>
            <a:endParaRPr/>
          </a:p>
          <a:p>
            <a:pPr marL="0" marR="0" lvl="0" indent="0" algn="l" rtl="0">
              <a:lnSpc>
                <a:spcPct val="100000"/>
              </a:lnSpc>
              <a:spcBef>
                <a:spcPts val="0"/>
              </a:spcBef>
              <a:spcAft>
                <a:spcPts val="0"/>
              </a:spcAft>
              <a:buClr>
                <a:srgbClr val="000000"/>
              </a:buClr>
              <a:buSzPts val="1100"/>
              <a:buFont typeface="Arial"/>
              <a:buNone/>
            </a:pPr>
            <a:endParaRPr sz="1100" b="0" i="0" u="none">
              <a:solidFill>
                <a:srgbClr val="000000"/>
              </a:solidFill>
              <a:latin typeface="Roboto Light"/>
              <a:ea typeface="Roboto Light"/>
              <a:cs typeface="Roboto Light"/>
              <a:sym typeface="Roboto Light"/>
            </a:endParaRPr>
          </a:p>
          <a:p>
            <a:pPr marL="0" marR="0" lvl="0" indent="0" algn="l" rtl="0">
              <a:lnSpc>
                <a:spcPct val="100000"/>
              </a:lnSpc>
              <a:spcBef>
                <a:spcPts val="0"/>
              </a:spcBef>
              <a:spcAft>
                <a:spcPts val="0"/>
              </a:spcAft>
              <a:buNone/>
            </a:pPr>
            <a:endParaRPr sz="1100" b="0" i="0" u="none">
              <a:solidFill>
                <a:srgbClr val="000000"/>
              </a:solidFill>
              <a:latin typeface="Roboto Light"/>
              <a:ea typeface="Roboto Light"/>
              <a:cs typeface="Roboto Light"/>
              <a:sym typeface="Roboto Light"/>
            </a:endParaRPr>
          </a:p>
        </p:txBody>
      </p:sp>
      <p:sp>
        <p:nvSpPr>
          <p:cNvPr id="481" name="Google Shape;481;p17"/>
          <p:cNvSpPr txBox="1"/>
          <p:nvPr/>
        </p:nvSpPr>
        <p:spPr>
          <a:xfrm>
            <a:off x="244475" y="1612900"/>
            <a:ext cx="4910137" cy="104298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Kokeillaksemme tätä aiomme:</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Kokeilla yhdessä koulussa, jossa on ala ja yläkoulu</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Teemme palautteen antamisesta mahdollisimman helppoa ja läpinäkyvää</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Palautteesta seuraavat toimenpiteet ja miten ne etenevät näkyväksi. </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Muutamme ruokia palautteiden pohjalta</a:t>
            </a:r>
            <a:endParaRPr/>
          </a:p>
          <a:p>
            <a:pPr marL="0" marR="0" lvl="0" indent="0" algn="l" rtl="0">
              <a:lnSpc>
                <a:spcPct val="100000"/>
              </a:lnSpc>
              <a:spcBef>
                <a:spcPts val="0"/>
              </a:spcBef>
              <a:spcAft>
                <a:spcPts val="0"/>
              </a:spcAft>
              <a:buNone/>
            </a:pPr>
            <a:endParaRPr sz="1100" b="0" i="0" u="none">
              <a:solidFill>
                <a:srgbClr val="000000"/>
              </a:solidFill>
              <a:latin typeface="Roboto Light"/>
              <a:ea typeface="Roboto Light"/>
              <a:cs typeface="Roboto Light"/>
              <a:sym typeface="Roboto Light"/>
            </a:endParaRPr>
          </a:p>
        </p:txBody>
      </p:sp>
      <p:sp>
        <p:nvSpPr>
          <p:cNvPr id="482" name="Google Shape;482;p17"/>
          <p:cNvSpPr txBox="1"/>
          <p:nvPr/>
        </p:nvSpPr>
        <p:spPr>
          <a:xfrm>
            <a:off x="244475" y="2770187"/>
            <a:ext cx="4910137" cy="104298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 ja mittaamme...</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Keskiarvo koulukohtaisesta jatkuvasta palautteesta ja määrästä</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Ruokakohtaisesti mitatun arvion kehitys pilotin ajalta</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Hävikkiruoan määrän kehitys v.s. otetun ruuan määrä</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Paraneeko data, kun palaute kohdentuu tiettyyn ruokaan ja paikkaan.</a:t>
            </a:r>
            <a:endParaRPr/>
          </a:p>
        </p:txBody>
      </p:sp>
      <p:sp>
        <p:nvSpPr>
          <p:cNvPr id="483" name="Google Shape;483;p17"/>
          <p:cNvSpPr txBox="1"/>
          <p:nvPr/>
        </p:nvSpPr>
        <p:spPr>
          <a:xfrm>
            <a:off x="1277937" y="3929062"/>
            <a:ext cx="3875087" cy="104298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Olemme oikeassa, jos...</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Annetun palautteen määrä nousee</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Ruoasta annettu keskiarvo palaute on parempaa </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Hävikkiruoka määrä vähenee</a:t>
            </a:r>
            <a:endParaRPr/>
          </a:p>
          <a:p>
            <a:pPr marL="0" marR="0" lvl="0" indent="-6350" algn="l" rtl="0">
              <a:lnSpc>
                <a:spcPct val="100000"/>
              </a:lnSpc>
              <a:spcBef>
                <a:spcPts val="0"/>
              </a:spcBef>
              <a:spcAft>
                <a:spcPts val="0"/>
              </a:spcAft>
              <a:buClr>
                <a:srgbClr val="000000"/>
              </a:buClr>
              <a:buSzPts val="100"/>
              <a:buFont typeface="Roboto Light"/>
              <a:buChar char="●"/>
            </a:pPr>
            <a:r>
              <a:rPr lang="en-US" sz="1100" b="0" i="0" u="none">
                <a:solidFill>
                  <a:srgbClr val="000000"/>
                </a:solidFill>
                <a:latin typeface="Roboto Light"/>
                <a:ea typeface="Roboto Light"/>
                <a:cs typeface="Roboto Light"/>
                <a:sym typeface="Roboto Light"/>
              </a:rPr>
              <a:t>annoskohtainen palaute on pilotin ajalla nousujohteista</a:t>
            </a:r>
            <a:endParaRPr/>
          </a:p>
        </p:txBody>
      </p:sp>
      <p:grpSp>
        <p:nvGrpSpPr>
          <p:cNvPr id="484" name="Google Shape;484;p17" descr="&quot;&quot;"/>
          <p:cNvGrpSpPr/>
          <p:nvPr/>
        </p:nvGrpSpPr>
        <p:grpSpPr>
          <a:xfrm>
            <a:off x="357187" y="4667250"/>
            <a:ext cx="604837" cy="280987"/>
            <a:chOff x="228601" y="704851"/>
            <a:chExt cx="11734830" cy="5449885"/>
          </a:xfrm>
        </p:grpSpPr>
        <p:sp>
          <p:nvSpPr>
            <p:cNvPr id="485" name="Google Shape;485;p17"/>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86" name="Google Shape;486;p17"/>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87" name="Google Shape;487;p17"/>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88" name="Google Shape;488;p17"/>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89" name="Google Shape;489;p17"/>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0" name="Google Shape;490;p17"/>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1" name="Google Shape;491;p17"/>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2" name="Google Shape;492;p17"/>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3" name="Google Shape;493;p17"/>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4" name="Google Shape;494;p17"/>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5" name="Google Shape;495;p17"/>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61E"/>
        </a:solidFill>
        <a:effectLst/>
      </p:bgPr>
    </p:bg>
    <p:spTree>
      <p:nvGrpSpPr>
        <p:cNvPr id="1" name="Shape 499"/>
        <p:cNvGrpSpPr/>
        <p:nvPr/>
      </p:nvGrpSpPr>
      <p:grpSpPr>
        <a:xfrm>
          <a:off x="0" y="0"/>
          <a:ext cx="0" cy="0"/>
          <a:chOff x="0" y="0"/>
          <a:chExt cx="0" cy="0"/>
        </a:xfrm>
      </p:grpSpPr>
      <p:sp>
        <p:nvSpPr>
          <p:cNvPr id="500" name="Google Shape;500;p18"/>
          <p:cNvSpPr txBox="1">
            <a:spLocks noGrp="1"/>
          </p:cNvSpPr>
          <p:nvPr>
            <p:ph type="ctrTitle"/>
          </p:nvPr>
        </p:nvSpPr>
        <p:spPr>
          <a:xfrm>
            <a:off x="365125" y="342900"/>
            <a:ext cx="7996237" cy="3852862"/>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1100"/>
              <a:buNone/>
            </a:pPr>
            <a:r>
              <a:rPr lang="en-US" sz="7000" b="1" i="0" u="none">
                <a:solidFill>
                  <a:srgbClr val="FFFFFF"/>
                </a:solidFill>
                <a:latin typeface="Arial"/>
                <a:ea typeface="Arial"/>
                <a:cs typeface="Arial"/>
                <a:sym typeface="Arial"/>
              </a:rPr>
              <a:t>2 Toteuta kokeilu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ae20688d4d_0_10"/>
          <p:cNvSpPr txBox="1">
            <a:spLocks noGrp="1"/>
          </p:cNvSpPr>
          <p:nvPr>
            <p:ph type="title"/>
          </p:nvPr>
        </p:nvSpPr>
        <p:spPr>
          <a:xfrm>
            <a:off x="358950" y="307016"/>
            <a:ext cx="8426100" cy="590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a:solidFill>
                  <a:schemeClr val="dk1"/>
                </a:solidFill>
                <a:latin typeface="Arial Black"/>
                <a:ea typeface="Arial Black"/>
                <a:cs typeface="Arial Black"/>
                <a:sym typeface="Arial Black"/>
              </a:rPr>
              <a:t>Muutokset versioon 2.0</a:t>
            </a:r>
            <a:endParaRPr sz="3200">
              <a:solidFill>
                <a:schemeClr val="dk1"/>
              </a:solidFill>
              <a:latin typeface="Arial Black"/>
              <a:ea typeface="Arial Black"/>
              <a:cs typeface="Arial Black"/>
              <a:sym typeface="Arial Black"/>
            </a:endParaRPr>
          </a:p>
        </p:txBody>
      </p:sp>
      <p:sp>
        <p:nvSpPr>
          <p:cNvPr id="265" name="Google Shape;265;g2ae20688d4d_0_10"/>
          <p:cNvSpPr txBox="1">
            <a:spLocks noGrp="1"/>
          </p:cNvSpPr>
          <p:nvPr>
            <p:ph type="body" idx="1"/>
          </p:nvPr>
        </p:nvSpPr>
        <p:spPr>
          <a:xfrm>
            <a:off x="342900" y="897725"/>
            <a:ext cx="7886700" cy="373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Kokeilijan</a:t>
            </a:r>
            <a:r>
              <a:rPr lang="en-US" dirty="0"/>
              <a:t> ABC 1.0 </a:t>
            </a:r>
            <a:r>
              <a:rPr lang="en-US" dirty="0" err="1"/>
              <a:t>julkaistiin</a:t>
            </a:r>
            <a:r>
              <a:rPr lang="en-US" dirty="0"/>
              <a:t> </a:t>
            </a:r>
            <a:r>
              <a:rPr lang="en-US" dirty="0" err="1"/>
              <a:t>tammikuussa</a:t>
            </a:r>
            <a:r>
              <a:rPr lang="en-US" dirty="0"/>
              <a:t> 2023.</a:t>
            </a:r>
            <a:endParaRPr dirty="0"/>
          </a:p>
          <a:p>
            <a:pPr marL="0" lvl="0" indent="0" algn="l" rtl="0">
              <a:spcBef>
                <a:spcPts val="0"/>
              </a:spcBef>
              <a:spcAft>
                <a:spcPts val="0"/>
              </a:spcAft>
              <a:buNone/>
            </a:pPr>
            <a:r>
              <a:rPr lang="en-US" dirty="0" err="1"/>
              <a:t>Oppaasta</a:t>
            </a:r>
            <a:r>
              <a:rPr lang="en-US" dirty="0"/>
              <a:t> </a:t>
            </a:r>
            <a:r>
              <a:rPr lang="en-US" dirty="0" err="1"/>
              <a:t>tehtiin</a:t>
            </a:r>
            <a:r>
              <a:rPr lang="en-US" dirty="0"/>
              <a:t> </a:t>
            </a:r>
            <a:r>
              <a:rPr lang="en-US" dirty="0" err="1"/>
              <a:t>versiopäivitys</a:t>
            </a:r>
            <a:r>
              <a:rPr lang="en-US" dirty="0"/>
              <a:t> 2.0 </a:t>
            </a:r>
            <a:r>
              <a:rPr lang="en-US" dirty="0" err="1"/>
              <a:t>tammikuussa</a:t>
            </a:r>
            <a:r>
              <a:rPr lang="en-US" dirty="0"/>
              <a:t> 2024.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err="1"/>
              <a:t>Mitä</a:t>
            </a:r>
            <a:r>
              <a:rPr lang="en-US" b="1" dirty="0"/>
              <a:t> </a:t>
            </a:r>
            <a:r>
              <a:rPr lang="en-US" b="1" dirty="0" err="1"/>
              <a:t>muutoksia</a:t>
            </a:r>
            <a:r>
              <a:rPr lang="en-US" b="1" dirty="0"/>
              <a:t> </a:t>
            </a:r>
            <a:r>
              <a:rPr lang="en-US" b="1" dirty="0" err="1"/>
              <a:t>versio</a:t>
            </a:r>
            <a:r>
              <a:rPr lang="en-US" b="1" dirty="0"/>
              <a:t> 2.0 </a:t>
            </a:r>
            <a:r>
              <a:rPr lang="en-US" b="1" dirty="0" err="1"/>
              <a:t>sisältää</a:t>
            </a:r>
            <a:r>
              <a:rPr lang="en-US" b="1" dirty="0"/>
              <a:t>?</a:t>
            </a:r>
            <a:endParaRPr b="1" dirty="0"/>
          </a:p>
          <a:p>
            <a:pPr marL="457200" lvl="0" indent="-317500" algn="l" rtl="0">
              <a:spcBef>
                <a:spcPts val="0"/>
              </a:spcBef>
              <a:spcAft>
                <a:spcPts val="0"/>
              </a:spcAft>
              <a:buSzPts val="1400"/>
              <a:buChar char="●"/>
            </a:pPr>
            <a:r>
              <a:rPr lang="en-US" dirty="0" err="1"/>
              <a:t>Maininta</a:t>
            </a:r>
            <a:r>
              <a:rPr lang="en-US" dirty="0"/>
              <a:t> </a:t>
            </a:r>
            <a:r>
              <a:rPr lang="en-US" dirty="0" err="1"/>
              <a:t>skaalauspohjasta</a:t>
            </a:r>
            <a:r>
              <a:rPr lang="en-US" dirty="0"/>
              <a:t> </a:t>
            </a:r>
            <a:r>
              <a:rPr lang="en-US" dirty="0" err="1"/>
              <a:t>kalvolle</a:t>
            </a:r>
            <a:r>
              <a:rPr lang="en-US" dirty="0"/>
              <a:t> 4</a:t>
            </a:r>
            <a:endParaRPr dirty="0"/>
          </a:p>
          <a:p>
            <a:pPr marL="457200" lvl="0" indent="-317500" algn="l" rtl="0">
              <a:spcBef>
                <a:spcPts val="0"/>
              </a:spcBef>
              <a:spcAft>
                <a:spcPts val="0"/>
              </a:spcAft>
              <a:buSzPts val="1400"/>
              <a:buChar char="●"/>
            </a:pPr>
            <a:r>
              <a:rPr lang="en-US" dirty="0" err="1">
                <a:solidFill>
                  <a:schemeClr val="dk1"/>
                </a:solidFill>
              </a:rPr>
              <a:t>Uusia</a:t>
            </a:r>
            <a:r>
              <a:rPr lang="en-US" dirty="0">
                <a:solidFill>
                  <a:schemeClr val="dk1"/>
                </a:solidFill>
              </a:rPr>
              <a:t> </a:t>
            </a:r>
            <a:r>
              <a:rPr lang="en-US" dirty="0" err="1">
                <a:solidFill>
                  <a:schemeClr val="dk1"/>
                </a:solidFill>
              </a:rPr>
              <a:t>kalvoja</a:t>
            </a:r>
            <a:r>
              <a:rPr lang="en-US" dirty="0">
                <a:solidFill>
                  <a:schemeClr val="dk1"/>
                </a:solidFill>
              </a:rPr>
              <a:t> </a:t>
            </a:r>
            <a:r>
              <a:rPr lang="en-US" dirty="0" err="1">
                <a:solidFill>
                  <a:schemeClr val="dk1"/>
                </a:solidFill>
              </a:rPr>
              <a:t>skaalauspohjasta</a:t>
            </a:r>
            <a:r>
              <a:rPr lang="en-US" dirty="0">
                <a:solidFill>
                  <a:schemeClr val="dk1"/>
                </a:solidFill>
              </a:rPr>
              <a:t> (27-31)</a:t>
            </a:r>
            <a:endParaRPr dirty="0">
              <a:solidFill>
                <a:schemeClr val="dk1"/>
              </a:solidFill>
            </a:endParaRPr>
          </a:p>
          <a:p>
            <a:pPr marL="457200" lvl="0" indent="-317500" algn="l" rtl="0">
              <a:spcBef>
                <a:spcPts val="0"/>
              </a:spcBef>
              <a:spcAft>
                <a:spcPts val="0"/>
              </a:spcAft>
              <a:buSzPts val="1400"/>
              <a:buChar char="●"/>
            </a:pPr>
            <a:r>
              <a:rPr lang="en-US" dirty="0" err="1">
                <a:solidFill>
                  <a:schemeClr val="dk1"/>
                </a:solidFill>
              </a:rPr>
              <a:t>Maininta</a:t>
            </a:r>
            <a:r>
              <a:rPr lang="en-US" dirty="0">
                <a:solidFill>
                  <a:schemeClr val="dk1"/>
                </a:solidFill>
              </a:rPr>
              <a:t> </a:t>
            </a:r>
            <a:r>
              <a:rPr lang="en-US" dirty="0" err="1">
                <a:solidFill>
                  <a:schemeClr val="dk1"/>
                </a:solidFill>
              </a:rPr>
              <a:t>skaalauspohjasta</a:t>
            </a:r>
            <a:r>
              <a:rPr lang="en-US" dirty="0">
                <a:solidFill>
                  <a:schemeClr val="dk1"/>
                </a:solidFill>
              </a:rPr>
              <a:t> </a:t>
            </a:r>
            <a:r>
              <a:rPr lang="en-US" dirty="0" err="1">
                <a:solidFill>
                  <a:schemeClr val="dk1"/>
                </a:solidFill>
              </a:rPr>
              <a:t>lisätty</a:t>
            </a:r>
            <a:r>
              <a:rPr lang="en-US" dirty="0">
                <a:solidFill>
                  <a:schemeClr val="dk1"/>
                </a:solidFill>
              </a:rPr>
              <a:t> </a:t>
            </a:r>
            <a:r>
              <a:rPr lang="en-US" dirty="0" err="1">
                <a:solidFill>
                  <a:schemeClr val="dk1"/>
                </a:solidFill>
              </a:rPr>
              <a:t>kalvolle</a:t>
            </a:r>
            <a:r>
              <a:rPr lang="en-US" dirty="0">
                <a:solidFill>
                  <a:schemeClr val="dk1"/>
                </a:solidFill>
              </a:rPr>
              <a:t> 40 </a:t>
            </a:r>
            <a:r>
              <a:rPr lang="en-US" dirty="0" err="1">
                <a:solidFill>
                  <a:schemeClr val="dk1"/>
                </a:solidFill>
              </a:rPr>
              <a:t>kalvolle</a:t>
            </a:r>
            <a:endParaRPr dirty="0">
              <a:solidFill>
                <a:schemeClr val="dk1"/>
              </a:solidFill>
            </a:endParaRPr>
          </a:p>
          <a:p>
            <a:pPr marL="457200" lvl="0" indent="-317500" algn="l" rtl="0">
              <a:spcBef>
                <a:spcPts val="0"/>
              </a:spcBef>
              <a:spcAft>
                <a:spcPts val="0"/>
              </a:spcAft>
              <a:buSzPts val="1400"/>
              <a:buChar char="●"/>
            </a:pPr>
            <a:r>
              <a:rPr lang="en-US" dirty="0" err="1"/>
              <a:t>Kokeilijan</a:t>
            </a:r>
            <a:r>
              <a:rPr lang="en-US" dirty="0"/>
              <a:t> </a:t>
            </a:r>
            <a:r>
              <a:rPr lang="en-US" dirty="0" err="1"/>
              <a:t>työkalut</a:t>
            </a:r>
            <a:r>
              <a:rPr lang="en-US" dirty="0"/>
              <a:t> (48) &gt; </a:t>
            </a:r>
            <a:r>
              <a:rPr lang="en-US" dirty="0" err="1"/>
              <a:t>skaalauspohja</a:t>
            </a:r>
            <a:r>
              <a:rPr lang="en-US" dirty="0"/>
              <a:t> </a:t>
            </a:r>
            <a:r>
              <a:rPr lang="en-US" dirty="0" err="1"/>
              <a:t>lisätty</a:t>
            </a:r>
            <a:endParaRPr dirty="0"/>
          </a:p>
          <a:p>
            <a:pPr marL="457200" lvl="0" indent="-317500" algn="l" rtl="0">
              <a:spcBef>
                <a:spcPts val="0"/>
              </a:spcBef>
              <a:spcAft>
                <a:spcPts val="0"/>
              </a:spcAft>
              <a:buSzPts val="1400"/>
              <a:buChar char="●"/>
            </a:pPr>
            <a:r>
              <a:rPr lang="en-US" dirty="0" err="1"/>
              <a:t>Skaalauspohja-templaatti</a:t>
            </a:r>
            <a:r>
              <a:rPr lang="en-US" dirty="0"/>
              <a:t> </a:t>
            </a:r>
            <a:r>
              <a:rPr lang="en-US" dirty="0" err="1"/>
              <a:t>lisätty</a:t>
            </a:r>
            <a:r>
              <a:rPr lang="en-US" dirty="0"/>
              <a:t> (52 ja 53)</a:t>
            </a:r>
            <a:endParaRPr dirty="0"/>
          </a:p>
          <a:p>
            <a:pPr marL="457200" lvl="0" indent="-317500" algn="l" rtl="0">
              <a:spcBef>
                <a:spcPts val="0"/>
              </a:spcBef>
              <a:spcAft>
                <a:spcPts val="0"/>
              </a:spcAft>
              <a:buSzPts val="1400"/>
              <a:buChar char="●"/>
            </a:pPr>
            <a:r>
              <a:rPr lang="en-US" dirty="0" err="1"/>
              <a:t>Loppuraportin</a:t>
            </a:r>
            <a:r>
              <a:rPr lang="en-US" dirty="0"/>
              <a:t> </a:t>
            </a:r>
            <a:r>
              <a:rPr lang="en-US" dirty="0" err="1"/>
              <a:t>kohta</a:t>
            </a:r>
            <a:r>
              <a:rPr lang="en-US" dirty="0"/>
              <a:t> 13. </a:t>
            </a:r>
            <a:r>
              <a:rPr lang="en-US" dirty="0" err="1"/>
              <a:t>Jatkopäätökset</a:t>
            </a:r>
            <a:r>
              <a:rPr lang="en-US" dirty="0"/>
              <a:t> (68) &gt; </a:t>
            </a:r>
            <a:r>
              <a:rPr lang="en-US" dirty="0" err="1"/>
              <a:t>lisätty</a:t>
            </a:r>
            <a:r>
              <a:rPr lang="en-US" dirty="0"/>
              <a:t> </a:t>
            </a:r>
            <a:r>
              <a:rPr lang="en-US" dirty="0" err="1"/>
              <a:t>maininta</a:t>
            </a:r>
            <a:r>
              <a:rPr lang="en-US" dirty="0"/>
              <a:t> </a:t>
            </a:r>
            <a:r>
              <a:rPr lang="en-US" dirty="0" err="1"/>
              <a:t>skaalauspohjasta</a:t>
            </a:r>
            <a:endParaRPr dirty="0"/>
          </a:p>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9"/>
          <p:cNvSpPr txBox="1">
            <a:spLocks noGrp="1"/>
          </p:cNvSpPr>
          <p:nvPr>
            <p:ph type="title"/>
          </p:nvPr>
        </p:nvSpPr>
        <p:spPr>
          <a:xfrm>
            <a:off x="342900" y="306387"/>
            <a:ext cx="79311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Laajenna kokeiluidea suunnitelmaksi ja toteuta</a:t>
            </a:r>
            <a:br>
              <a:rPr lang="en-US" sz="3200" b="1" i="0" u="none">
                <a:solidFill>
                  <a:srgbClr val="000000"/>
                </a:solidFill>
                <a:latin typeface="Arial Black"/>
                <a:ea typeface="Arial Black"/>
                <a:cs typeface="Arial Black"/>
                <a:sym typeface="Arial Black"/>
              </a:rPr>
            </a:br>
            <a:endParaRPr/>
          </a:p>
        </p:txBody>
      </p:sp>
      <p:sp>
        <p:nvSpPr>
          <p:cNvPr id="506" name="Google Shape;506;p19"/>
          <p:cNvSpPr txBox="1">
            <a:spLocks noGrp="1"/>
          </p:cNvSpPr>
          <p:nvPr>
            <p:ph type="body" idx="1"/>
          </p:nvPr>
        </p:nvSpPr>
        <p:spPr>
          <a:xfrm>
            <a:off x="342900" y="1277937"/>
            <a:ext cx="7802562" cy="8778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900" b="1" i="1" u="none">
                <a:solidFill>
                  <a:srgbClr val="9FC9EB"/>
                </a:solidFill>
                <a:latin typeface="Arial"/>
                <a:ea typeface="Arial"/>
                <a:cs typeface="Arial"/>
                <a:sym typeface="Arial"/>
              </a:rPr>
              <a:t>Kokeilukortin</a:t>
            </a:r>
            <a:r>
              <a:rPr lang="en-US" sz="1900" b="0" i="0" u="none">
                <a:solidFill>
                  <a:srgbClr val="000000"/>
                </a:solidFill>
                <a:latin typeface="Arial"/>
                <a:ea typeface="Arial"/>
                <a:cs typeface="Arial"/>
                <a:sym typeface="Arial"/>
              </a:rPr>
              <a:t> lisäksi tarvitaan </a:t>
            </a:r>
            <a:r>
              <a:rPr lang="en-US" sz="1900" b="1" i="1" u="none">
                <a:solidFill>
                  <a:srgbClr val="FFC61E"/>
                </a:solidFill>
                <a:latin typeface="Arial"/>
                <a:ea typeface="Arial"/>
                <a:cs typeface="Arial"/>
                <a:sym typeface="Arial"/>
              </a:rPr>
              <a:t>kokeilusuunnitelma</a:t>
            </a:r>
            <a:r>
              <a:rPr lang="en-US" sz="1900" b="0" i="0" u="none">
                <a:solidFill>
                  <a:srgbClr val="000000"/>
                </a:solidFill>
                <a:latin typeface="Arial"/>
                <a:ea typeface="Arial"/>
                <a:cs typeface="Arial"/>
                <a:sym typeface="Arial"/>
              </a:rPr>
              <a:t>, joka konkretisoi kokeilun. Se on tiivistys miten ja keiden kanssa kokeilu tullaan toteuttamaan.</a:t>
            </a:r>
            <a:endParaRPr/>
          </a:p>
        </p:txBody>
      </p:sp>
      <p:sp>
        <p:nvSpPr>
          <p:cNvPr id="507" name="Google Shape;507;p19"/>
          <p:cNvSpPr/>
          <p:nvPr/>
        </p:nvSpPr>
        <p:spPr>
          <a:xfrm>
            <a:off x="1298575" y="2379662"/>
            <a:ext cx="3438525" cy="1455737"/>
          </a:xfrm>
          <a:prstGeom prst="wedgeRoundRectCallout">
            <a:avLst>
              <a:gd name="adj1" fmla="val 81491"/>
              <a:gd name="adj2" fmla="val 29182"/>
              <a:gd name="adj3" fmla="val 16667"/>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a:solidFill>
                  <a:srgbClr val="000000"/>
                </a:solidFill>
                <a:latin typeface="Arial"/>
                <a:ea typeface="Arial"/>
                <a:cs typeface="Arial"/>
                <a:sym typeface="Arial"/>
              </a:rPr>
              <a:t>Esim. kouluruokakokeilua suunnitellessa on hyvä miettiä, miten dataa saadaan yhdistettyä keittiön työnohjausjärjestelmästä ja koulun palautejärjestelmästä.</a:t>
            </a:r>
            <a:endParaRPr/>
          </a:p>
        </p:txBody>
      </p:sp>
      <p:sp>
        <p:nvSpPr>
          <p:cNvPr id="508" name="Google Shape;508;p19"/>
          <p:cNvSpPr txBox="1"/>
          <p:nvPr/>
        </p:nvSpPr>
        <p:spPr>
          <a:xfrm>
            <a:off x="342900" y="3914775"/>
            <a:ext cx="7802562" cy="8350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C61E"/>
              </a:buClr>
              <a:buSzPts val="1900"/>
              <a:buFont typeface="Arial"/>
              <a:buNone/>
            </a:pPr>
            <a:r>
              <a:rPr lang="en-US" sz="1900" b="1" i="1" u="none">
                <a:solidFill>
                  <a:srgbClr val="FFC61E"/>
                </a:solidFill>
                <a:latin typeface="Arial"/>
                <a:ea typeface="Arial"/>
                <a:cs typeface="Arial"/>
                <a:sym typeface="Arial"/>
              </a:rPr>
              <a:t>Kokeilusuunnitelman</a:t>
            </a:r>
            <a:r>
              <a:rPr lang="en-US" sz="1900" b="0" i="0" u="none">
                <a:solidFill>
                  <a:srgbClr val="000000"/>
                </a:solidFill>
                <a:latin typeface="Arial"/>
                <a:ea typeface="Arial"/>
                <a:cs typeface="Arial"/>
                <a:sym typeface="Arial"/>
              </a:rPr>
              <a:t> voi kirjoittaa kokeilua läpivievä henkilö yksinkin, mutta se on hyvä altistaa muiden palautteelle.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61E"/>
        </a:solidFill>
        <a:effectLst/>
      </p:bgPr>
    </p:bg>
    <p:spTree>
      <p:nvGrpSpPr>
        <p:cNvPr id="1" name="Shape 512"/>
        <p:cNvGrpSpPr/>
        <p:nvPr/>
      </p:nvGrpSpPr>
      <p:grpSpPr>
        <a:xfrm>
          <a:off x="0" y="0"/>
          <a:ext cx="0" cy="0"/>
          <a:chOff x="0" y="0"/>
          <a:chExt cx="0" cy="0"/>
        </a:xfrm>
      </p:grpSpPr>
      <p:sp>
        <p:nvSpPr>
          <p:cNvPr id="513" name="Google Shape;513;p20"/>
          <p:cNvSpPr txBox="1">
            <a:spLocks noGrp="1"/>
          </p:cNvSpPr>
          <p:nvPr>
            <p:ph type="ctrTitle"/>
          </p:nvPr>
        </p:nvSpPr>
        <p:spPr>
          <a:xfrm>
            <a:off x="5781675" y="2636837"/>
            <a:ext cx="1985962" cy="88582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1100"/>
              <a:buNone/>
            </a:pPr>
            <a:r>
              <a:rPr lang="en-US" sz="1200" b="0" i="0" u="none">
                <a:solidFill>
                  <a:srgbClr val="000000"/>
                </a:solidFill>
                <a:latin typeface="Arial"/>
                <a:ea typeface="Arial"/>
                <a:cs typeface="Arial"/>
                <a:sym typeface="Arial"/>
              </a:rPr>
              <a:t>Teemu Kiiveri,</a:t>
            </a:r>
            <a:r>
              <a:rPr lang="en-US" sz="1200" b="1" i="0" u="none">
                <a:solidFill>
                  <a:srgbClr val="FFFFFF"/>
                </a:solidFill>
                <a:latin typeface="Arial"/>
                <a:ea typeface="Arial"/>
                <a:cs typeface="Arial"/>
                <a:sym typeface="Arial"/>
              </a:rPr>
              <a:t> </a:t>
            </a:r>
            <a:r>
              <a:rPr lang="en-US" sz="1200" b="0" i="0" u="none">
                <a:solidFill>
                  <a:srgbClr val="000000"/>
                </a:solidFill>
                <a:latin typeface="Arial"/>
                <a:ea typeface="Arial"/>
                <a:cs typeface="Arial"/>
                <a:sym typeface="Arial"/>
              </a:rPr>
              <a:t>Projektipäällikkö,</a:t>
            </a:r>
            <a:r>
              <a:rPr lang="en-US" sz="1200" b="1" i="0" u="none">
                <a:solidFill>
                  <a:srgbClr val="FFFFFF"/>
                </a:solidFill>
                <a:latin typeface="Arial"/>
                <a:ea typeface="Arial"/>
                <a:cs typeface="Arial"/>
                <a:sym typeface="Arial"/>
              </a:rPr>
              <a:t> </a:t>
            </a:r>
            <a:br>
              <a:rPr lang="en-US" sz="1200" b="1" i="0" u="none">
                <a:solidFill>
                  <a:srgbClr val="FFFFFF"/>
                </a:solidFill>
                <a:latin typeface="Arial"/>
                <a:ea typeface="Arial"/>
                <a:cs typeface="Arial"/>
                <a:sym typeface="Arial"/>
              </a:rPr>
            </a:br>
            <a:r>
              <a:rPr lang="en-US" sz="1200" b="0" i="0" u="none">
                <a:solidFill>
                  <a:srgbClr val="000000"/>
                </a:solidFill>
                <a:latin typeface="Arial"/>
                <a:ea typeface="Arial"/>
                <a:cs typeface="Arial"/>
                <a:sym typeface="Arial"/>
              </a:rPr>
              <a:t>KYMP</a:t>
            </a:r>
            <a:br>
              <a:rPr lang="en-US" sz="1200" b="1" i="0" u="none">
                <a:solidFill>
                  <a:srgbClr val="FFFFFF"/>
                </a:solidFill>
                <a:latin typeface="Arial"/>
                <a:ea typeface="Arial"/>
                <a:cs typeface="Arial"/>
                <a:sym typeface="Arial"/>
              </a:rPr>
            </a:br>
            <a:endParaRPr/>
          </a:p>
        </p:txBody>
      </p:sp>
      <p:pic>
        <p:nvPicPr>
          <p:cNvPr id="514" name="Google Shape;514;p20" descr="Kuvassa Teemu Kiiveri katsoo kameraa ja hymyilee"/>
          <p:cNvPicPr preferRelativeResize="0"/>
          <p:nvPr/>
        </p:nvPicPr>
        <p:blipFill rotWithShape="1">
          <a:blip r:embed="rId3">
            <a:alphaModFix/>
          </a:blip>
          <a:srcRect t="3669"/>
          <a:stretch/>
        </p:blipFill>
        <p:spPr>
          <a:xfrm>
            <a:off x="-15875" y="0"/>
            <a:ext cx="4270375" cy="5143500"/>
          </a:xfrm>
          <a:prstGeom prst="rect">
            <a:avLst/>
          </a:prstGeom>
          <a:noFill/>
          <a:ln>
            <a:noFill/>
          </a:ln>
        </p:spPr>
      </p:pic>
      <p:sp>
        <p:nvSpPr>
          <p:cNvPr id="515" name="Google Shape;515;p20"/>
          <p:cNvSpPr txBox="1"/>
          <p:nvPr/>
        </p:nvSpPr>
        <p:spPr>
          <a:xfrm>
            <a:off x="4811712" y="76200"/>
            <a:ext cx="3925887" cy="206216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1" u="none">
                <a:solidFill>
                  <a:srgbClr val="000000"/>
                </a:solidFill>
                <a:latin typeface="Arial"/>
                <a:ea typeface="Arial"/>
                <a:cs typeface="Arial"/>
                <a:sym typeface="Arial"/>
              </a:rPr>
              <a:t>“</a:t>
            </a:r>
            <a:r>
              <a:rPr lang="en-US" sz="2000" b="0" i="1" u="none">
                <a:solidFill>
                  <a:srgbClr val="000000"/>
                </a:solidFill>
                <a:latin typeface="Arial"/>
                <a:ea typeface="Arial"/>
                <a:cs typeface="Arial"/>
                <a:sym typeface="Arial"/>
              </a:rPr>
              <a:t>Oleellisinta on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kuvata kokeilu ja miettiä,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mitä siitä halutaan ulos ja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keneltä kysytään palautetta.”</a:t>
            </a:r>
            <a:endParaRPr sz="12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0" u="none">
              <a:solidFill>
                <a:srgbClr val="000000"/>
              </a:solidFill>
              <a:latin typeface="Arial"/>
              <a:ea typeface="Arial"/>
              <a:cs typeface="Arial"/>
              <a:sym typeface="Arial"/>
            </a:endParaRPr>
          </a:p>
        </p:txBody>
      </p:sp>
      <p:sp>
        <p:nvSpPr>
          <p:cNvPr id="516" name="Google Shape;516;p20"/>
          <p:cNvSpPr txBox="1"/>
          <p:nvPr/>
        </p:nvSpPr>
        <p:spPr>
          <a:xfrm>
            <a:off x="4332287" y="4125912"/>
            <a:ext cx="3000375" cy="9239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Lue lisää Teemun kokeilusta:</a:t>
            </a:r>
            <a:br>
              <a:rPr lang="en-US" sz="1200" b="0" i="0" u="none">
                <a:solidFill>
                  <a:srgbClr val="000000"/>
                </a:solidFill>
                <a:latin typeface="Arial"/>
                <a:ea typeface="Arial"/>
                <a:cs typeface="Arial"/>
                <a:sym typeface="Arial"/>
              </a:rPr>
            </a:br>
            <a:r>
              <a:rPr lang="en-US" sz="1200" b="0" i="0" u="none">
                <a:solidFill>
                  <a:srgbClr val="000000"/>
                </a:solidFill>
                <a:latin typeface="Arial"/>
                <a:ea typeface="Arial"/>
                <a:cs typeface="Arial"/>
                <a:sym typeface="Arial"/>
              </a:rPr>
              <a:t>Robotti tuottamaan analyysia paikkatietoaineistoista</a:t>
            </a:r>
            <a:endParaRPr/>
          </a:p>
          <a:p>
            <a:pPr marL="0" marR="0" lvl="0" indent="0" algn="l" rtl="0">
              <a:lnSpc>
                <a:spcPct val="100000"/>
              </a:lnSpc>
              <a:spcBef>
                <a:spcPts val="0"/>
              </a:spcBef>
              <a:spcAft>
                <a:spcPts val="0"/>
              </a:spcAft>
              <a:buClr>
                <a:schemeClr val="hlink"/>
              </a:buClr>
              <a:buSzPts val="1200"/>
              <a:buFont typeface="Arial"/>
              <a:buNone/>
            </a:pPr>
            <a:r>
              <a:rPr lang="en-US" sz="1200" b="0" i="0" u="sng">
                <a:solidFill>
                  <a:schemeClr val="hlink"/>
                </a:solidFill>
                <a:latin typeface="Arial"/>
                <a:ea typeface="Arial"/>
                <a:cs typeface="Arial"/>
                <a:sym typeface="Arial"/>
                <a:hlinkClick r:id="rId4"/>
              </a:rPr>
              <a:t>https://kokeilukiihdyttamo.hel.fi/results/42</a:t>
            </a:r>
            <a:endParaRPr/>
          </a:p>
        </p:txBody>
      </p:sp>
      <p:grpSp>
        <p:nvGrpSpPr>
          <p:cNvPr id="517" name="Google Shape;517;p20" descr="&quot;&quot;"/>
          <p:cNvGrpSpPr/>
          <p:nvPr/>
        </p:nvGrpSpPr>
        <p:grpSpPr>
          <a:xfrm>
            <a:off x="8174037" y="4667250"/>
            <a:ext cx="606425" cy="280987"/>
            <a:chOff x="228601" y="704851"/>
            <a:chExt cx="11734830" cy="5449885"/>
          </a:xfrm>
        </p:grpSpPr>
        <p:sp>
          <p:nvSpPr>
            <p:cNvPr id="518" name="Google Shape;518;p20"/>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19" name="Google Shape;519;p20"/>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0" name="Google Shape;520;p20"/>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1" name="Google Shape;521;p20"/>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2" name="Google Shape;522;p20"/>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3" name="Google Shape;523;p20"/>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4" name="Google Shape;524;p20"/>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5" name="Google Shape;525;p20"/>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6" name="Google Shape;526;p20"/>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7" name="Google Shape;527;p20"/>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8" name="Google Shape;528;p20"/>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1"/>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Varmista toteutus - Kokeilusuunnitelma</a:t>
            </a:r>
            <a:br>
              <a:rPr lang="en-US" sz="2800" b="1" i="0" u="none">
                <a:solidFill>
                  <a:srgbClr val="000000"/>
                </a:solidFill>
                <a:latin typeface="Arial Black"/>
                <a:ea typeface="Arial Black"/>
                <a:cs typeface="Arial Black"/>
                <a:sym typeface="Arial Black"/>
              </a:rPr>
            </a:br>
            <a:endParaRPr/>
          </a:p>
        </p:txBody>
      </p:sp>
      <p:sp>
        <p:nvSpPr>
          <p:cNvPr id="534" name="Google Shape;534;p21" descr="Kokeilusuunnitelmapohja"/>
          <p:cNvSpPr txBox="1"/>
          <p:nvPr/>
        </p:nvSpPr>
        <p:spPr>
          <a:xfrm>
            <a:off x="263525" y="854075"/>
            <a:ext cx="7713662" cy="3732212"/>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35" name="Google Shape;535;p21"/>
          <p:cNvSpPr txBox="1"/>
          <p:nvPr/>
        </p:nvSpPr>
        <p:spPr>
          <a:xfrm>
            <a:off x="369887" y="939800"/>
            <a:ext cx="2714625" cy="20510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1. Kokeilun tarve ja tarkoitus</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a:t>
            </a:r>
            <a:endParaRPr/>
          </a:p>
          <a:p>
            <a:pPr marL="0" marR="0" lvl="0" indent="0" algn="l" rtl="0">
              <a:lnSpc>
                <a:spcPct val="100000"/>
              </a:lnSpc>
              <a:spcBef>
                <a:spcPts val="0"/>
              </a:spcBef>
              <a:spcAft>
                <a:spcPts val="0"/>
              </a:spcAft>
              <a:buNone/>
            </a:pPr>
            <a:endParaRPr sz="1100" b="0" i="0" u="none">
              <a:solidFill>
                <a:srgbClr val="000000"/>
              </a:solidFill>
              <a:latin typeface="Roboto Light"/>
              <a:ea typeface="Roboto Light"/>
              <a:cs typeface="Roboto Light"/>
              <a:sym typeface="Roboto Light"/>
            </a:endParaRPr>
          </a:p>
        </p:txBody>
      </p:sp>
      <p:sp>
        <p:nvSpPr>
          <p:cNvPr id="536" name="Google Shape;536;p21"/>
          <p:cNvSpPr txBox="1"/>
          <p:nvPr/>
        </p:nvSpPr>
        <p:spPr>
          <a:xfrm>
            <a:off x="369887" y="3074987"/>
            <a:ext cx="2714625" cy="14160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2. Mitä kokeilussa tehdään?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a:t>
            </a:r>
            <a:endParaRPr/>
          </a:p>
        </p:txBody>
      </p:sp>
      <p:sp>
        <p:nvSpPr>
          <p:cNvPr id="537" name="Google Shape;537;p21"/>
          <p:cNvSpPr txBox="1"/>
          <p:nvPr/>
        </p:nvSpPr>
        <p:spPr>
          <a:xfrm>
            <a:off x="3148012" y="939800"/>
            <a:ext cx="4679950" cy="646112"/>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3. Mitä kokeilusta voidaan oppia?</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a:t>
            </a:r>
            <a:endParaRPr/>
          </a:p>
        </p:txBody>
      </p:sp>
      <p:sp>
        <p:nvSpPr>
          <p:cNvPr id="538" name="Google Shape;538;p21"/>
          <p:cNvSpPr txBox="1"/>
          <p:nvPr/>
        </p:nvSpPr>
        <p:spPr>
          <a:xfrm>
            <a:off x="3148012" y="1646237"/>
            <a:ext cx="4679950" cy="1071562"/>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4. Mitä resursseja toteuttamiseen tarvitaan?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Henkilöt, rahaa, tiloja, tietoa/dataa, laitteita, muuta?</a:t>
            </a:r>
            <a:endParaRPr/>
          </a:p>
        </p:txBody>
      </p:sp>
      <p:sp>
        <p:nvSpPr>
          <p:cNvPr id="539" name="Google Shape;539;p21"/>
          <p:cNvSpPr txBox="1"/>
          <p:nvPr/>
        </p:nvSpPr>
        <p:spPr>
          <a:xfrm>
            <a:off x="3148012" y="2781300"/>
            <a:ext cx="4679950" cy="170973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5. Seuraavat askeleet</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1) mitä tehdään välittömästi</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2) entä sen jälkeen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3)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2"/>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Kokeilusuunnitelma - esimerkki</a:t>
            </a:r>
            <a:br>
              <a:rPr lang="en-US" sz="2800" b="1" i="0" u="none">
                <a:solidFill>
                  <a:srgbClr val="000000"/>
                </a:solidFill>
                <a:latin typeface="Arial Black"/>
                <a:ea typeface="Arial Black"/>
                <a:cs typeface="Arial Black"/>
                <a:sym typeface="Arial Black"/>
              </a:rPr>
            </a:br>
            <a:endParaRPr/>
          </a:p>
        </p:txBody>
      </p:sp>
      <p:sp>
        <p:nvSpPr>
          <p:cNvPr id="545" name="Google Shape;545;p22" descr="kokeilusuunnitelmapohja"/>
          <p:cNvSpPr txBox="1"/>
          <p:nvPr/>
        </p:nvSpPr>
        <p:spPr>
          <a:xfrm>
            <a:off x="263525" y="854075"/>
            <a:ext cx="7713662" cy="3732212"/>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46" name="Google Shape;546;p22"/>
          <p:cNvSpPr txBox="1"/>
          <p:nvPr/>
        </p:nvSpPr>
        <p:spPr>
          <a:xfrm>
            <a:off x="369887" y="939800"/>
            <a:ext cx="2714625" cy="20510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1. Kokeilun tarve ja tarkoitus</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Palvelukeskus Helsinki tuottaa päivittäin 100 000 annosta ruokaa kouluihin. Kouluilta palaute saadaan per päivä per koulu, mutta ei sitä tietoa,, mihin ruokaan tämä palaute kohdistuu. Tavoitteena on kyvykkyys parantaa kouluruokaa systemaattisen palautteenkeräämisen kautta. Lisäksi halutaan parantaa koululaisten kokemusta vaikutusmahdollisuuksistaan.</a:t>
            </a:r>
            <a:endParaRPr/>
          </a:p>
          <a:p>
            <a:pPr marL="0" marR="0" lvl="0" indent="0" algn="l" rtl="0">
              <a:lnSpc>
                <a:spcPct val="100000"/>
              </a:lnSpc>
              <a:spcBef>
                <a:spcPts val="0"/>
              </a:spcBef>
              <a:spcAft>
                <a:spcPts val="0"/>
              </a:spcAft>
              <a:buNone/>
            </a:pPr>
            <a:endParaRPr sz="1100" b="0" i="0" u="none">
              <a:solidFill>
                <a:srgbClr val="000000"/>
              </a:solidFill>
              <a:latin typeface="Roboto Light"/>
              <a:ea typeface="Roboto Light"/>
              <a:cs typeface="Roboto Light"/>
              <a:sym typeface="Roboto Light"/>
            </a:endParaRPr>
          </a:p>
        </p:txBody>
      </p:sp>
      <p:sp>
        <p:nvSpPr>
          <p:cNvPr id="547" name="Google Shape;547;p22"/>
          <p:cNvSpPr txBox="1"/>
          <p:nvPr/>
        </p:nvSpPr>
        <p:spPr>
          <a:xfrm>
            <a:off x="369887" y="3074987"/>
            <a:ext cx="2714625" cy="14160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2. Mitä kokeilussa tehdään?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Oppilaille kerrotaan paremmin, että heidän palaute on kuultu ja mitä toimia ollaan tekemässä. Aromi-järjestelmän ruokalista-data yhdistetään Feedbacklyn arviodataan. Näin päästään arvioimaan palautetta ruokalajikohtaisesti.</a:t>
            </a:r>
            <a:endParaRPr/>
          </a:p>
        </p:txBody>
      </p:sp>
      <p:sp>
        <p:nvSpPr>
          <p:cNvPr id="548" name="Google Shape;548;p22"/>
          <p:cNvSpPr txBox="1"/>
          <p:nvPr/>
        </p:nvSpPr>
        <p:spPr>
          <a:xfrm>
            <a:off x="3148012" y="939800"/>
            <a:ext cx="4679950" cy="66833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3. Mitä kokeilusta voidaan oppia?</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Miten ruuan laatua saadaan ohjattua asiakasdatalla. Kuinka oppilaiden kokemusta osallistumisesta ja vaikutusmahdollisuuksista voidaan lisätä.</a:t>
            </a:r>
            <a:endParaRPr/>
          </a:p>
        </p:txBody>
      </p:sp>
      <p:sp>
        <p:nvSpPr>
          <p:cNvPr id="549" name="Google Shape;549;p22"/>
          <p:cNvSpPr txBox="1"/>
          <p:nvPr/>
        </p:nvSpPr>
        <p:spPr>
          <a:xfrm>
            <a:off x="3148012" y="1690687"/>
            <a:ext cx="4679950" cy="1027112"/>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4. Mitä resursseja toteuttamiseen tarvitaan?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Yhteyshenkilöt Aromi-ja Feedbackly-järjestelmien dataan, data- analyytikko, asiantuntijat ja koekeittiö Palvelukeskus Helsingistä, pilottikoulut (oppilaat, koordinaattori ja mahdollisesti infoscreeneistä vastaava henkilö).</a:t>
            </a:r>
            <a:endParaRPr/>
          </a:p>
        </p:txBody>
      </p:sp>
      <p:sp>
        <p:nvSpPr>
          <p:cNvPr id="550" name="Google Shape;550;p22"/>
          <p:cNvSpPr txBox="1"/>
          <p:nvPr/>
        </p:nvSpPr>
        <p:spPr>
          <a:xfrm>
            <a:off x="3148012" y="2781300"/>
            <a:ext cx="4679950" cy="170973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5. Seuraavat askeleet</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1) selvitetään mikä on Aromi ja Feedbackly järjestelmissä olevan datan muoto ja miten se saadaan arvioitavaksi.</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2) arvioidaan tarvitaanko järjestelmäkehitystä, voidaanko hyödyntää RPAta vai toimisiko yksinkertainen taulukkolaskenta tai joku valmis analysointiohjelmisto datan tarkasteluun.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3) toteutetaan pilotti valitussa koulussa tai alueella (kerätään dataa, tehdään koekeittiössä muutoksia, kokeillaan muutoksia, kerätään dataa, tehdään tulokset näkyväksi oppilaille.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61E"/>
        </a:solidFill>
        <a:effectLst/>
      </p:bgPr>
    </p:bg>
    <p:spTree>
      <p:nvGrpSpPr>
        <p:cNvPr id="1" name="Shape 554"/>
        <p:cNvGrpSpPr/>
        <p:nvPr/>
      </p:nvGrpSpPr>
      <p:grpSpPr>
        <a:xfrm>
          <a:off x="0" y="0"/>
          <a:ext cx="0" cy="0"/>
          <a:chOff x="0" y="0"/>
          <a:chExt cx="0" cy="0"/>
        </a:xfrm>
      </p:grpSpPr>
      <p:sp>
        <p:nvSpPr>
          <p:cNvPr id="555" name="Google Shape;555;p23"/>
          <p:cNvSpPr txBox="1">
            <a:spLocks noGrp="1"/>
          </p:cNvSpPr>
          <p:nvPr>
            <p:ph type="ctrTitle"/>
          </p:nvPr>
        </p:nvSpPr>
        <p:spPr>
          <a:xfrm>
            <a:off x="4914900" y="3711575"/>
            <a:ext cx="3005137" cy="523875"/>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b="0" i="0" u="none">
                <a:solidFill>
                  <a:srgbClr val="000000"/>
                </a:solidFill>
                <a:latin typeface="Arial"/>
                <a:ea typeface="Arial"/>
                <a:cs typeface="Arial"/>
                <a:sym typeface="Arial"/>
              </a:rPr>
              <a:t>Marianna Mäenpää</a:t>
            </a:r>
            <a:r>
              <a:rPr lang="en-US" sz="1200" b="1" i="0" u="none">
                <a:solidFill>
                  <a:srgbClr val="FFFFFF"/>
                </a:solidFill>
                <a:latin typeface="Arial"/>
                <a:ea typeface="Arial"/>
                <a:cs typeface="Arial"/>
                <a:sym typeface="Arial"/>
              </a:rPr>
              <a:t> </a:t>
            </a:r>
            <a:br>
              <a:rPr lang="en-US" sz="1200" b="1" i="0" u="none">
                <a:solidFill>
                  <a:srgbClr val="FFFFFF"/>
                </a:solidFill>
                <a:latin typeface="Arial"/>
                <a:ea typeface="Arial"/>
                <a:cs typeface="Arial"/>
                <a:sym typeface="Arial"/>
              </a:rPr>
            </a:br>
            <a:r>
              <a:rPr lang="en-US" sz="1200" b="0" i="0" u="none">
                <a:solidFill>
                  <a:srgbClr val="000000"/>
                </a:solidFill>
                <a:latin typeface="Arial"/>
                <a:ea typeface="Arial"/>
                <a:cs typeface="Arial"/>
                <a:sym typeface="Arial"/>
              </a:rPr>
              <a:t>Asiakkuuspäällikkö,</a:t>
            </a:r>
            <a:r>
              <a:rPr lang="en-US" sz="1200" b="1" i="0" u="none">
                <a:solidFill>
                  <a:srgbClr val="FFFFFF"/>
                </a:solidFill>
                <a:latin typeface="Arial"/>
                <a:ea typeface="Arial"/>
                <a:cs typeface="Arial"/>
                <a:sym typeface="Arial"/>
              </a:rPr>
              <a:t> </a:t>
            </a:r>
            <a:br>
              <a:rPr lang="en-US" sz="1200" b="1" i="0" u="none">
                <a:solidFill>
                  <a:srgbClr val="FFFFFF"/>
                </a:solidFill>
                <a:latin typeface="Arial"/>
                <a:ea typeface="Arial"/>
                <a:cs typeface="Arial"/>
                <a:sym typeface="Arial"/>
              </a:rPr>
            </a:br>
            <a:r>
              <a:rPr lang="en-US" sz="1200" b="0" i="0" u="none">
                <a:solidFill>
                  <a:srgbClr val="000000"/>
                </a:solidFill>
                <a:latin typeface="Arial"/>
                <a:ea typeface="Arial"/>
                <a:cs typeface="Arial"/>
                <a:sym typeface="Arial"/>
              </a:rPr>
              <a:t>Palvelukeskus Helsinki</a:t>
            </a:r>
            <a:endParaRPr/>
          </a:p>
        </p:txBody>
      </p:sp>
      <p:pic>
        <p:nvPicPr>
          <p:cNvPr id="556" name="Google Shape;556;p23" descr="Kuvassa Marianna Mäenpää katsoo kuvaa ja hymyilee"/>
          <p:cNvPicPr preferRelativeResize="0"/>
          <p:nvPr/>
        </p:nvPicPr>
        <p:blipFill rotWithShape="1">
          <a:blip r:embed="rId3">
            <a:alphaModFix/>
          </a:blip>
          <a:srcRect r="4451"/>
          <a:stretch/>
        </p:blipFill>
        <p:spPr>
          <a:xfrm>
            <a:off x="-533400" y="0"/>
            <a:ext cx="4132262" cy="5143500"/>
          </a:xfrm>
          <a:prstGeom prst="rect">
            <a:avLst/>
          </a:prstGeom>
          <a:noFill/>
          <a:ln>
            <a:noFill/>
          </a:ln>
        </p:spPr>
      </p:pic>
      <p:sp>
        <p:nvSpPr>
          <p:cNvPr id="557" name="Google Shape;557;p23"/>
          <p:cNvSpPr txBox="1"/>
          <p:nvPr/>
        </p:nvSpPr>
        <p:spPr>
          <a:xfrm>
            <a:off x="3962400" y="285750"/>
            <a:ext cx="4813300" cy="338613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“Kokeilun toteutuksessa voi olla luova. </a:t>
            </a:r>
            <a:endParaRPr/>
          </a:p>
          <a:p>
            <a:pPr marL="0" marR="0" lvl="0" indent="0" algn="ctr" rtl="0">
              <a:lnSpc>
                <a:spcPct val="100000"/>
              </a:lnSpc>
              <a:spcBef>
                <a:spcPts val="0"/>
              </a:spcBef>
              <a:spcAft>
                <a:spcPts val="0"/>
              </a:spcAft>
              <a:buClr>
                <a:srgbClr val="000000"/>
              </a:buClr>
              <a:buSzPts val="1400"/>
              <a:buFont typeface="Arial"/>
              <a:buNone/>
            </a:pPr>
            <a:endParaRPr sz="14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Me halusimme varmistua, että mahdollisimman moni koululainen muistaisi antaa palautteen kouluruoasta.</a:t>
            </a:r>
            <a:endParaRPr/>
          </a:p>
          <a:p>
            <a:pPr marL="0" marR="0" lvl="0" indent="0" algn="ctr" rtl="0">
              <a:lnSpc>
                <a:spcPct val="100000"/>
              </a:lnSpc>
              <a:spcBef>
                <a:spcPts val="0"/>
              </a:spcBef>
              <a:spcAft>
                <a:spcPts val="0"/>
              </a:spcAft>
              <a:buClr>
                <a:srgbClr val="000000"/>
              </a:buClr>
              <a:buSzPts val="1400"/>
              <a:buFont typeface="Arial"/>
              <a:buNone/>
            </a:pPr>
            <a:endParaRPr sz="14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Pyysimme avuksi vapaaehtoisia oppilaita ruokalaan muistuttelemaan toisia oppilaita antamaan palautteen.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Tämä oli kiva tapa myös lasten mielestä.”</a:t>
            </a:r>
            <a:endParaRPr/>
          </a:p>
        </p:txBody>
      </p:sp>
      <p:sp>
        <p:nvSpPr>
          <p:cNvPr id="558" name="Google Shape;558;p23"/>
          <p:cNvSpPr txBox="1"/>
          <p:nvPr/>
        </p:nvSpPr>
        <p:spPr>
          <a:xfrm>
            <a:off x="3694112" y="4357687"/>
            <a:ext cx="3155950" cy="7080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a:solidFill>
                  <a:srgbClr val="000000"/>
                </a:solidFill>
                <a:latin typeface="Arial"/>
                <a:ea typeface="Arial"/>
                <a:cs typeface="Arial"/>
                <a:sym typeface="Arial"/>
              </a:rPr>
              <a:t>Lue lisää Mariannan kokeilusta: Kouluruokaan </a:t>
            </a:r>
            <a:br>
              <a:rPr lang="en-US" sz="1100" b="0" i="0" u="none">
                <a:solidFill>
                  <a:srgbClr val="000000"/>
                </a:solidFill>
                <a:latin typeface="Arial"/>
                <a:ea typeface="Arial"/>
                <a:cs typeface="Arial"/>
                <a:sym typeface="Arial"/>
              </a:rPr>
            </a:br>
            <a:r>
              <a:rPr lang="en-US" sz="1100" b="0" i="0" u="none">
                <a:solidFill>
                  <a:srgbClr val="000000"/>
                </a:solidFill>
                <a:latin typeface="Arial"/>
                <a:ea typeface="Arial"/>
                <a:cs typeface="Arial"/>
                <a:sym typeface="Arial"/>
              </a:rPr>
              <a:t>parannus ruokalajikohtaisen palautteen avulla</a:t>
            </a:r>
            <a:endParaRPr sz="2200" b="1"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1200"/>
              <a:buFont typeface="Arial"/>
              <a:buNone/>
            </a:pPr>
            <a:r>
              <a:rPr lang="en-US" sz="1200" b="0" i="0" u="sng">
                <a:solidFill>
                  <a:schemeClr val="hlink"/>
                </a:solidFill>
                <a:latin typeface="Arial"/>
                <a:ea typeface="Arial"/>
                <a:cs typeface="Arial"/>
                <a:sym typeface="Arial"/>
                <a:hlinkClick r:id="rId4"/>
              </a:rPr>
              <a:t>https://kokeilukiihdyttamo.hel.fi/results/35</a:t>
            </a:r>
            <a:endParaRPr/>
          </a:p>
        </p:txBody>
      </p:sp>
      <p:grpSp>
        <p:nvGrpSpPr>
          <p:cNvPr id="559" name="Google Shape;559;p23" descr="&quot;&quot;"/>
          <p:cNvGrpSpPr/>
          <p:nvPr/>
        </p:nvGrpSpPr>
        <p:grpSpPr>
          <a:xfrm>
            <a:off x="8174037" y="4667250"/>
            <a:ext cx="606425" cy="280987"/>
            <a:chOff x="228601" y="704851"/>
            <a:chExt cx="11734830" cy="5449885"/>
          </a:xfrm>
        </p:grpSpPr>
        <p:sp>
          <p:nvSpPr>
            <p:cNvPr id="560" name="Google Shape;560;p23"/>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1" name="Google Shape;561;p23"/>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2" name="Google Shape;562;p23"/>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3" name="Google Shape;563;p23"/>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4" name="Google Shape;564;p23"/>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5" name="Google Shape;565;p23"/>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6" name="Google Shape;566;p23"/>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7" name="Google Shape;567;p23"/>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8" name="Google Shape;568;p23"/>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69" name="Google Shape;569;p23"/>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70" name="Google Shape;570;p23"/>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4"/>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Vinkkejä kokeilun toteutusvaiheeseen</a:t>
            </a:r>
            <a:endParaRPr/>
          </a:p>
        </p:txBody>
      </p:sp>
      <p:sp>
        <p:nvSpPr>
          <p:cNvPr id="576" name="Google Shape;576;p24"/>
          <p:cNvSpPr txBox="1">
            <a:spLocks noGrp="1"/>
          </p:cNvSpPr>
          <p:nvPr>
            <p:ph type="body" idx="1"/>
          </p:nvPr>
        </p:nvSpPr>
        <p:spPr>
          <a:xfrm>
            <a:off x="342900" y="1277937"/>
            <a:ext cx="7707312" cy="3735387"/>
          </a:xfrm>
          <a:prstGeom prst="rect">
            <a:avLst/>
          </a:prstGeom>
          <a:noFill/>
          <a:ln>
            <a:noFill/>
          </a:ln>
        </p:spPr>
        <p:txBody>
          <a:bodyPr spcFirstLastPara="1" wrap="square" lIns="0" tIns="0" rIns="0" bIns="0" anchor="t" anchorCtr="0">
            <a:noAutofit/>
          </a:bodyPr>
          <a:lstStyle/>
          <a:p>
            <a:pPr indent="-336550" eaLnBrk="1" hangingPunct="1">
              <a:spcBef>
                <a:spcPct val="0"/>
              </a:spcBef>
              <a:spcAft>
                <a:spcPct val="0"/>
              </a:spcAft>
              <a:buClr>
                <a:srgbClr val="000000"/>
              </a:buClr>
              <a:buSzPts val="1700"/>
              <a:buFont typeface="Arial" panose="020B0604020202020204" pitchFamily="34" charset="0"/>
              <a:buAutoNum type="arabicPeriod"/>
            </a:pPr>
            <a:r>
              <a:rPr lang="en-FI" altLang="en-FI" sz="1700" dirty="0" err="1">
                <a:latin typeface="Arial" panose="020B0604020202020204" pitchFamily="34" charset="0"/>
                <a:cs typeface="Arial" panose="020B0604020202020204" pitchFamily="34" charset="0"/>
              </a:rPr>
              <a:t>Varaa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riittävästi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kaikkien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kokeiluun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tarvittavien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ihmisten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aikaa</a:t>
            </a:r>
            <a:r>
              <a:rPr lang="en-FI" altLang="en-FI" sz="1700" dirty="0">
                <a:latin typeface="Arial" panose="020B0604020202020204" pitchFamily="34" charset="0"/>
                <a:cs typeface="Arial" panose="020B0604020202020204" pitchFamily="34" charset="0"/>
              </a:rPr>
              <a:t>. Tee </a:t>
            </a:r>
            <a:r>
              <a:rPr lang="en-FI" altLang="en-FI" sz="1700" dirty="0" err="1">
                <a:latin typeface="Arial" panose="020B0604020202020204" pitchFamily="34" charset="0"/>
                <a:cs typeface="Arial" panose="020B0604020202020204" pitchFamily="34" charset="0"/>
              </a:rPr>
              <a:t>kalenterivaraukset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ajoissa</a:t>
            </a:r>
            <a:r>
              <a:rPr lang="en-FI" altLang="en-FI" sz="1700" dirty="0">
                <a:latin typeface="Arial" panose="020B0604020202020204" pitchFamily="34" charset="0"/>
                <a:cs typeface="Arial" panose="020B0604020202020204" pitchFamily="34" charset="0"/>
              </a:rPr>
              <a:t>.</a:t>
            </a:r>
          </a:p>
          <a:p>
            <a:pPr indent="-336550" eaLnBrk="1" hangingPunct="1">
              <a:spcBef>
                <a:spcPct val="0"/>
              </a:spcBef>
              <a:spcAft>
                <a:spcPct val="0"/>
              </a:spcAft>
              <a:buClr>
                <a:srgbClr val="000000"/>
              </a:buClr>
              <a:buSzPts val="1700"/>
              <a:buFont typeface="Arial" panose="020B0604020202020204" pitchFamily="34" charset="0"/>
              <a:buAutoNum type="arabicPeriod"/>
            </a:pPr>
            <a:r>
              <a:rPr lang="en-FI" altLang="en-FI" sz="1700" dirty="0">
                <a:latin typeface="Arial" panose="020B0604020202020204" pitchFamily="34" charset="0"/>
                <a:cs typeface="Arial" panose="020B0604020202020204" pitchFamily="34" charset="0"/>
              </a:rPr>
              <a:t>Kun </a:t>
            </a:r>
            <a:r>
              <a:rPr lang="en-FI" altLang="en-FI" sz="1700" dirty="0" err="1">
                <a:latin typeface="Arial" panose="020B0604020202020204" pitchFamily="34" charset="0"/>
                <a:cs typeface="Arial" panose="020B0604020202020204" pitchFamily="34" charset="0"/>
              </a:rPr>
              <a:t>kokeilutiimi</a:t>
            </a:r>
            <a:r>
              <a:rPr lang="en-FI" altLang="en-FI" sz="1700" dirty="0">
                <a:latin typeface="Arial" panose="020B0604020202020204" pitchFamily="34" charset="0"/>
                <a:cs typeface="Arial" panose="020B0604020202020204" pitchFamily="34" charset="0"/>
              </a:rPr>
              <a:t> on </a:t>
            </a:r>
            <a:r>
              <a:rPr lang="en-FI" altLang="en-FI" sz="1700" dirty="0" err="1">
                <a:latin typeface="Arial" panose="020B0604020202020204" pitchFamily="34" charset="0"/>
                <a:cs typeface="Arial" panose="020B0604020202020204" pitchFamily="34" charset="0"/>
              </a:rPr>
              <a:t>koossa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esittele</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tekemiäsi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materiaaleja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ja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varmista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että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kaikki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ymmärtävät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asiat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samalla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tavalla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Varaa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aikaa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ja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tilaa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kysymyksille</a:t>
            </a:r>
            <a:r>
              <a:rPr lang="en-FI" altLang="en-FI" sz="1700" dirty="0">
                <a:latin typeface="Arial" panose="020B0604020202020204" pitchFamily="34" charset="0"/>
                <a:cs typeface="Arial" panose="020B0604020202020204" pitchFamily="34" charset="0"/>
              </a:rPr>
              <a:t>.</a:t>
            </a:r>
          </a:p>
          <a:p>
            <a:pPr indent="-336550" eaLnBrk="1" hangingPunct="1">
              <a:spcBef>
                <a:spcPct val="0"/>
              </a:spcBef>
              <a:spcAft>
                <a:spcPct val="0"/>
              </a:spcAft>
              <a:buClr>
                <a:srgbClr val="000000"/>
              </a:buClr>
              <a:buSzPts val="1700"/>
              <a:buFont typeface="Arial" panose="020B0604020202020204" pitchFamily="34" charset="0"/>
              <a:buAutoNum type="arabicPeriod"/>
            </a:pPr>
            <a:r>
              <a:rPr lang="en-FI" altLang="en-FI" sz="1700" dirty="0" err="1">
                <a:latin typeface="Arial" panose="020B0604020202020204" pitchFamily="34" charset="0"/>
                <a:cs typeface="Arial" panose="020B0604020202020204" pitchFamily="34" charset="0"/>
              </a:rPr>
              <a:t>Arvioi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edistymistä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usein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Säännölliset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tapaamiset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auttavat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huolehtimaan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että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kokeilu</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etenee</a:t>
            </a:r>
            <a:r>
              <a:rPr lang="en-FI" altLang="en-FI" sz="1700" dirty="0">
                <a:latin typeface="Arial" panose="020B0604020202020204" pitchFamily="34" charset="0"/>
                <a:cs typeface="Arial" panose="020B0604020202020204" pitchFamily="34" charset="0"/>
              </a:rPr>
              <a:t>.</a:t>
            </a:r>
          </a:p>
          <a:p>
            <a:pPr indent="-336550" eaLnBrk="1" hangingPunct="1">
              <a:spcBef>
                <a:spcPct val="0"/>
              </a:spcBef>
              <a:spcAft>
                <a:spcPct val="0"/>
              </a:spcAft>
              <a:buClr>
                <a:srgbClr val="000000"/>
              </a:buClr>
              <a:buSzPts val="1700"/>
              <a:buFont typeface="Arial" panose="020B0604020202020204" pitchFamily="34" charset="0"/>
              <a:buAutoNum type="arabicPeriod"/>
            </a:pPr>
            <a:r>
              <a:rPr lang="en-FI" altLang="en-FI" sz="1700" dirty="0" err="1">
                <a:latin typeface="Arial" panose="020B0604020202020204" pitchFamily="34" charset="0"/>
                <a:cs typeface="Arial" panose="020B0604020202020204" pitchFamily="34" charset="0"/>
              </a:rPr>
              <a:t>Varaudu</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siihen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että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kokeilujen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tekemiseen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liittyy</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aina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epävarmuuden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sietämistä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Selkeä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kokeilun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tavoite</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auttaa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keskittymään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oleelliseen</a:t>
            </a:r>
            <a:r>
              <a:rPr lang="en-FI" altLang="en-FI" sz="1700" dirty="0">
                <a:latin typeface="Arial" panose="020B0604020202020204" pitchFamily="34" charset="0"/>
                <a:cs typeface="Arial" panose="020B0604020202020204" pitchFamily="34" charset="0"/>
              </a:rPr>
              <a:t>.</a:t>
            </a:r>
          </a:p>
          <a:p>
            <a:pPr indent="-336550" eaLnBrk="1" hangingPunct="1">
              <a:spcBef>
                <a:spcPct val="0"/>
              </a:spcBef>
              <a:spcAft>
                <a:spcPct val="0"/>
              </a:spcAft>
              <a:buClr>
                <a:srgbClr val="000000"/>
              </a:buClr>
              <a:buSzPts val="1700"/>
              <a:buFont typeface="Arial" panose="020B0604020202020204" pitchFamily="34" charset="0"/>
              <a:buAutoNum type="arabicPeriod"/>
            </a:pPr>
            <a:r>
              <a:rPr lang="en-FI" altLang="en-FI" sz="1700" dirty="0" err="1">
                <a:latin typeface="Arial" panose="020B0604020202020204" pitchFamily="34" charset="0"/>
                <a:cs typeface="Arial" panose="020B0604020202020204" pitchFamily="34" charset="0"/>
              </a:rPr>
              <a:t>Dokumentoi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alusta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asti</a:t>
            </a:r>
            <a:r>
              <a:rPr lang="en-FI" altLang="en-FI" sz="1700" dirty="0">
                <a:latin typeface="Arial" panose="020B0604020202020204" pitchFamily="34" charset="0"/>
                <a:cs typeface="Arial" panose="020B0604020202020204" pitchFamily="34" charset="0"/>
              </a:rPr>
              <a:t>. Kun </a:t>
            </a:r>
            <a:r>
              <a:rPr lang="en-FI" altLang="en-FI" sz="1700" dirty="0" err="1">
                <a:latin typeface="Arial" panose="020B0604020202020204" pitchFamily="34" charset="0"/>
                <a:cs typeface="Arial" panose="020B0604020202020204" pitchFamily="34" charset="0"/>
              </a:rPr>
              <a:t>laitat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oppeja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muistiin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ensimmäisistä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vaiheista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lähtien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muisti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ei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pääse</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ohittamaan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niitä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muutoksia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joita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ajattelussa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tapahtuu</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kokeilun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aikana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Voit</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hyödyntää</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dokumentointiin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loppuraporttipohjaa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kokeilun</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alusta</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asti</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ks</a:t>
            </a:r>
            <a:r>
              <a:rPr lang="en-FI" altLang="en-FI" sz="1700" dirty="0">
                <a:latin typeface="Arial" panose="020B0604020202020204" pitchFamily="34" charset="0"/>
                <a:cs typeface="Arial" panose="020B0604020202020204" pitchFamily="34" charset="0"/>
              </a:rPr>
              <a:t>. </a:t>
            </a:r>
            <a:r>
              <a:rPr lang="en-FI" altLang="en-FI" sz="1700" dirty="0" err="1">
                <a:latin typeface="Arial" panose="020B0604020202020204" pitchFamily="34" charset="0"/>
                <a:cs typeface="Arial" panose="020B0604020202020204" pitchFamily="34" charset="0"/>
              </a:rPr>
              <a:t>dia</a:t>
            </a:r>
            <a:r>
              <a:rPr lang="en-FI" altLang="en-FI" sz="1700" dirty="0">
                <a:latin typeface="Arial" panose="020B0604020202020204" pitchFamily="34" charset="0"/>
                <a:cs typeface="Arial" panose="020B0604020202020204" pitchFamily="34" charset="0"/>
              </a:rPr>
              <a:t> </a:t>
            </a:r>
            <a:r>
              <a:rPr lang="en-US" altLang="en-FI" sz="1700" dirty="0">
                <a:latin typeface="Arial" panose="020B0604020202020204" pitchFamily="34" charset="0"/>
                <a:cs typeface="Arial" panose="020B0604020202020204" pitchFamily="34" charset="0"/>
              </a:rPr>
              <a:t>54</a:t>
            </a:r>
            <a:r>
              <a:rPr lang="en-FI" altLang="en-FI" sz="1700" dirty="0">
                <a:latin typeface="Arial" panose="020B0604020202020204" pitchFamily="34" charset="0"/>
                <a:cs typeface="Arial" panose="020B0604020202020204" pitchFamily="34"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61E"/>
        </a:solidFill>
        <a:effectLst/>
      </p:bgPr>
    </p:bg>
    <p:spTree>
      <p:nvGrpSpPr>
        <p:cNvPr id="1" name="Shape 580"/>
        <p:cNvGrpSpPr/>
        <p:nvPr/>
      </p:nvGrpSpPr>
      <p:grpSpPr>
        <a:xfrm>
          <a:off x="0" y="0"/>
          <a:ext cx="0" cy="0"/>
          <a:chOff x="0" y="0"/>
          <a:chExt cx="0" cy="0"/>
        </a:xfrm>
      </p:grpSpPr>
      <p:sp>
        <p:nvSpPr>
          <p:cNvPr id="581" name="Google Shape;581;p25"/>
          <p:cNvSpPr txBox="1">
            <a:spLocks noGrp="1"/>
          </p:cNvSpPr>
          <p:nvPr>
            <p:ph type="ctrTitle"/>
          </p:nvPr>
        </p:nvSpPr>
        <p:spPr>
          <a:xfrm>
            <a:off x="1516062" y="3311525"/>
            <a:ext cx="1838325" cy="7112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b="0" i="0" u="none">
                <a:solidFill>
                  <a:srgbClr val="000000"/>
                </a:solidFill>
                <a:latin typeface="Arial"/>
                <a:ea typeface="Arial"/>
                <a:cs typeface="Arial"/>
                <a:sym typeface="Arial"/>
              </a:rPr>
              <a:t>Anna-Leena Olkinuora</a:t>
            </a:r>
            <a:br>
              <a:rPr lang="en-US" sz="5300" b="1" i="0" u="none">
                <a:solidFill>
                  <a:srgbClr val="FFFFFF"/>
                </a:solidFill>
                <a:latin typeface="Arial"/>
                <a:ea typeface="Arial"/>
                <a:cs typeface="Arial"/>
                <a:sym typeface="Arial"/>
              </a:rPr>
            </a:br>
            <a:r>
              <a:rPr lang="en-US" sz="1200" b="0" i="0" u="none">
                <a:solidFill>
                  <a:srgbClr val="000000"/>
                </a:solidFill>
                <a:latin typeface="Arial"/>
                <a:ea typeface="Arial"/>
                <a:cs typeface="Arial"/>
                <a:sym typeface="Arial"/>
              </a:rPr>
              <a:t>Nopean avun johtaja</a:t>
            </a:r>
            <a:br>
              <a:rPr lang="en-US" sz="5300" b="1" i="0" u="none">
                <a:solidFill>
                  <a:srgbClr val="FFFFFF"/>
                </a:solidFill>
                <a:latin typeface="Arial"/>
                <a:ea typeface="Arial"/>
                <a:cs typeface="Arial"/>
                <a:sym typeface="Arial"/>
              </a:rPr>
            </a:br>
            <a:r>
              <a:rPr lang="en-US" sz="1200" b="0" i="0" u="none">
                <a:solidFill>
                  <a:srgbClr val="000000"/>
                </a:solidFill>
                <a:latin typeface="Arial"/>
                <a:ea typeface="Arial"/>
                <a:cs typeface="Arial"/>
                <a:sym typeface="Arial"/>
              </a:rPr>
              <a:t>Kasko</a:t>
            </a:r>
            <a:br>
              <a:rPr lang="en-US" sz="5300" b="1" i="0" u="none">
                <a:solidFill>
                  <a:srgbClr val="FFFFFF"/>
                </a:solidFill>
                <a:latin typeface="Arial"/>
                <a:ea typeface="Arial"/>
                <a:cs typeface="Arial"/>
                <a:sym typeface="Arial"/>
              </a:rPr>
            </a:br>
            <a:endParaRPr/>
          </a:p>
        </p:txBody>
      </p:sp>
      <p:sp>
        <p:nvSpPr>
          <p:cNvPr id="582" name="Google Shape;582;p25"/>
          <p:cNvSpPr txBox="1"/>
          <p:nvPr/>
        </p:nvSpPr>
        <p:spPr>
          <a:xfrm>
            <a:off x="300037" y="204787"/>
            <a:ext cx="4271962" cy="295433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“Aika nopeastikin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voi saada valmista,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kun kokeilu on hyvin rajattu. </a:t>
            </a:r>
            <a:endParaRPr/>
          </a:p>
          <a:p>
            <a:pPr marL="0" marR="0" lvl="0" indent="0" algn="ctr" rtl="0">
              <a:lnSpc>
                <a:spcPct val="100000"/>
              </a:lnSpc>
              <a:spcBef>
                <a:spcPts val="0"/>
              </a:spcBef>
              <a:spcAft>
                <a:spcPts val="0"/>
              </a:spcAft>
              <a:buClr>
                <a:srgbClr val="000000"/>
              </a:buClr>
              <a:buSzPts val="2000"/>
              <a:buFont typeface="Arial"/>
              <a:buNone/>
            </a:pPr>
            <a:endParaRPr sz="20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Meillä meni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proton kehittämiseen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10 päivää,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josta tekninen toteutus oli 50%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ja työpajat 50%.”</a:t>
            </a:r>
            <a:endParaRPr/>
          </a:p>
        </p:txBody>
      </p:sp>
      <p:sp>
        <p:nvSpPr>
          <p:cNvPr id="583" name="Google Shape;583;p25"/>
          <p:cNvSpPr txBox="1"/>
          <p:nvPr/>
        </p:nvSpPr>
        <p:spPr>
          <a:xfrm>
            <a:off x="1155700" y="4175125"/>
            <a:ext cx="3530600" cy="9239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Lue lisää Anna-Leenan kokeilusta: </a:t>
            </a:r>
            <a:endParaRPr/>
          </a:p>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Nopean avun henkilöstön välittäminen ketterästi ja luotettavasti varhaiskasvatuksessa</a:t>
            </a:r>
            <a:endParaRPr/>
          </a:p>
          <a:p>
            <a:pPr marL="0" marR="0" lvl="0" indent="0" algn="l" rtl="0">
              <a:lnSpc>
                <a:spcPct val="100000"/>
              </a:lnSpc>
              <a:spcBef>
                <a:spcPts val="0"/>
              </a:spcBef>
              <a:spcAft>
                <a:spcPts val="0"/>
              </a:spcAft>
              <a:buClr>
                <a:schemeClr val="hlink"/>
              </a:buClr>
              <a:buSzPts val="1200"/>
              <a:buFont typeface="Arial"/>
              <a:buNone/>
            </a:pPr>
            <a:r>
              <a:rPr lang="en-US" sz="1200" b="0" i="0" u="sng">
                <a:solidFill>
                  <a:schemeClr val="hlink"/>
                </a:solidFill>
                <a:latin typeface="Arial"/>
                <a:ea typeface="Arial"/>
                <a:cs typeface="Arial"/>
                <a:sym typeface="Arial"/>
                <a:hlinkClick r:id="rId3"/>
              </a:rPr>
              <a:t>https://kokeilukiihdyttamo.hel.fi/results/37</a:t>
            </a:r>
            <a:endParaRPr/>
          </a:p>
        </p:txBody>
      </p:sp>
      <p:pic>
        <p:nvPicPr>
          <p:cNvPr id="584" name="Google Shape;584;p25" descr="Mustavalkoinen lähikuva Anna-Leena Olkinuorasta, joka katsoo kameraa ja hymyilee."/>
          <p:cNvPicPr preferRelativeResize="0"/>
          <p:nvPr/>
        </p:nvPicPr>
        <p:blipFill rotWithShape="1">
          <a:blip r:embed="rId4">
            <a:alphaModFix/>
          </a:blip>
          <a:srcRect l="2665" t="3016"/>
          <a:stretch/>
        </p:blipFill>
        <p:spPr>
          <a:xfrm>
            <a:off x="4778375" y="-7937"/>
            <a:ext cx="4403725" cy="51514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2" name="Google Shape;592;g2b013d68aed_0_127"/>
          <p:cNvSpPr txBox="1">
            <a:spLocks noGrp="1"/>
          </p:cNvSpPr>
          <p:nvPr>
            <p:ph type="title"/>
          </p:nvPr>
        </p:nvSpPr>
        <p:spPr>
          <a:xfrm>
            <a:off x="342900" y="306375"/>
            <a:ext cx="37011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dirty="0" err="1">
                <a:latin typeface="Arial Black"/>
                <a:ea typeface="Arial Black"/>
                <a:cs typeface="Arial Black"/>
                <a:sym typeface="Arial Black"/>
              </a:rPr>
              <a:t>Skaalauspohja</a:t>
            </a:r>
            <a:r>
              <a:rPr lang="en-US" sz="2800" b="1" dirty="0">
                <a:latin typeface="Arial Black"/>
                <a:ea typeface="Arial Black"/>
                <a:cs typeface="Arial Black"/>
                <a:sym typeface="Arial Black"/>
              </a:rPr>
              <a:t> 1/2 </a:t>
            </a:r>
            <a:endParaRPr dirty="0"/>
          </a:p>
        </p:txBody>
      </p:sp>
      <p:sp>
        <p:nvSpPr>
          <p:cNvPr id="589" name="Google Shape;589;g2b013d68aed_0_127" descr="kokeilusuunnitelmapohja"/>
          <p:cNvSpPr txBox="1"/>
          <p:nvPr/>
        </p:nvSpPr>
        <p:spPr>
          <a:xfrm>
            <a:off x="263525" y="854075"/>
            <a:ext cx="7713600" cy="4198800"/>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93" name="Google Shape;593;g2b013d68aed_0_127"/>
          <p:cNvSpPr txBox="1"/>
          <p:nvPr/>
        </p:nvSpPr>
        <p:spPr>
          <a:xfrm>
            <a:off x="369875" y="939800"/>
            <a:ext cx="2714700" cy="66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i="0" u="none" dirty="0">
                <a:solidFill>
                  <a:srgbClr val="000000"/>
                </a:solidFill>
                <a:latin typeface="Roboto"/>
                <a:ea typeface="Roboto"/>
                <a:cs typeface="Roboto"/>
                <a:sym typeface="Roboto"/>
              </a:rPr>
              <a:t>1. </a:t>
            </a:r>
            <a:r>
              <a:rPr lang="en-US" sz="1000" b="1" dirty="0" err="1">
                <a:latin typeface="Roboto"/>
                <a:ea typeface="Roboto"/>
                <a:cs typeface="Roboto"/>
                <a:sym typeface="Roboto"/>
              </a:rPr>
              <a:t>Eniten</a:t>
            </a:r>
            <a:r>
              <a:rPr lang="en-US" sz="1000" b="1" dirty="0">
                <a:latin typeface="Roboto"/>
                <a:ea typeface="Roboto"/>
                <a:cs typeface="Roboto"/>
                <a:sym typeface="Roboto"/>
              </a:rPr>
              <a:t> </a:t>
            </a:r>
            <a:r>
              <a:rPr lang="en-US" sz="1000" b="1" dirty="0" err="1">
                <a:latin typeface="Roboto"/>
                <a:ea typeface="Roboto"/>
                <a:cs typeface="Roboto"/>
                <a:sym typeface="Roboto"/>
              </a:rPr>
              <a:t>hyötyvä</a:t>
            </a:r>
            <a:r>
              <a:rPr lang="en-US" sz="1000" b="1" dirty="0">
                <a:latin typeface="Roboto"/>
                <a:ea typeface="Roboto"/>
                <a:cs typeface="Roboto"/>
                <a:sym typeface="Roboto"/>
              </a:rPr>
              <a:t> </a:t>
            </a:r>
            <a:r>
              <a:rPr lang="en-US" sz="1000" b="1" dirty="0" err="1">
                <a:latin typeface="Roboto"/>
                <a:ea typeface="Roboto"/>
                <a:cs typeface="Roboto"/>
                <a:sym typeface="Roboto"/>
              </a:rPr>
              <a:t>asiakas</a:t>
            </a:r>
            <a:endParaRPr sz="1000" dirty="0"/>
          </a:p>
          <a:p>
            <a:pPr marL="0" lvl="0" indent="0" algn="l" rtl="0">
              <a:spcBef>
                <a:spcPts val="0"/>
              </a:spcBef>
              <a:spcAft>
                <a:spcPts val="0"/>
              </a:spcAft>
              <a:buClr>
                <a:schemeClr val="dk1"/>
              </a:buClr>
              <a:buSzPts val="1100"/>
              <a:buFont typeface="Roboto Light"/>
              <a:buNone/>
            </a:pPr>
            <a:r>
              <a:rPr lang="en-US" sz="1000" dirty="0" err="1">
                <a:solidFill>
                  <a:schemeClr val="dk1"/>
                </a:solidFill>
                <a:latin typeface="Roboto Light"/>
                <a:ea typeface="Roboto Light"/>
                <a:cs typeface="Roboto Light"/>
                <a:sym typeface="Roboto Light"/>
              </a:rPr>
              <a:t>Kirjoita</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tähän</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kuka</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asiakas</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hyötyy</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eniten</a:t>
            </a:r>
            <a:r>
              <a:rPr lang="en-US" sz="1000" dirty="0">
                <a:solidFill>
                  <a:schemeClr val="dk1"/>
                </a:solidFill>
                <a:latin typeface="Roboto Light"/>
                <a:ea typeface="Roboto Light"/>
                <a:cs typeface="Roboto Light"/>
                <a:sym typeface="Roboto Light"/>
              </a:rPr>
              <a:t> </a:t>
            </a:r>
            <a:endParaRPr sz="1000" dirty="0"/>
          </a:p>
          <a:p>
            <a:pPr marL="0" marR="0" lvl="0" indent="0" algn="l" rtl="0">
              <a:lnSpc>
                <a:spcPct val="100000"/>
              </a:lnSpc>
              <a:spcBef>
                <a:spcPts val="0"/>
              </a:spcBef>
              <a:spcAft>
                <a:spcPts val="0"/>
              </a:spcAft>
              <a:buNone/>
            </a:pPr>
            <a:endParaRPr sz="1000" b="0" i="0" u="none" dirty="0">
              <a:solidFill>
                <a:srgbClr val="000000"/>
              </a:solidFill>
              <a:latin typeface="Roboto Light"/>
              <a:ea typeface="Roboto Light"/>
              <a:cs typeface="Roboto Light"/>
              <a:sym typeface="Roboto Light"/>
            </a:endParaRPr>
          </a:p>
        </p:txBody>
      </p:sp>
      <p:sp>
        <p:nvSpPr>
          <p:cNvPr id="594" name="Google Shape;594;g2b013d68aed_0_127"/>
          <p:cNvSpPr txBox="1"/>
          <p:nvPr/>
        </p:nvSpPr>
        <p:spPr>
          <a:xfrm>
            <a:off x="3148012" y="939800"/>
            <a:ext cx="4680000" cy="66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dirty="0">
                <a:latin typeface="Roboto"/>
                <a:ea typeface="Roboto"/>
                <a:cs typeface="Roboto"/>
                <a:sym typeface="Roboto"/>
              </a:rPr>
              <a:t>2</a:t>
            </a:r>
            <a:r>
              <a:rPr lang="en-US" sz="1100" b="1" i="0" u="none" dirty="0">
                <a:solidFill>
                  <a:srgbClr val="000000"/>
                </a:solidFill>
                <a:latin typeface="Roboto"/>
                <a:ea typeface="Roboto"/>
                <a:cs typeface="Roboto"/>
                <a:sym typeface="Roboto"/>
              </a:rPr>
              <a:t>. </a:t>
            </a:r>
            <a:r>
              <a:rPr lang="en-US" sz="1100" b="1" dirty="0" err="1">
                <a:latin typeface="Roboto"/>
                <a:ea typeface="Roboto"/>
                <a:cs typeface="Roboto"/>
                <a:sym typeface="Roboto"/>
              </a:rPr>
              <a:t>Kokeilun</a:t>
            </a:r>
            <a:r>
              <a:rPr lang="en-US" sz="1100" b="1" dirty="0">
                <a:latin typeface="Roboto"/>
                <a:ea typeface="Roboto"/>
                <a:cs typeface="Roboto"/>
                <a:sym typeface="Roboto"/>
              </a:rPr>
              <a:t> </a:t>
            </a:r>
            <a:br>
              <a:rPr lang="en-US" sz="1100" b="1" dirty="0">
                <a:latin typeface="Roboto"/>
                <a:ea typeface="Roboto"/>
                <a:cs typeface="Roboto"/>
                <a:sym typeface="Roboto"/>
              </a:rPr>
            </a:br>
            <a:r>
              <a:rPr lang="en-US" sz="1100" b="1" dirty="0" err="1">
                <a:latin typeface="Roboto"/>
                <a:ea typeface="Roboto"/>
                <a:cs typeface="Roboto"/>
                <a:sym typeface="Roboto"/>
              </a:rPr>
              <a:t>tyyppi</a:t>
            </a:r>
            <a:endParaRPr dirty="0"/>
          </a:p>
        </p:txBody>
      </p:sp>
      <p:sp>
        <p:nvSpPr>
          <p:cNvPr id="595" name="Google Shape;595;g2b013d68aed_0_127"/>
          <p:cNvSpPr txBox="1"/>
          <p:nvPr/>
        </p:nvSpPr>
        <p:spPr>
          <a:xfrm>
            <a:off x="4188400" y="970617"/>
            <a:ext cx="1079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a:solidFill>
                  <a:srgbClr val="000000"/>
                </a:solidFill>
                <a:latin typeface="Roboto"/>
                <a:ea typeface="Roboto"/>
                <a:cs typeface="Roboto"/>
                <a:sym typeface="Roboto"/>
              </a:rPr>
              <a:t>Nykyisen toiminnan tehostaminen</a:t>
            </a:r>
            <a:endParaRPr sz="1000">
              <a:latin typeface="Roboto"/>
              <a:ea typeface="Roboto"/>
              <a:cs typeface="Roboto"/>
              <a:sym typeface="Roboto"/>
            </a:endParaRPr>
          </a:p>
        </p:txBody>
      </p:sp>
      <p:sp>
        <p:nvSpPr>
          <p:cNvPr id="596" name="Google Shape;596;g2b013d68aed_0_127"/>
          <p:cNvSpPr txBox="1"/>
          <p:nvPr/>
        </p:nvSpPr>
        <p:spPr>
          <a:xfrm>
            <a:off x="5308881" y="970617"/>
            <a:ext cx="1079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a:solidFill>
                  <a:srgbClr val="000000"/>
                </a:solidFill>
                <a:latin typeface="Roboto"/>
                <a:ea typeface="Roboto"/>
                <a:cs typeface="Roboto"/>
                <a:sym typeface="Roboto"/>
              </a:rPr>
              <a:t>Toiminnan parantaminen </a:t>
            </a:r>
            <a:endParaRPr sz="1000" i="0" u="none" strike="noStrike" cap="none">
              <a:solidFill>
                <a:srgbClr val="000000"/>
              </a:solidFill>
              <a:latin typeface="Roboto"/>
              <a:ea typeface="Roboto"/>
              <a:cs typeface="Roboto"/>
              <a:sym typeface="Roboto"/>
            </a:endParaRPr>
          </a:p>
        </p:txBody>
      </p:sp>
      <p:sp>
        <p:nvSpPr>
          <p:cNvPr id="597" name="Google Shape;597;g2b013d68aed_0_127"/>
          <p:cNvSpPr txBox="1"/>
          <p:nvPr/>
        </p:nvSpPr>
        <p:spPr>
          <a:xfrm>
            <a:off x="6423226" y="970617"/>
            <a:ext cx="1523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a:solidFill>
                  <a:srgbClr val="000000"/>
                </a:solidFill>
                <a:latin typeface="Roboto"/>
                <a:ea typeface="Roboto"/>
                <a:cs typeface="Roboto"/>
                <a:sym typeface="Roboto"/>
              </a:rPr>
              <a:t>Strateginen parannus tai täysin uusi lähestymistapa</a:t>
            </a:r>
            <a:endParaRPr sz="1000" i="0" u="none" strike="noStrike" cap="none">
              <a:solidFill>
                <a:srgbClr val="000000"/>
              </a:solidFill>
              <a:latin typeface="Roboto"/>
              <a:ea typeface="Roboto"/>
              <a:cs typeface="Roboto"/>
              <a:sym typeface="Roboto"/>
            </a:endParaRPr>
          </a:p>
        </p:txBody>
      </p:sp>
      <p:sp>
        <p:nvSpPr>
          <p:cNvPr id="598" name="Google Shape;598;g2b013d68aed_0_127" descr="Fokuksen kertova kehys"/>
          <p:cNvSpPr/>
          <p:nvPr/>
        </p:nvSpPr>
        <p:spPr>
          <a:xfrm>
            <a:off x="5350663" y="998075"/>
            <a:ext cx="990000" cy="3453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dk1"/>
              </a:solidFill>
              <a:latin typeface="Arial"/>
              <a:ea typeface="Arial"/>
              <a:cs typeface="Arial"/>
              <a:sym typeface="Arial"/>
            </a:endParaRPr>
          </a:p>
        </p:txBody>
      </p:sp>
      <p:sp>
        <p:nvSpPr>
          <p:cNvPr id="614" name="Google Shape;614;g2b013d68aed_0_127"/>
          <p:cNvSpPr txBox="1"/>
          <p:nvPr/>
        </p:nvSpPr>
        <p:spPr>
          <a:xfrm>
            <a:off x="5123009" y="1242321"/>
            <a:ext cx="1079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rPr>
              <a:t>Ympäröi kokeilun tyyppi</a:t>
            </a:r>
            <a:endParaRPr sz="900">
              <a:solidFill>
                <a:schemeClr val="dk1"/>
              </a:solidFill>
            </a:endParaRPr>
          </a:p>
        </p:txBody>
      </p:sp>
      <p:sp>
        <p:nvSpPr>
          <p:cNvPr id="599" name="Google Shape;599;g2b013d68aed_0_127"/>
          <p:cNvSpPr txBox="1"/>
          <p:nvPr/>
        </p:nvSpPr>
        <p:spPr>
          <a:xfrm>
            <a:off x="369875" y="1690675"/>
            <a:ext cx="2714700" cy="1416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a:latin typeface="Roboto"/>
                <a:ea typeface="Roboto"/>
                <a:cs typeface="Roboto"/>
                <a:sym typeface="Roboto"/>
              </a:rPr>
              <a:t>3</a:t>
            </a:r>
            <a:r>
              <a:rPr lang="en-US" sz="1000" b="1" i="0" u="none">
                <a:solidFill>
                  <a:srgbClr val="000000"/>
                </a:solidFill>
                <a:latin typeface="Roboto"/>
                <a:ea typeface="Roboto"/>
                <a:cs typeface="Roboto"/>
                <a:sym typeface="Roboto"/>
              </a:rPr>
              <a:t>. </a:t>
            </a:r>
            <a:r>
              <a:rPr lang="en-US" sz="1000" b="1">
                <a:latin typeface="Roboto"/>
                <a:ea typeface="Roboto"/>
                <a:cs typeface="Roboto"/>
                <a:sym typeface="Roboto"/>
              </a:rPr>
              <a:t>Vaihe</a:t>
            </a:r>
            <a:endParaRPr sz="1000" b="0" i="0" u="none">
              <a:solidFill>
                <a:srgbClr val="000000"/>
              </a:solidFill>
              <a:latin typeface="Roboto Light"/>
              <a:ea typeface="Roboto Light"/>
              <a:cs typeface="Roboto Light"/>
              <a:sym typeface="Roboto Light"/>
            </a:endParaRPr>
          </a:p>
        </p:txBody>
      </p:sp>
      <p:sp>
        <p:nvSpPr>
          <p:cNvPr id="600" name="Google Shape;600;g2b013d68aed_0_127"/>
          <p:cNvSpPr/>
          <p:nvPr/>
        </p:nvSpPr>
        <p:spPr>
          <a:xfrm>
            <a:off x="2096693" y="1764600"/>
            <a:ext cx="8880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Toiminnan parannus</a:t>
            </a:r>
            <a:endParaRPr sz="900" b="0" i="0" u="none" strike="noStrike" cap="none">
              <a:solidFill>
                <a:srgbClr val="000000"/>
              </a:solidFill>
              <a:latin typeface="Calibri"/>
              <a:ea typeface="Calibri"/>
              <a:cs typeface="Calibri"/>
              <a:sym typeface="Calibri"/>
            </a:endParaRPr>
          </a:p>
        </p:txBody>
      </p:sp>
      <p:sp>
        <p:nvSpPr>
          <p:cNvPr id="601" name="Google Shape;601;g2b013d68aed_0_127"/>
          <p:cNvSpPr/>
          <p:nvPr/>
        </p:nvSpPr>
        <p:spPr>
          <a:xfrm>
            <a:off x="1667469" y="2023094"/>
            <a:ext cx="13176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Tiedolla päättäminen</a:t>
            </a:r>
            <a:endParaRPr sz="900" b="0" i="0" u="none" strike="noStrike" cap="none">
              <a:solidFill>
                <a:srgbClr val="000000"/>
              </a:solidFill>
              <a:latin typeface="Calibri"/>
              <a:ea typeface="Calibri"/>
              <a:cs typeface="Calibri"/>
              <a:sym typeface="Calibri"/>
            </a:endParaRPr>
          </a:p>
        </p:txBody>
      </p:sp>
      <p:sp>
        <p:nvSpPr>
          <p:cNvPr id="602" name="Google Shape;602;g2b013d68aed_0_127"/>
          <p:cNvSpPr/>
          <p:nvPr/>
        </p:nvSpPr>
        <p:spPr>
          <a:xfrm>
            <a:off x="1244748" y="2281589"/>
            <a:ext cx="17403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Datan analysointi</a:t>
            </a:r>
            <a:endParaRPr sz="900" b="0" i="0" u="none" strike="noStrike" cap="none">
              <a:solidFill>
                <a:srgbClr val="000000"/>
              </a:solidFill>
              <a:latin typeface="Calibri"/>
              <a:ea typeface="Calibri"/>
              <a:cs typeface="Calibri"/>
              <a:sym typeface="Calibri"/>
            </a:endParaRPr>
          </a:p>
        </p:txBody>
      </p:sp>
      <p:sp>
        <p:nvSpPr>
          <p:cNvPr id="603" name="Google Shape;603;g2b013d68aed_0_127"/>
          <p:cNvSpPr/>
          <p:nvPr/>
        </p:nvSpPr>
        <p:spPr>
          <a:xfrm>
            <a:off x="822027" y="2540083"/>
            <a:ext cx="21630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Datan keruu toiminnasta</a:t>
            </a:r>
            <a:endParaRPr sz="900" b="0" i="0" u="none" strike="noStrike" cap="none">
              <a:solidFill>
                <a:srgbClr val="000000"/>
              </a:solidFill>
              <a:latin typeface="Calibri"/>
              <a:ea typeface="Calibri"/>
              <a:cs typeface="Calibri"/>
              <a:sym typeface="Calibri"/>
            </a:endParaRPr>
          </a:p>
        </p:txBody>
      </p:sp>
      <p:sp>
        <p:nvSpPr>
          <p:cNvPr id="604" name="Google Shape;604;g2b013d68aed_0_127"/>
          <p:cNvSpPr/>
          <p:nvPr/>
        </p:nvSpPr>
        <p:spPr>
          <a:xfrm>
            <a:off x="399305" y="2798577"/>
            <a:ext cx="25857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dirty="0" err="1">
                <a:solidFill>
                  <a:srgbClr val="000000"/>
                </a:solidFill>
                <a:latin typeface="Calibri"/>
                <a:ea typeface="Calibri"/>
                <a:cs typeface="Calibri"/>
                <a:sym typeface="Calibri"/>
              </a:rPr>
              <a:t>Toiminnan</a:t>
            </a:r>
            <a:r>
              <a:rPr lang="en-US" sz="900" b="0" i="0" u="none" strike="noStrike" cap="none" dirty="0">
                <a:solidFill>
                  <a:srgbClr val="000000"/>
                </a:solidFill>
                <a:latin typeface="Calibri"/>
                <a:ea typeface="Calibri"/>
                <a:cs typeface="Calibri"/>
                <a:sym typeface="Calibri"/>
              </a:rPr>
              <a:t> </a:t>
            </a:r>
            <a:r>
              <a:rPr lang="en-US" sz="900" b="0" i="0" u="none" strike="noStrike" cap="none" dirty="0" err="1">
                <a:solidFill>
                  <a:srgbClr val="000000"/>
                </a:solidFill>
                <a:latin typeface="Calibri"/>
                <a:ea typeface="Calibri"/>
                <a:cs typeface="Calibri"/>
                <a:sym typeface="Calibri"/>
              </a:rPr>
              <a:t>nykytilan</a:t>
            </a:r>
            <a:r>
              <a:rPr lang="en-US" sz="900" b="0" i="0" u="none" strike="noStrike" cap="none" dirty="0">
                <a:solidFill>
                  <a:srgbClr val="000000"/>
                </a:solidFill>
                <a:latin typeface="Calibri"/>
                <a:ea typeface="Calibri"/>
                <a:cs typeface="Calibri"/>
                <a:sym typeface="Calibri"/>
              </a:rPr>
              <a:t> </a:t>
            </a:r>
            <a:r>
              <a:rPr lang="en-US" sz="900" b="0" i="0" u="none" strike="noStrike" cap="none" dirty="0" err="1">
                <a:solidFill>
                  <a:srgbClr val="000000"/>
                </a:solidFill>
                <a:latin typeface="Calibri"/>
                <a:ea typeface="Calibri"/>
                <a:cs typeface="Calibri"/>
                <a:sym typeface="Calibri"/>
              </a:rPr>
              <a:t>ymmärrys</a:t>
            </a:r>
            <a:endParaRPr sz="900" b="0" i="0" u="none" strike="noStrike" cap="none" dirty="0">
              <a:solidFill>
                <a:srgbClr val="000000"/>
              </a:solidFill>
              <a:latin typeface="Calibri"/>
              <a:ea typeface="Calibri"/>
              <a:cs typeface="Calibri"/>
              <a:sym typeface="Calibri"/>
            </a:endParaRPr>
          </a:p>
        </p:txBody>
      </p:sp>
      <p:sp>
        <p:nvSpPr>
          <p:cNvPr id="613" name="Google Shape;613;g2b013d68aed_0_127"/>
          <p:cNvSpPr/>
          <p:nvPr/>
        </p:nvSpPr>
        <p:spPr>
          <a:xfrm>
            <a:off x="399300" y="1939121"/>
            <a:ext cx="745500" cy="400200"/>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dirty="0" err="1">
                <a:latin typeface="Calibri"/>
                <a:ea typeface="Calibri"/>
                <a:cs typeface="Calibri"/>
                <a:sym typeface="Calibri"/>
              </a:rPr>
              <a:t>Tummenna</a:t>
            </a:r>
            <a:r>
              <a:rPr lang="en-US" sz="900" dirty="0">
                <a:latin typeface="Calibri"/>
                <a:ea typeface="Calibri"/>
                <a:cs typeface="Calibri"/>
                <a:sym typeface="Calibri"/>
              </a:rPr>
              <a:t> </a:t>
            </a:r>
            <a:r>
              <a:rPr lang="en-US" sz="900" dirty="0" err="1">
                <a:latin typeface="Calibri"/>
                <a:ea typeface="Calibri"/>
                <a:cs typeface="Calibri"/>
                <a:sym typeface="Calibri"/>
              </a:rPr>
              <a:t>kokeilun</a:t>
            </a:r>
            <a:r>
              <a:rPr lang="en-US" sz="900" dirty="0">
                <a:latin typeface="Calibri"/>
                <a:ea typeface="Calibri"/>
                <a:cs typeface="Calibri"/>
                <a:sym typeface="Calibri"/>
              </a:rPr>
              <a:t> </a:t>
            </a:r>
            <a:r>
              <a:rPr lang="en-US" sz="900" dirty="0" err="1">
                <a:latin typeface="Calibri"/>
                <a:ea typeface="Calibri"/>
                <a:cs typeface="Calibri"/>
                <a:sym typeface="Calibri"/>
              </a:rPr>
              <a:t>vaihe</a:t>
            </a:r>
            <a:endParaRPr sz="900" b="0" i="0" u="none" strike="noStrike" cap="none" dirty="0">
              <a:solidFill>
                <a:srgbClr val="000000"/>
              </a:solidFill>
              <a:latin typeface="Calibri"/>
              <a:ea typeface="Calibri"/>
              <a:cs typeface="Calibri"/>
              <a:sym typeface="Calibri"/>
            </a:endParaRPr>
          </a:p>
        </p:txBody>
      </p:sp>
      <p:sp>
        <p:nvSpPr>
          <p:cNvPr id="590" name="Google Shape;590;g2b013d68aed_0_127"/>
          <p:cNvSpPr txBox="1"/>
          <p:nvPr/>
        </p:nvSpPr>
        <p:spPr>
          <a:xfrm>
            <a:off x="3148000" y="1690675"/>
            <a:ext cx="4680000" cy="263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i="0" u="none" dirty="0">
                <a:solidFill>
                  <a:srgbClr val="000000"/>
                </a:solidFill>
                <a:latin typeface="Roboto"/>
                <a:ea typeface="Roboto"/>
                <a:cs typeface="Roboto"/>
                <a:sym typeface="Roboto"/>
              </a:rPr>
              <a:t>4. </a:t>
            </a:r>
            <a:r>
              <a:rPr lang="en-US" sz="1000" b="1" dirty="0" err="1">
                <a:latin typeface="Roboto"/>
                <a:ea typeface="Roboto"/>
                <a:cs typeface="Roboto"/>
                <a:sym typeface="Roboto"/>
              </a:rPr>
              <a:t>Toteutus</a:t>
            </a:r>
            <a:endParaRPr sz="1000" dirty="0"/>
          </a:p>
          <a:p>
            <a:pPr marL="0" lvl="0" indent="0" algn="l" rtl="0">
              <a:spcBef>
                <a:spcPts val="0"/>
              </a:spcBef>
              <a:spcAft>
                <a:spcPts val="0"/>
              </a:spcAft>
              <a:buClr>
                <a:schemeClr val="dk1"/>
              </a:buClr>
              <a:buSzPts val="1100"/>
              <a:buFont typeface="Arial"/>
              <a:buNone/>
            </a:pPr>
            <a:r>
              <a:rPr lang="en-US" sz="1000" dirty="0" err="1">
                <a:latin typeface="Roboto Light"/>
                <a:ea typeface="Roboto Light"/>
                <a:cs typeface="Roboto Light"/>
                <a:sym typeface="Roboto Light"/>
              </a:rPr>
              <a:t>Kirjoita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toteutustapa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lyhyesti</a:t>
            </a: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r>
              <a:rPr lang="en-US" sz="1000" b="1" dirty="0" err="1">
                <a:latin typeface="Roboto"/>
                <a:ea typeface="Roboto"/>
                <a:cs typeface="Roboto"/>
                <a:sym typeface="Roboto"/>
              </a:rPr>
              <a:t>Oletukset</a:t>
            </a:r>
            <a:r>
              <a:rPr lang="en-US" sz="1000" b="1" dirty="0">
                <a:latin typeface="Roboto"/>
                <a:ea typeface="Roboto"/>
                <a:cs typeface="Roboto"/>
                <a:sym typeface="Roboto"/>
              </a:rPr>
              <a:t> ja </a:t>
            </a:r>
            <a:r>
              <a:rPr lang="en-US" sz="1000" b="1" dirty="0" err="1">
                <a:latin typeface="Roboto"/>
                <a:ea typeface="Roboto"/>
                <a:cs typeface="Roboto"/>
                <a:sym typeface="Roboto"/>
              </a:rPr>
              <a:t>epävarmuudet</a:t>
            </a:r>
            <a:endParaRPr sz="1000" b="1"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dirty="0">
                <a:latin typeface="Roboto Light"/>
                <a:ea typeface="Roboto Light"/>
                <a:cs typeface="Roboto Light"/>
                <a:sym typeface="Roboto Light"/>
              </a:rPr>
              <a:t>Avaa </a:t>
            </a:r>
            <a:r>
              <a:rPr lang="en-US" sz="1000" dirty="0" err="1">
                <a:latin typeface="Roboto Light"/>
                <a:ea typeface="Roboto Light"/>
                <a:cs typeface="Roboto Light"/>
                <a:sym typeface="Roboto Light"/>
              </a:rPr>
              <a:t>tähän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toteutuksen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oletuksia</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epävarmuuksia</a:t>
            </a: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Roboto"/>
              <a:buNone/>
            </a:pPr>
            <a:r>
              <a:rPr lang="en-US" sz="1000" b="1" dirty="0">
                <a:solidFill>
                  <a:schemeClr val="dk1"/>
                </a:solidFill>
                <a:latin typeface="Roboto"/>
                <a:ea typeface="Roboto"/>
                <a:cs typeface="Roboto"/>
                <a:sym typeface="Roboto"/>
              </a:rPr>
              <a:t>Aika </a:t>
            </a:r>
            <a:r>
              <a:rPr lang="en-US" sz="1000" b="1" dirty="0" err="1">
                <a:solidFill>
                  <a:schemeClr val="dk1"/>
                </a:solidFill>
                <a:latin typeface="Roboto"/>
                <a:ea typeface="Roboto"/>
                <a:cs typeface="Roboto"/>
                <a:sym typeface="Roboto"/>
              </a:rPr>
              <a:t>ensimmäiseen</a:t>
            </a:r>
            <a:r>
              <a:rPr lang="en-US" sz="1000" b="1" dirty="0">
                <a:solidFill>
                  <a:schemeClr val="dk1"/>
                </a:solidFill>
                <a:latin typeface="Roboto"/>
                <a:ea typeface="Roboto"/>
                <a:cs typeface="Roboto"/>
                <a:sym typeface="Roboto"/>
              </a:rPr>
              <a:t> </a:t>
            </a:r>
            <a:r>
              <a:rPr lang="en-US" sz="1000" b="1" dirty="0" err="1">
                <a:solidFill>
                  <a:schemeClr val="dk1"/>
                </a:solidFill>
                <a:latin typeface="Roboto"/>
                <a:ea typeface="Roboto"/>
                <a:cs typeface="Roboto"/>
                <a:sym typeface="Roboto"/>
              </a:rPr>
              <a:t>hyötyyn</a:t>
            </a:r>
            <a:endParaRPr sz="1000" dirty="0">
              <a:latin typeface="Roboto Light"/>
              <a:ea typeface="Roboto Light"/>
              <a:cs typeface="Roboto Light"/>
              <a:sym typeface="Roboto Light"/>
            </a:endParaRPr>
          </a:p>
        </p:txBody>
      </p:sp>
      <p:sp>
        <p:nvSpPr>
          <p:cNvPr id="605" name="Google Shape;605;g2b013d68aed_0_127"/>
          <p:cNvSpPr txBox="1"/>
          <p:nvPr/>
        </p:nvSpPr>
        <p:spPr>
          <a:xfrm>
            <a:off x="4300126" y="1690675"/>
            <a:ext cx="80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Helppo</a:t>
            </a:r>
            <a:endParaRPr sz="1000" i="0" u="none" strike="noStrike" cap="none" dirty="0">
              <a:solidFill>
                <a:srgbClr val="000000"/>
              </a:solidFill>
              <a:latin typeface="Roboto"/>
              <a:ea typeface="Roboto"/>
              <a:cs typeface="Roboto"/>
              <a:sym typeface="Roboto"/>
            </a:endParaRPr>
          </a:p>
        </p:txBody>
      </p:sp>
      <p:sp>
        <p:nvSpPr>
          <p:cNvPr id="591" name="Google Shape;591;g2b013d68aed_0_127"/>
          <p:cNvSpPr txBox="1"/>
          <p:nvPr/>
        </p:nvSpPr>
        <p:spPr>
          <a:xfrm>
            <a:off x="4960525" y="1690675"/>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Keskivaikea</a:t>
            </a:r>
            <a:endParaRPr sz="1000" i="0" u="none" strike="noStrike" cap="none" dirty="0">
              <a:solidFill>
                <a:srgbClr val="000000"/>
              </a:solidFill>
              <a:latin typeface="Roboto"/>
              <a:ea typeface="Roboto"/>
              <a:cs typeface="Roboto"/>
              <a:sym typeface="Roboto"/>
            </a:endParaRPr>
          </a:p>
        </p:txBody>
      </p:sp>
      <p:sp>
        <p:nvSpPr>
          <p:cNvPr id="607" name="Google Shape;607;g2b013d68aed_0_127"/>
          <p:cNvSpPr txBox="1"/>
          <p:nvPr/>
        </p:nvSpPr>
        <p:spPr>
          <a:xfrm>
            <a:off x="5811425" y="1690675"/>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Vaikea</a:t>
            </a:r>
            <a:endParaRPr sz="1000" i="0" u="none" strike="noStrike" cap="none" dirty="0">
              <a:solidFill>
                <a:srgbClr val="000000"/>
              </a:solidFill>
              <a:latin typeface="Roboto"/>
              <a:ea typeface="Roboto"/>
              <a:cs typeface="Roboto"/>
              <a:sym typeface="Roboto"/>
            </a:endParaRPr>
          </a:p>
        </p:txBody>
      </p:sp>
      <p:sp>
        <p:nvSpPr>
          <p:cNvPr id="606" name="Google Shape;606;g2b013d68aed_0_127" descr="Fokuksen kertova kehys"/>
          <p:cNvSpPr/>
          <p:nvPr/>
        </p:nvSpPr>
        <p:spPr>
          <a:xfrm>
            <a:off x="5025025" y="1707322"/>
            <a:ext cx="807000" cy="2130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15" name="Google Shape;615;g2b013d68aed_0_127"/>
          <p:cNvSpPr txBox="1"/>
          <p:nvPr/>
        </p:nvSpPr>
        <p:spPr>
          <a:xfrm>
            <a:off x="5218200" y="1843446"/>
            <a:ext cx="1482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err="1">
                <a:solidFill>
                  <a:schemeClr val="dk1"/>
                </a:solidFill>
              </a:rPr>
              <a:t>Ympäröi</a:t>
            </a:r>
            <a:r>
              <a:rPr lang="en-US" sz="900" dirty="0">
                <a:solidFill>
                  <a:schemeClr val="dk1"/>
                </a:solidFill>
              </a:rPr>
              <a:t> </a:t>
            </a:r>
            <a:r>
              <a:rPr lang="en-US" sz="900" dirty="0" err="1">
                <a:solidFill>
                  <a:schemeClr val="dk1"/>
                </a:solidFill>
              </a:rPr>
              <a:t>toteutuksen</a:t>
            </a:r>
            <a:r>
              <a:rPr lang="en-US" sz="900" dirty="0">
                <a:solidFill>
                  <a:schemeClr val="dk1"/>
                </a:solidFill>
              </a:rPr>
              <a:t> </a:t>
            </a:r>
            <a:r>
              <a:rPr lang="en-US" sz="900" dirty="0" err="1">
                <a:solidFill>
                  <a:schemeClr val="dk1"/>
                </a:solidFill>
              </a:rPr>
              <a:t>vaikeus</a:t>
            </a:r>
            <a:endParaRPr sz="900" dirty="0">
              <a:solidFill>
                <a:schemeClr val="dk1"/>
              </a:solidFill>
            </a:endParaRPr>
          </a:p>
        </p:txBody>
      </p:sp>
      <p:sp>
        <p:nvSpPr>
          <p:cNvPr id="608" name="Google Shape;608;g2b013d68aed_0_127"/>
          <p:cNvSpPr txBox="1"/>
          <p:nvPr/>
        </p:nvSpPr>
        <p:spPr>
          <a:xfrm>
            <a:off x="4901576" y="4005100"/>
            <a:ext cx="80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a:latin typeface="Roboto"/>
                <a:ea typeface="Roboto"/>
                <a:cs typeface="Roboto"/>
                <a:sym typeface="Roboto"/>
              </a:rPr>
              <a:t>Alle 6kk</a:t>
            </a:r>
            <a:endParaRPr sz="1000" i="0" u="none" strike="noStrike" cap="none" dirty="0">
              <a:solidFill>
                <a:srgbClr val="000000"/>
              </a:solidFill>
              <a:latin typeface="Roboto"/>
              <a:ea typeface="Roboto"/>
              <a:cs typeface="Roboto"/>
              <a:sym typeface="Roboto"/>
            </a:endParaRPr>
          </a:p>
        </p:txBody>
      </p:sp>
      <p:sp>
        <p:nvSpPr>
          <p:cNvPr id="611" name="Google Shape;611;g2b013d68aed_0_127"/>
          <p:cNvSpPr txBox="1"/>
          <p:nvPr/>
        </p:nvSpPr>
        <p:spPr>
          <a:xfrm>
            <a:off x="5584650" y="4005100"/>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a:latin typeface="Roboto"/>
                <a:ea typeface="Roboto"/>
                <a:cs typeface="Roboto"/>
                <a:sym typeface="Roboto"/>
              </a:rPr>
              <a:t>1-2 </a:t>
            </a:r>
            <a:r>
              <a:rPr lang="en-US" sz="1000" dirty="0" err="1">
                <a:latin typeface="Roboto"/>
                <a:ea typeface="Roboto"/>
                <a:cs typeface="Roboto"/>
                <a:sym typeface="Roboto"/>
              </a:rPr>
              <a:t>vuotta</a:t>
            </a:r>
            <a:endParaRPr sz="1000" i="0" u="none" strike="noStrike" cap="none" dirty="0">
              <a:solidFill>
                <a:srgbClr val="000000"/>
              </a:solidFill>
              <a:latin typeface="Roboto"/>
              <a:ea typeface="Roboto"/>
              <a:cs typeface="Roboto"/>
              <a:sym typeface="Roboto"/>
            </a:endParaRPr>
          </a:p>
        </p:txBody>
      </p:sp>
      <p:sp>
        <p:nvSpPr>
          <p:cNvPr id="610" name="Google Shape;610;g2b013d68aed_0_127"/>
          <p:cNvSpPr txBox="1"/>
          <p:nvPr/>
        </p:nvSpPr>
        <p:spPr>
          <a:xfrm>
            <a:off x="6299700" y="4005100"/>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ei</a:t>
            </a:r>
            <a:r>
              <a:rPr lang="en-US" sz="1000" dirty="0">
                <a:latin typeface="Roboto"/>
                <a:ea typeface="Roboto"/>
                <a:cs typeface="Roboto"/>
                <a:sym typeface="Roboto"/>
              </a:rPr>
              <a:t> </a:t>
            </a:r>
            <a:r>
              <a:rPr lang="en-US" sz="1000" dirty="0" err="1">
                <a:latin typeface="Roboto"/>
                <a:ea typeface="Roboto"/>
                <a:cs typeface="Roboto"/>
                <a:sym typeface="Roboto"/>
              </a:rPr>
              <a:t>tiedetä</a:t>
            </a:r>
            <a:endParaRPr sz="1000" i="0" u="none" strike="noStrike" cap="none" dirty="0">
              <a:solidFill>
                <a:srgbClr val="000000"/>
              </a:solidFill>
              <a:latin typeface="Roboto"/>
              <a:ea typeface="Roboto"/>
              <a:cs typeface="Roboto"/>
              <a:sym typeface="Roboto"/>
            </a:endParaRPr>
          </a:p>
        </p:txBody>
      </p:sp>
      <p:sp>
        <p:nvSpPr>
          <p:cNvPr id="609" name="Google Shape;609;g2b013d68aed_0_127" descr="Fokuksen kertova kehys"/>
          <p:cNvSpPr/>
          <p:nvPr/>
        </p:nvSpPr>
        <p:spPr>
          <a:xfrm>
            <a:off x="4901575" y="4050400"/>
            <a:ext cx="683100" cy="2130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16" name="Google Shape;616;g2b013d68aed_0_127"/>
          <p:cNvSpPr txBox="1"/>
          <p:nvPr/>
        </p:nvSpPr>
        <p:spPr>
          <a:xfrm>
            <a:off x="4914775" y="3664900"/>
            <a:ext cx="1861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err="1">
                <a:solidFill>
                  <a:schemeClr val="dk1"/>
                </a:solidFill>
              </a:rPr>
              <a:t>Ympyröi</a:t>
            </a:r>
            <a:r>
              <a:rPr lang="en-US" sz="900" dirty="0">
                <a:solidFill>
                  <a:schemeClr val="dk1"/>
                </a:solidFill>
              </a:rPr>
              <a:t> </a:t>
            </a:r>
            <a:r>
              <a:rPr lang="en-US" sz="900" dirty="0" err="1">
                <a:solidFill>
                  <a:schemeClr val="dk1"/>
                </a:solidFill>
              </a:rPr>
              <a:t>kuinka</a:t>
            </a:r>
            <a:r>
              <a:rPr lang="en-US" sz="900" dirty="0">
                <a:solidFill>
                  <a:schemeClr val="dk1"/>
                </a:solidFill>
              </a:rPr>
              <a:t> </a:t>
            </a:r>
            <a:r>
              <a:rPr lang="en-US" sz="900" dirty="0" err="1">
                <a:solidFill>
                  <a:schemeClr val="dk1"/>
                </a:solidFill>
              </a:rPr>
              <a:t>kauan</a:t>
            </a:r>
            <a:r>
              <a:rPr lang="en-US" sz="900" dirty="0">
                <a:solidFill>
                  <a:schemeClr val="dk1"/>
                </a:solidFill>
              </a:rPr>
              <a:t> </a:t>
            </a:r>
            <a:r>
              <a:rPr lang="en-US" sz="900" dirty="0" err="1">
                <a:solidFill>
                  <a:schemeClr val="dk1"/>
                </a:solidFill>
              </a:rPr>
              <a:t>kestää</a:t>
            </a:r>
            <a:r>
              <a:rPr lang="en-US" sz="900" dirty="0">
                <a:solidFill>
                  <a:schemeClr val="dk1"/>
                </a:solidFill>
              </a:rPr>
              <a:t>, </a:t>
            </a:r>
            <a:r>
              <a:rPr lang="en-US" sz="900" dirty="0" err="1">
                <a:solidFill>
                  <a:schemeClr val="dk1"/>
                </a:solidFill>
              </a:rPr>
              <a:t>ennen</a:t>
            </a:r>
            <a:r>
              <a:rPr lang="en-US" sz="900" dirty="0">
                <a:solidFill>
                  <a:schemeClr val="dk1"/>
                </a:solidFill>
              </a:rPr>
              <a:t> </a:t>
            </a:r>
            <a:r>
              <a:rPr lang="en-US" sz="900" dirty="0" err="1">
                <a:solidFill>
                  <a:schemeClr val="dk1"/>
                </a:solidFill>
              </a:rPr>
              <a:t>ensimmäisiä</a:t>
            </a:r>
            <a:r>
              <a:rPr lang="en-US" sz="900" dirty="0">
                <a:solidFill>
                  <a:schemeClr val="dk1"/>
                </a:solidFill>
              </a:rPr>
              <a:t> </a:t>
            </a:r>
            <a:r>
              <a:rPr lang="en-US" sz="900" dirty="0" err="1">
                <a:solidFill>
                  <a:schemeClr val="dk1"/>
                </a:solidFill>
              </a:rPr>
              <a:t>hyötyjä</a:t>
            </a:r>
            <a:endParaRPr sz="900" dirty="0">
              <a:solidFill>
                <a:schemeClr val="dk1"/>
              </a:solidFill>
            </a:endParaRPr>
          </a:p>
        </p:txBody>
      </p:sp>
      <p:sp>
        <p:nvSpPr>
          <p:cNvPr id="612" name="Google Shape;612;g2b013d68aed_0_127"/>
          <p:cNvSpPr txBox="1"/>
          <p:nvPr/>
        </p:nvSpPr>
        <p:spPr>
          <a:xfrm>
            <a:off x="369875" y="3189150"/>
            <a:ext cx="2714700" cy="177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a:latin typeface="Roboto"/>
                <a:ea typeface="Roboto"/>
                <a:cs typeface="Roboto"/>
                <a:sym typeface="Roboto"/>
              </a:rPr>
              <a:t>5</a:t>
            </a:r>
            <a:r>
              <a:rPr lang="en-US" sz="1000" b="1" i="0" u="none">
                <a:solidFill>
                  <a:srgbClr val="000000"/>
                </a:solidFill>
                <a:latin typeface="Roboto"/>
                <a:ea typeface="Roboto"/>
                <a:cs typeface="Roboto"/>
                <a:sym typeface="Roboto"/>
              </a:rPr>
              <a:t>. </a:t>
            </a:r>
            <a:r>
              <a:rPr lang="en-US" sz="1000" b="1">
                <a:solidFill>
                  <a:schemeClr val="dk1"/>
                </a:solidFill>
                <a:latin typeface="Roboto"/>
                <a:ea typeface="Roboto"/>
                <a:cs typeface="Roboto"/>
                <a:sym typeface="Roboto"/>
              </a:rPr>
              <a:t>Nykytilanne lukuina</a:t>
            </a:r>
            <a:r>
              <a:rPr lang="en-US"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Avaa nykyisen toiminnan kuvaavat luvut tähän</a:t>
            </a:r>
            <a:endParaRPr sz="1000" b="1">
              <a:solidFill>
                <a:schemeClr val="dk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b013d68aed_0_153" descr="kokeilusuunnitelmapohja"/>
          <p:cNvSpPr txBox="1"/>
          <p:nvPr/>
        </p:nvSpPr>
        <p:spPr>
          <a:xfrm>
            <a:off x="263525" y="854075"/>
            <a:ext cx="7713600" cy="4198800"/>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22" name="Google Shape;622;g2b013d68aed_0_153"/>
          <p:cNvSpPr txBox="1">
            <a:spLocks noGrp="1"/>
          </p:cNvSpPr>
          <p:nvPr>
            <p:ph type="title"/>
          </p:nvPr>
        </p:nvSpPr>
        <p:spPr>
          <a:xfrm>
            <a:off x="342900" y="306387"/>
            <a:ext cx="84264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dirty="0" err="1">
                <a:latin typeface="Arial Black"/>
                <a:ea typeface="Arial Black"/>
                <a:cs typeface="Arial Black"/>
                <a:sym typeface="Arial Black"/>
              </a:rPr>
              <a:t>Skaalauspohja</a:t>
            </a:r>
            <a:r>
              <a:rPr lang="en-US" sz="2800" b="1" dirty="0">
                <a:latin typeface="Arial Black"/>
                <a:ea typeface="Arial Black"/>
                <a:cs typeface="Arial Black"/>
                <a:sym typeface="Arial Black"/>
              </a:rPr>
              <a:t> 2/2</a:t>
            </a:r>
            <a:endParaRPr dirty="0"/>
          </a:p>
        </p:txBody>
      </p:sp>
      <p:sp>
        <p:nvSpPr>
          <p:cNvPr id="623" name="Google Shape;623;g2b013d68aed_0_153"/>
          <p:cNvSpPr txBox="1"/>
          <p:nvPr/>
        </p:nvSpPr>
        <p:spPr>
          <a:xfrm>
            <a:off x="342900" y="939800"/>
            <a:ext cx="2741700" cy="245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dirty="0">
                <a:latin typeface="Roboto"/>
                <a:ea typeface="Roboto"/>
                <a:cs typeface="Roboto"/>
                <a:sym typeface="Roboto"/>
              </a:rPr>
              <a:t>6</a:t>
            </a:r>
            <a:r>
              <a:rPr lang="en-US" sz="1000" b="1" i="0" u="none" dirty="0">
                <a:solidFill>
                  <a:srgbClr val="000000"/>
                </a:solidFill>
                <a:latin typeface="Roboto"/>
                <a:ea typeface="Roboto"/>
                <a:cs typeface="Roboto"/>
                <a:sym typeface="Roboto"/>
              </a:rPr>
              <a:t>. </a:t>
            </a:r>
            <a:r>
              <a:rPr lang="en-US" sz="1000" b="1" dirty="0" err="1">
                <a:solidFill>
                  <a:schemeClr val="dk1"/>
                </a:solidFill>
                <a:latin typeface="Roboto"/>
                <a:ea typeface="Roboto"/>
                <a:cs typeface="Roboto"/>
                <a:sym typeface="Roboto"/>
              </a:rPr>
              <a:t>Nykytilanteen</a:t>
            </a:r>
            <a:r>
              <a:rPr lang="en-US" sz="1000" b="1" dirty="0">
                <a:solidFill>
                  <a:schemeClr val="dk1"/>
                </a:solidFill>
                <a:latin typeface="Roboto"/>
                <a:ea typeface="Roboto"/>
                <a:cs typeface="Roboto"/>
                <a:sym typeface="Roboto"/>
              </a:rPr>
              <a:t> Flow </a:t>
            </a:r>
            <a:endParaRPr sz="1000" b="1" dirty="0">
              <a:solidFill>
                <a:schemeClr val="dk1"/>
              </a:solidFill>
              <a:latin typeface="Roboto"/>
              <a:ea typeface="Roboto"/>
              <a:cs typeface="Roboto"/>
              <a:sym typeface="Roboto"/>
            </a:endParaRPr>
          </a:p>
          <a:p>
            <a:pPr marL="171450" lvl="0" indent="-120650" algn="l" rtl="0">
              <a:lnSpc>
                <a:spcPct val="100000"/>
              </a:lnSpc>
              <a:spcBef>
                <a:spcPts val="120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Kuvaa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mitä</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nykytilassa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tapahtii</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ensin</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Kuvaa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mitä</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tapahtuu</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sitten</a:t>
            </a:r>
            <a:r>
              <a:rPr lang="en-US"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F24726"/>
                </a:solidFill>
                <a:latin typeface="Roboto"/>
                <a:ea typeface="Roboto"/>
                <a:cs typeface="Roboto"/>
                <a:sym typeface="Roboto"/>
              </a:rPr>
              <a:t>Kuvaa</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punaisella</a:t>
            </a:r>
            <a:r>
              <a:rPr lang="en-US" sz="1000" i="1" dirty="0">
                <a:solidFill>
                  <a:srgbClr val="F24726"/>
                </a:solidFill>
                <a:latin typeface="Roboto"/>
                <a:ea typeface="Roboto"/>
                <a:cs typeface="Roboto"/>
                <a:sym typeface="Roboto"/>
              </a:rPr>
              <a:t> ja </a:t>
            </a:r>
            <a:r>
              <a:rPr lang="en-US" sz="1000" i="1" dirty="0" err="1">
                <a:solidFill>
                  <a:srgbClr val="F24726"/>
                </a:solidFill>
                <a:latin typeface="Roboto"/>
                <a:ea typeface="Roboto"/>
                <a:cs typeface="Roboto"/>
                <a:sym typeface="Roboto"/>
              </a:rPr>
              <a:t>kursiivilla</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tärkein</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ongelmakohta</a:t>
            </a:r>
            <a:endParaRPr sz="1000" i="1" dirty="0">
              <a:solidFill>
                <a:srgbClr val="F24726"/>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p:txBody>
      </p:sp>
      <p:sp>
        <p:nvSpPr>
          <p:cNvPr id="624" name="Google Shape;624;g2b013d68aed_0_153"/>
          <p:cNvSpPr txBox="1"/>
          <p:nvPr/>
        </p:nvSpPr>
        <p:spPr>
          <a:xfrm>
            <a:off x="3148000" y="939800"/>
            <a:ext cx="4680000" cy="245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dirty="0">
                <a:solidFill>
                  <a:schemeClr val="dk1"/>
                </a:solidFill>
                <a:latin typeface="Roboto"/>
                <a:ea typeface="Roboto"/>
                <a:cs typeface="Roboto"/>
                <a:sym typeface="Roboto"/>
              </a:rPr>
              <a:t>7. </a:t>
            </a:r>
            <a:r>
              <a:rPr lang="en-US" sz="1000" b="1" dirty="0" err="1">
                <a:solidFill>
                  <a:schemeClr val="dk1"/>
                </a:solidFill>
                <a:latin typeface="Roboto"/>
                <a:ea typeface="Roboto"/>
                <a:cs typeface="Roboto"/>
                <a:sym typeface="Roboto"/>
              </a:rPr>
              <a:t>Tavoitetilanteen</a:t>
            </a:r>
            <a:r>
              <a:rPr lang="en-US" sz="1000" b="1" dirty="0">
                <a:solidFill>
                  <a:schemeClr val="dk1"/>
                </a:solidFill>
                <a:latin typeface="Roboto"/>
                <a:ea typeface="Roboto"/>
                <a:cs typeface="Roboto"/>
                <a:sym typeface="Roboto"/>
              </a:rPr>
              <a:t> Flow</a:t>
            </a:r>
            <a:endParaRPr sz="1000" b="1" dirty="0">
              <a:solidFill>
                <a:schemeClr val="dk1"/>
              </a:solidFill>
              <a:latin typeface="Roboto"/>
              <a:ea typeface="Roboto"/>
              <a:cs typeface="Roboto"/>
              <a:sym typeface="Roboto"/>
            </a:endParaRPr>
          </a:p>
          <a:p>
            <a:pPr marL="171450" lvl="0" indent="-120650" algn="l" rtl="0">
              <a:lnSpc>
                <a:spcPct val="100000"/>
              </a:lnSpc>
              <a:spcBef>
                <a:spcPts val="120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Kuvaan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miten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tulevassa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tilanteessa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tullaa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toimimaan</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rgbClr val="1A1A1A"/>
                </a:solidFill>
                <a:latin typeface="Roboto"/>
                <a:ea typeface="Roboto"/>
                <a:cs typeface="Roboto"/>
                <a:sym typeface="Roboto"/>
              </a:rPr>
              <a:t>Mitä</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tehdään</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ensin</a:t>
            </a:r>
            <a:endParaRPr sz="1000" dirty="0">
              <a:solidFill>
                <a:srgbClr val="1A1A1A"/>
              </a:solidFill>
              <a:latin typeface="Roboto"/>
              <a:ea typeface="Roboto"/>
              <a:cs typeface="Roboto"/>
              <a:sym typeface="Roboto"/>
            </a:endParaRPr>
          </a:p>
          <a:p>
            <a:pPr marL="171450" lvl="0" indent="-120650" algn="l" rtl="0">
              <a:lnSpc>
                <a:spcPct val="100000"/>
              </a:lnSpc>
              <a:spcBef>
                <a:spcPts val="0"/>
              </a:spcBef>
              <a:spcAft>
                <a:spcPts val="0"/>
              </a:spcAft>
              <a:buClr>
                <a:srgbClr val="1A1A1A"/>
              </a:buClr>
              <a:buSzPts val="1000"/>
              <a:buFont typeface="Roboto"/>
              <a:buAutoNum type="arabicPeriod"/>
            </a:pPr>
            <a:r>
              <a:rPr lang="en-US" sz="1000" dirty="0" err="1">
                <a:solidFill>
                  <a:srgbClr val="1A1A1A"/>
                </a:solidFill>
                <a:latin typeface="Roboto"/>
                <a:ea typeface="Roboto"/>
                <a:cs typeface="Roboto"/>
                <a:sym typeface="Roboto"/>
              </a:rPr>
              <a:t>Mitä</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tehdään</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sitten</a:t>
            </a:r>
            <a:endParaRPr sz="1000" dirty="0">
              <a:solidFill>
                <a:srgbClr val="1A1A1A"/>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Kuvaa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vihreällä</a:t>
            </a:r>
            <a:r>
              <a:rPr lang="en-US" sz="1000" i="1" dirty="0">
                <a:solidFill>
                  <a:srgbClr val="0CA789"/>
                </a:solidFill>
                <a:latin typeface="Roboto"/>
                <a:ea typeface="Roboto"/>
                <a:cs typeface="Roboto"/>
                <a:sym typeface="Roboto"/>
              </a:rPr>
              <a:t> ja </a:t>
            </a:r>
            <a:r>
              <a:rPr lang="en-US" sz="1000" i="1" dirty="0" err="1">
                <a:solidFill>
                  <a:srgbClr val="0CA789"/>
                </a:solidFill>
                <a:latin typeface="Roboto"/>
                <a:ea typeface="Roboto"/>
                <a:cs typeface="Roboto"/>
                <a:sym typeface="Roboto"/>
              </a:rPr>
              <a:t>kursiivilla</a:t>
            </a:r>
            <a:r>
              <a:rPr lang="en-US" sz="1000" i="1" dirty="0">
                <a:solidFill>
                  <a:srgbClr val="0CA789"/>
                </a:solidFill>
                <a:latin typeface="Roboto"/>
                <a:ea typeface="Roboto"/>
                <a:cs typeface="Roboto"/>
                <a:sym typeface="Roboto"/>
              </a:rPr>
              <a:t> ne </a:t>
            </a:r>
            <a:r>
              <a:rPr lang="en-US" sz="1000" i="1" dirty="0" err="1">
                <a:solidFill>
                  <a:srgbClr val="0CA789"/>
                </a:solidFill>
                <a:latin typeface="Roboto"/>
                <a:ea typeface="Roboto"/>
                <a:cs typeface="Roboto"/>
                <a:sym typeface="Roboto"/>
              </a:rPr>
              <a:t>kohdat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jotka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ovat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uutta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tekemistä</a:t>
            </a:r>
            <a:endParaRPr sz="1000" i="1" dirty="0">
              <a:solidFill>
                <a:srgbClr val="0CA789"/>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a:solidFill>
                  <a:srgbClr val="0CA789"/>
                </a:solidFill>
                <a:latin typeface="Roboto"/>
                <a:ea typeface="Roboto"/>
                <a:cs typeface="Roboto"/>
                <a:sym typeface="Roboto"/>
              </a:rPr>
              <a:t>Tai </a:t>
            </a:r>
            <a:r>
              <a:rPr lang="en-US" sz="1000" i="1" dirty="0" err="1">
                <a:solidFill>
                  <a:srgbClr val="0CA789"/>
                </a:solidFill>
                <a:latin typeface="Roboto"/>
                <a:ea typeface="Roboto"/>
                <a:cs typeface="Roboto"/>
                <a:sym typeface="Roboto"/>
              </a:rPr>
              <a:t>joissa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nykyisen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tekemisen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ongelmat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ovat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poistuneet</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seuraava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askel</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seuraava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askel</a:t>
            </a:r>
            <a:endParaRPr sz="1000" dirty="0">
              <a:latin typeface="Roboto Light"/>
              <a:ea typeface="Roboto Light"/>
              <a:cs typeface="Roboto Light"/>
              <a:sym typeface="Roboto Light"/>
            </a:endParaRPr>
          </a:p>
        </p:txBody>
      </p:sp>
      <p:sp>
        <p:nvSpPr>
          <p:cNvPr id="625" name="Google Shape;625;g2b013d68aed_0_153"/>
          <p:cNvSpPr txBox="1"/>
          <p:nvPr/>
        </p:nvSpPr>
        <p:spPr>
          <a:xfrm>
            <a:off x="342900" y="3433525"/>
            <a:ext cx="7485000" cy="154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Roboto"/>
              <a:buNone/>
            </a:pPr>
            <a:r>
              <a:rPr lang="en-US" sz="1000" b="1">
                <a:solidFill>
                  <a:schemeClr val="dk1"/>
                </a:solidFill>
                <a:latin typeface="Roboto"/>
                <a:ea typeface="Roboto"/>
                <a:cs typeface="Roboto"/>
                <a:sym typeface="Roboto"/>
              </a:rPr>
              <a:t>8. Hyödyt tavoitetilassa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Roboto"/>
              <a:buNone/>
            </a:pPr>
            <a:r>
              <a:rPr lang="en-US" sz="1000">
                <a:solidFill>
                  <a:schemeClr val="dk1"/>
                </a:solidFill>
                <a:latin typeface="Roboto"/>
                <a:ea typeface="Roboto"/>
                <a:cs typeface="Roboto"/>
                <a:sym typeface="Roboto"/>
              </a:rPr>
              <a:t>Kuvaa tässä millaisia hyötyjä toimintatavan muutoksesta seuraa. Pyri löytämään sekä laskettavissa olevia taloudellisia hyötyjä, että vaikeammin laskettavia laadullisia hyötyjä. Mitä konkreettisempi voit olla, sen parempi.</a:t>
            </a:r>
            <a:endParaRPr sz="1000">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3" name="Google Shape;633;g2b013d68aed_0_182"/>
          <p:cNvSpPr txBox="1">
            <a:spLocks noGrp="1"/>
          </p:cNvSpPr>
          <p:nvPr>
            <p:ph type="title"/>
          </p:nvPr>
        </p:nvSpPr>
        <p:spPr>
          <a:xfrm>
            <a:off x="342900" y="306387"/>
            <a:ext cx="84264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dirty="0" err="1">
                <a:latin typeface="Arial Black"/>
                <a:ea typeface="Arial Black"/>
                <a:cs typeface="Arial Black"/>
                <a:sym typeface="Arial Black"/>
              </a:rPr>
              <a:t>Skaalauspohja</a:t>
            </a:r>
            <a:r>
              <a:rPr lang="en-US" sz="2800" b="1" dirty="0">
                <a:latin typeface="Arial Black"/>
                <a:ea typeface="Arial Black"/>
                <a:cs typeface="Arial Black"/>
                <a:sym typeface="Arial Black"/>
              </a:rPr>
              <a:t> 1/2 - </a:t>
            </a:r>
            <a:r>
              <a:rPr lang="en-US" sz="2800" b="1" dirty="0" err="1">
                <a:latin typeface="Arial Black"/>
                <a:ea typeface="Arial Black"/>
                <a:cs typeface="Arial Black"/>
                <a:sym typeface="Arial Black"/>
              </a:rPr>
              <a:t>kouluruokaesimerkki</a:t>
            </a:r>
            <a:endParaRPr dirty="0"/>
          </a:p>
        </p:txBody>
      </p:sp>
      <p:sp>
        <p:nvSpPr>
          <p:cNvPr id="630" name="Google Shape;630;g2b013d68aed_0_182" descr="kokeilusuunnitelmapohja"/>
          <p:cNvSpPr txBox="1"/>
          <p:nvPr/>
        </p:nvSpPr>
        <p:spPr>
          <a:xfrm>
            <a:off x="263525" y="854075"/>
            <a:ext cx="7713600" cy="4198800"/>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34" name="Google Shape;634;g2b013d68aed_0_182" descr="kokeilusuunnitelmapohja"/>
          <p:cNvSpPr txBox="1"/>
          <p:nvPr/>
        </p:nvSpPr>
        <p:spPr>
          <a:xfrm>
            <a:off x="369875" y="939800"/>
            <a:ext cx="2714700" cy="66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i="0" u="none">
                <a:solidFill>
                  <a:srgbClr val="000000"/>
                </a:solidFill>
                <a:latin typeface="Roboto"/>
                <a:ea typeface="Roboto"/>
                <a:cs typeface="Roboto"/>
                <a:sym typeface="Roboto"/>
              </a:rPr>
              <a:t>1. </a:t>
            </a:r>
            <a:r>
              <a:rPr lang="en-US" sz="1000" b="1">
                <a:latin typeface="Roboto"/>
                <a:ea typeface="Roboto"/>
                <a:cs typeface="Roboto"/>
                <a:sym typeface="Roboto"/>
              </a:rPr>
              <a:t>Eniten hyötyvä asiakas</a:t>
            </a:r>
            <a:endParaRPr sz="1000"/>
          </a:p>
          <a:p>
            <a:pPr marL="0" lvl="0" indent="0" algn="l" rtl="0">
              <a:spcBef>
                <a:spcPts val="0"/>
              </a:spcBef>
              <a:spcAft>
                <a:spcPts val="0"/>
              </a:spcAft>
              <a:buClr>
                <a:schemeClr val="dk1"/>
              </a:buClr>
              <a:buSzPts val="1100"/>
              <a:buFont typeface="Roboto Light"/>
              <a:buNone/>
            </a:pPr>
            <a:r>
              <a:rPr lang="en-US" sz="1000">
                <a:solidFill>
                  <a:schemeClr val="dk1"/>
                </a:solidFill>
                <a:latin typeface="Roboto Light"/>
                <a:ea typeface="Roboto Light"/>
                <a:cs typeface="Roboto Light"/>
                <a:sym typeface="Roboto Light"/>
              </a:rPr>
              <a:t>Koululainen </a:t>
            </a:r>
            <a:endParaRPr sz="1000"/>
          </a:p>
          <a:p>
            <a:pPr marL="0" marR="0" lvl="0" indent="0" algn="l" rtl="0">
              <a:lnSpc>
                <a:spcPct val="100000"/>
              </a:lnSpc>
              <a:spcBef>
                <a:spcPts val="0"/>
              </a:spcBef>
              <a:spcAft>
                <a:spcPts val="0"/>
              </a:spcAft>
              <a:buNone/>
            </a:pPr>
            <a:endParaRPr sz="1000" b="0" i="0" u="none">
              <a:solidFill>
                <a:srgbClr val="000000"/>
              </a:solidFill>
              <a:latin typeface="Roboto Light"/>
              <a:ea typeface="Roboto Light"/>
              <a:cs typeface="Roboto Light"/>
              <a:sym typeface="Roboto Light"/>
            </a:endParaRPr>
          </a:p>
        </p:txBody>
      </p:sp>
      <p:sp>
        <p:nvSpPr>
          <p:cNvPr id="635" name="Google Shape;635;g2b013d68aed_0_182" descr="kokeilusuunnitelmapohja"/>
          <p:cNvSpPr txBox="1"/>
          <p:nvPr/>
        </p:nvSpPr>
        <p:spPr>
          <a:xfrm>
            <a:off x="3148012" y="939800"/>
            <a:ext cx="4680000" cy="66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a:latin typeface="Roboto"/>
                <a:ea typeface="Roboto"/>
                <a:cs typeface="Roboto"/>
                <a:sym typeface="Roboto"/>
              </a:rPr>
              <a:t>2</a:t>
            </a:r>
            <a:r>
              <a:rPr lang="en-US" sz="1100" b="1" i="0" u="none">
                <a:solidFill>
                  <a:srgbClr val="000000"/>
                </a:solidFill>
                <a:latin typeface="Roboto"/>
                <a:ea typeface="Roboto"/>
                <a:cs typeface="Roboto"/>
                <a:sym typeface="Roboto"/>
              </a:rPr>
              <a:t>. </a:t>
            </a:r>
            <a:r>
              <a:rPr lang="en-US" sz="1100" b="1">
                <a:latin typeface="Roboto"/>
                <a:ea typeface="Roboto"/>
                <a:cs typeface="Roboto"/>
                <a:sym typeface="Roboto"/>
              </a:rPr>
              <a:t>Kokeilun </a:t>
            </a:r>
            <a:br>
              <a:rPr lang="en-US" sz="1100" b="1">
                <a:latin typeface="Roboto"/>
                <a:ea typeface="Roboto"/>
                <a:cs typeface="Roboto"/>
                <a:sym typeface="Roboto"/>
              </a:rPr>
            </a:br>
            <a:r>
              <a:rPr lang="en-US" sz="1100" b="1">
                <a:latin typeface="Roboto"/>
                <a:ea typeface="Roboto"/>
                <a:cs typeface="Roboto"/>
                <a:sym typeface="Roboto"/>
              </a:rPr>
              <a:t>tyyppi</a:t>
            </a:r>
            <a:endParaRPr/>
          </a:p>
        </p:txBody>
      </p:sp>
      <p:sp>
        <p:nvSpPr>
          <p:cNvPr id="636" name="Google Shape;636;g2b013d68aed_0_182"/>
          <p:cNvSpPr txBox="1"/>
          <p:nvPr/>
        </p:nvSpPr>
        <p:spPr>
          <a:xfrm>
            <a:off x="4188400" y="970617"/>
            <a:ext cx="1079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dirty="0" err="1">
                <a:solidFill>
                  <a:srgbClr val="000000"/>
                </a:solidFill>
                <a:latin typeface="Roboto"/>
                <a:ea typeface="Roboto"/>
                <a:cs typeface="Roboto"/>
                <a:sym typeface="Roboto"/>
              </a:rPr>
              <a:t>Nykyisen</a:t>
            </a:r>
            <a:r>
              <a:rPr lang="en-US" sz="1000" i="0" u="none" strike="noStrike" cap="none" dirty="0">
                <a:solidFill>
                  <a:srgbClr val="000000"/>
                </a:solidFill>
                <a:latin typeface="Roboto"/>
                <a:ea typeface="Roboto"/>
                <a:cs typeface="Roboto"/>
                <a:sym typeface="Roboto"/>
              </a:rPr>
              <a:t> </a:t>
            </a:r>
            <a:r>
              <a:rPr lang="en-US" sz="1000" i="0" u="none" strike="noStrike" cap="none" dirty="0" err="1">
                <a:solidFill>
                  <a:srgbClr val="000000"/>
                </a:solidFill>
                <a:latin typeface="Roboto"/>
                <a:ea typeface="Roboto"/>
                <a:cs typeface="Roboto"/>
                <a:sym typeface="Roboto"/>
              </a:rPr>
              <a:t>toiminnan</a:t>
            </a:r>
            <a:r>
              <a:rPr lang="en-US" sz="1000" i="0" u="none" strike="noStrike" cap="none" dirty="0">
                <a:solidFill>
                  <a:srgbClr val="000000"/>
                </a:solidFill>
                <a:latin typeface="Roboto"/>
                <a:ea typeface="Roboto"/>
                <a:cs typeface="Roboto"/>
                <a:sym typeface="Roboto"/>
              </a:rPr>
              <a:t> </a:t>
            </a:r>
            <a:r>
              <a:rPr lang="en-US" sz="1000" i="0" u="none" strike="noStrike" cap="none" dirty="0" err="1">
                <a:solidFill>
                  <a:srgbClr val="000000"/>
                </a:solidFill>
                <a:latin typeface="Roboto"/>
                <a:ea typeface="Roboto"/>
                <a:cs typeface="Roboto"/>
                <a:sym typeface="Roboto"/>
              </a:rPr>
              <a:t>tehostaminen</a:t>
            </a:r>
            <a:endParaRPr sz="1000" dirty="0">
              <a:latin typeface="Roboto"/>
              <a:ea typeface="Roboto"/>
              <a:cs typeface="Roboto"/>
              <a:sym typeface="Roboto"/>
            </a:endParaRPr>
          </a:p>
        </p:txBody>
      </p:sp>
      <p:sp>
        <p:nvSpPr>
          <p:cNvPr id="637" name="Google Shape;637;g2b013d68aed_0_182"/>
          <p:cNvSpPr txBox="1"/>
          <p:nvPr/>
        </p:nvSpPr>
        <p:spPr>
          <a:xfrm>
            <a:off x="5308881" y="970617"/>
            <a:ext cx="1079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dirty="0" err="1">
                <a:solidFill>
                  <a:srgbClr val="000000"/>
                </a:solidFill>
                <a:latin typeface="Roboto"/>
                <a:ea typeface="Roboto"/>
                <a:cs typeface="Roboto"/>
                <a:sym typeface="Roboto"/>
              </a:rPr>
              <a:t>Toiminnan</a:t>
            </a:r>
            <a:r>
              <a:rPr lang="en-US" sz="1000" i="0" u="none" strike="noStrike" cap="none" dirty="0">
                <a:solidFill>
                  <a:srgbClr val="000000"/>
                </a:solidFill>
                <a:latin typeface="Roboto"/>
                <a:ea typeface="Roboto"/>
                <a:cs typeface="Roboto"/>
                <a:sym typeface="Roboto"/>
              </a:rPr>
              <a:t> </a:t>
            </a:r>
            <a:r>
              <a:rPr lang="en-US" sz="1000" i="0" u="none" strike="noStrike" cap="none" dirty="0" err="1">
                <a:solidFill>
                  <a:srgbClr val="000000"/>
                </a:solidFill>
                <a:latin typeface="Roboto"/>
                <a:ea typeface="Roboto"/>
                <a:cs typeface="Roboto"/>
                <a:sym typeface="Roboto"/>
              </a:rPr>
              <a:t>parantaminen</a:t>
            </a:r>
            <a:r>
              <a:rPr lang="en-US" sz="1000" i="0" u="none" strike="noStrike" cap="none" dirty="0">
                <a:solidFill>
                  <a:srgbClr val="000000"/>
                </a:solidFill>
                <a:latin typeface="Roboto"/>
                <a:ea typeface="Roboto"/>
                <a:cs typeface="Roboto"/>
                <a:sym typeface="Roboto"/>
              </a:rPr>
              <a:t> </a:t>
            </a:r>
            <a:endParaRPr sz="1000" i="0" u="none" strike="noStrike" cap="none" dirty="0">
              <a:solidFill>
                <a:srgbClr val="000000"/>
              </a:solidFill>
              <a:latin typeface="Roboto"/>
              <a:ea typeface="Roboto"/>
              <a:cs typeface="Roboto"/>
              <a:sym typeface="Roboto"/>
            </a:endParaRPr>
          </a:p>
        </p:txBody>
      </p:sp>
      <p:sp>
        <p:nvSpPr>
          <p:cNvPr id="638" name="Google Shape;638;g2b013d68aed_0_182"/>
          <p:cNvSpPr txBox="1"/>
          <p:nvPr/>
        </p:nvSpPr>
        <p:spPr>
          <a:xfrm>
            <a:off x="6423226" y="970617"/>
            <a:ext cx="1523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dirty="0" err="1">
                <a:solidFill>
                  <a:srgbClr val="000000"/>
                </a:solidFill>
                <a:latin typeface="Roboto"/>
                <a:ea typeface="Roboto"/>
                <a:cs typeface="Roboto"/>
                <a:sym typeface="Roboto"/>
              </a:rPr>
              <a:t>Strateginen</a:t>
            </a:r>
            <a:r>
              <a:rPr lang="en-US" sz="1000" i="0" u="none" strike="noStrike" cap="none" dirty="0">
                <a:solidFill>
                  <a:srgbClr val="000000"/>
                </a:solidFill>
                <a:latin typeface="Roboto"/>
                <a:ea typeface="Roboto"/>
                <a:cs typeface="Roboto"/>
                <a:sym typeface="Roboto"/>
              </a:rPr>
              <a:t> </a:t>
            </a:r>
            <a:r>
              <a:rPr lang="en-US" sz="1000" i="0" u="none" strike="noStrike" cap="none" dirty="0" err="1">
                <a:solidFill>
                  <a:srgbClr val="000000"/>
                </a:solidFill>
                <a:latin typeface="Roboto"/>
                <a:ea typeface="Roboto"/>
                <a:cs typeface="Roboto"/>
                <a:sym typeface="Roboto"/>
              </a:rPr>
              <a:t>parannus</a:t>
            </a:r>
            <a:r>
              <a:rPr lang="en-US" sz="1000" i="0" u="none" strike="noStrike" cap="none" dirty="0">
                <a:solidFill>
                  <a:srgbClr val="000000"/>
                </a:solidFill>
                <a:latin typeface="Roboto"/>
                <a:ea typeface="Roboto"/>
                <a:cs typeface="Roboto"/>
                <a:sym typeface="Roboto"/>
              </a:rPr>
              <a:t> tai </a:t>
            </a:r>
            <a:r>
              <a:rPr lang="en-US" sz="1000" i="0" u="none" strike="noStrike" cap="none" dirty="0" err="1">
                <a:solidFill>
                  <a:srgbClr val="000000"/>
                </a:solidFill>
                <a:latin typeface="Roboto"/>
                <a:ea typeface="Roboto"/>
                <a:cs typeface="Roboto"/>
                <a:sym typeface="Roboto"/>
              </a:rPr>
              <a:t>täysin</a:t>
            </a:r>
            <a:r>
              <a:rPr lang="en-US" sz="1000" i="0" u="none" strike="noStrike" cap="none" dirty="0">
                <a:solidFill>
                  <a:srgbClr val="000000"/>
                </a:solidFill>
                <a:latin typeface="Roboto"/>
                <a:ea typeface="Roboto"/>
                <a:cs typeface="Roboto"/>
                <a:sym typeface="Roboto"/>
              </a:rPr>
              <a:t> </a:t>
            </a:r>
            <a:r>
              <a:rPr lang="en-US" sz="1000" i="0" u="none" strike="noStrike" cap="none" dirty="0" err="1">
                <a:solidFill>
                  <a:srgbClr val="000000"/>
                </a:solidFill>
                <a:latin typeface="Roboto"/>
                <a:ea typeface="Roboto"/>
                <a:cs typeface="Roboto"/>
                <a:sym typeface="Roboto"/>
              </a:rPr>
              <a:t>uusi</a:t>
            </a:r>
            <a:r>
              <a:rPr lang="en-US" sz="1000" i="0" u="none" strike="noStrike" cap="none" dirty="0">
                <a:solidFill>
                  <a:srgbClr val="000000"/>
                </a:solidFill>
                <a:latin typeface="Roboto"/>
                <a:ea typeface="Roboto"/>
                <a:cs typeface="Roboto"/>
                <a:sym typeface="Roboto"/>
              </a:rPr>
              <a:t> </a:t>
            </a:r>
            <a:r>
              <a:rPr lang="en-US" sz="1000" i="0" u="none" strike="noStrike" cap="none" dirty="0" err="1">
                <a:solidFill>
                  <a:srgbClr val="000000"/>
                </a:solidFill>
                <a:latin typeface="Roboto"/>
                <a:ea typeface="Roboto"/>
                <a:cs typeface="Roboto"/>
                <a:sym typeface="Roboto"/>
              </a:rPr>
              <a:t>lähestymistapa</a:t>
            </a:r>
            <a:endParaRPr sz="1000" i="0" u="none" strike="noStrike" cap="none" dirty="0">
              <a:solidFill>
                <a:srgbClr val="000000"/>
              </a:solidFill>
              <a:latin typeface="Roboto"/>
              <a:ea typeface="Roboto"/>
              <a:cs typeface="Roboto"/>
              <a:sym typeface="Roboto"/>
            </a:endParaRPr>
          </a:p>
        </p:txBody>
      </p:sp>
      <p:sp>
        <p:nvSpPr>
          <p:cNvPr id="639" name="Google Shape;639;g2b013d68aed_0_182" descr="Fokuksen kertova kehys"/>
          <p:cNvSpPr/>
          <p:nvPr/>
        </p:nvSpPr>
        <p:spPr>
          <a:xfrm>
            <a:off x="6429350" y="986825"/>
            <a:ext cx="1317600" cy="5541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40" name="Google Shape;640;g2b013d68aed_0_182" descr="kokeilusuunnitelmapohja"/>
          <p:cNvSpPr txBox="1"/>
          <p:nvPr/>
        </p:nvSpPr>
        <p:spPr>
          <a:xfrm>
            <a:off x="369875" y="1690675"/>
            <a:ext cx="2714700" cy="1416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a:latin typeface="Roboto"/>
                <a:ea typeface="Roboto"/>
                <a:cs typeface="Roboto"/>
                <a:sym typeface="Roboto"/>
              </a:rPr>
              <a:t>3</a:t>
            </a:r>
            <a:r>
              <a:rPr lang="en-US" sz="1000" b="1" i="0" u="none">
                <a:solidFill>
                  <a:srgbClr val="000000"/>
                </a:solidFill>
                <a:latin typeface="Roboto"/>
                <a:ea typeface="Roboto"/>
                <a:cs typeface="Roboto"/>
                <a:sym typeface="Roboto"/>
              </a:rPr>
              <a:t>. </a:t>
            </a:r>
            <a:r>
              <a:rPr lang="en-US" sz="1000" b="1">
                <a:latin typeface="Roboto"/>
                <a:ea typeface="Roboto"/>
                <a:cs typeface="Roboto"/>
                <a:sym typeface="Roboto"/>
              </a:rPr>
              <a:t>Vaihe</a:t>
            </a:r>
            <a:endParaRPr sz="1000" b="0" i="0" u="none">
              <a:solidFill>
                <a:srgbClr val="000000"/>
              </a:solidFill>
              <a:latin typeface="Roboto Light"/>
              <a:ea typeface="Roboto Light"/>
              <a:cs typeface="Roboto Light"/>
              <a:sym typeface="Roboto Light"/>
            </a:endParaRPr>
          </a:p>
        </p:txBody>
      </p:sp>
      <p:sp>
        <p:nvSpPr>
          <p:cNvPr id="641" name="Google Shape;641;g2b013d68aed_0_182"/>
          <p:cNvSpPr/>
          <p:nvPr/>
        </p:nvSpPr>
        <p:spPr>
          <a:xfrm>
            <a:off x="2096693" y="1764600"/>
            <a:ext cx="888000" cy="238200"/>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Toiminnan parannus</a:t>
            </a:r>
            <a:endParaRPr sz="900" b="0" i="0" u="none" strike="noStrike" cap="none">
              <a:solidFill>
                <a:srgbClr val="000000"/>
              </a:solidFill>
              <a:latin typeface="Calibri"/>
              <a:ea typeface="Calibri"/>
              <a:cs typeface="Calibri"/>
              <a:sym typeface="Calibri"/>
            </a:endParaRPr>
          </a:p>
        </p:txBody>
      </p:sp>
      <p:sp>
        <p:nvSpPr>
          <p:cNvPr id="642" name="Google Shape;642;g2b013d68aed_0_182"/>
          <p:cNvSpPr/>
          <p:nvPr/>
        </p:nvSpPr>
        <p:spPr>
          <a:xfrm>
            <a:off x="1667469" y="2023094"/>
            <a:ext cx="13176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Tiedolla päättäminen</a:t>
            </a:r>
            <a:endParaRPr sz="900" b="0" i="0" u="none" strike="noStrike" cap="none">
              <a:solidFill>
                <a:srgbClr val="000000"/>
              </a:solidFill>
              <a:latin typeface="Calibri"/>
              <a:ea typeface="Calibri"/>
              <a:cs typeface="Calibri"/>
              <a:sym typeface="Calibri"/>
            </a:endParaRPr>
          </a:p>
        </p:txBody>
      </p:sp>
      <p:sp>
        <p:nvSpPr>
          <p:cNvPr id="643" name="Google Shape;643;g2b013d68aed_0_182"/>
          <p:cNvSpPr/>
          <p:nvPr/>
        </p:nvSpPr>
        <p:spPr>
          <a:xfrm>
            <a:off x="1244748" y="2281589"/>
            <a:ext cx="17403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Datan analysointi</a:t>
            </a:r>
            <a:endParaRPr sz="900" b="0" i="0" u="none" strike="noStrike" cap="none">
              <a:solidFill>
                <a:srgbClr val="000000"/>
              </a:solidFill>
              <a:latin typeface="Calibri"/>
              <a:ea typeface="Calibri"/>
              <a:cs typeface="Calibri"/>
              <a:sym typeface="Calibri"/>
            </a:endParaRPr>
          </a:p>
        </p:txBody>
      </p:sp>
      <p:sp>
        <p:nvSpPr>
          <p:cNvPr id="644" name="Google Shape;644;g2b013d68aed_0_182"/>
          <p:cNvSpPr/>
          <p:nvPr/>
        </p:nvSpPr>
        <p:spPr>
          <a:xfrm>
            <a:off x="822027" y="2540083"/>
            <a:ext cx="21630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Datan keruu toiminnasta</a:t>
            </a:r>
            <a:endParaRPr sz="900" b="0" i="0" u="none" strike="noStrike" cap="none">
              <a:solidFill>
                <a:srgbClr val="000000"/>
              </a:solidFill>
              <a:latin typeface="Calibri"/>
              <a:ea typeface="Calibri"/>
              <a:cs typeface="Calibri"/>
              <a:sym typeface="Calibri"/>
            </a:endParaRPr>
          </a:p>
        </p:txBody>
      </p:sp>
      <p:sp>
        <p:nvSpPr>
          <p:cNvPr id="645" name="Google Shape;645;g2b013d68aed_0_182"/>
          <p:cNvSpPr/>
          <p:nvPr/>
        </p:nvSpPr>
        <p:spPr>
          <a:xfrm>
            <a:off x="399305" y="2798577"/>
            <a:ext cx="25857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Toiminnan nykytilan ymmärrys</a:t>
            </a:r>
            <a:endParaRPr sz="900" b="0" i="0" u="none" strike="noStrike" cap="none">
              <a:solidFill>
                <a:srgbClr val="000000"/>
              </a:solidFill>
              <a:latin typeface="Calibri"/>
              <a:ea typeface="Calibri"/>
              <a:cs typeface="Calibri"/>
              <a:sym typeface="Calibri"/>
            </a:endParaRPr>
          </a:p>
        </p:txBody>
      </p:sp>
      <p:sp>
        <p:nvSpPr>
          <p:cNvPr id="631" name="Google Shape;631;g2b013d68aed_0_182" descr="kokeilusuunnitelmapohja"/>
          <p:cNvSpPr txBox="1"/>
          <p:nvPr/>
        </p:nvSpPr>
        <p:spPr>
          <a:xfrm>
            <a:off x="3148000" y="1690675"/>
            <a:ext cx="4680000" cy="263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i="0" u="none" dirty="0">
                <a:solidFill>
                  <a:srgbClr val="000000"/>
                </a:solidFill>
                <a:latin typeface="Roboto"/>
                <a:ea typeface="Roboto"/>
                <a:cs typeface="Roboto"/>
                <a:sym typeface="Roboto"/>
              </a:rPr>
              <a:t>4. </a:t>
            </a:r>
            <a:r>
              <a:rPr lang="en-US" sz="1000" b="1" dirty="0" err="1">
                <a:latin typeface="Roboto"/>
                <a:ea typeface="Roboto"/>
                <a:cs typeface="Roboto"/>
                <a:sym typeface="Roboto"/>
              </a:rPr>
              <a:t>Toteutus</a:t>
            </a:r>
            <a:endParaRPr sz="1000" dirty="0"/>
          </a:p>
          <a:p>
            <a:pPr marL="0" lvl="0" indent="0" algn="l" rtl="0">
              <a:spcBef>
                <a:spcPts val="0"/>
              </a:spcBef>
              <a:spcAft>
                <a:spcPts val="0"/>
              </a:spcAft>
              <a:buClr>
                <a:schemeClr val="dk1"/>
              </a:buClr>
              <a:buSzPts val="1100"/>
              <a:buFont typeface="Arial"/>
              <a:buNone/>
            </a:pPr>
            <a:r>
              <a:rPr lang="en-US" sz="1000" dirty="0" err="1">
                <a:latin typeface="Roboto Light"/>
                <a:ea typeface="Roboto Light"/>
                <a:cs typeface="Roboto Light"/>
                <a:sym typeface="Roboto Light"/>
              </a:rPr>
              <a:t>Palautejärjestelmän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palautteen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kohdentaminen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tiettyyn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ruokaan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Tuotannon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ohjauksen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ruokalista</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palautejärjestelmän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integroiminen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Erillinen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laite</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tarvitaan</a:t>
            </a:r>
            <a:r>
              <a:rPr lang="en-US" sz="1000" dirty="0">
                <a:latin typeface="Roboto Light"/>
                <a:ea typeface="Roboto Light"/>
                <a:cs typeface="Roboto Light"/>
                <a:sym typeface="Roboto Light"/>
              </a:rPr>
              <a:t> ala-</a:t>
            </a:r>
            <a:r>
              <a:rPr lang="en-US" sz="1000" dirty="0" err="1">
                <a:latin typeface="Roboto Light"/>
                <a:ea typeface="Roboto Light"/>
                <a:cs typeface="Roboto Light"/>
                <a:sym typeface="Roboto Light"/>
              </a:rPr>
              <a:t>asteella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palautteen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keruuseen.Ylä-asteelta</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ammattioppilaitoksista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eteenpäin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voidaan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käyttää</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oppilaiden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omia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kännyköitä</a:t>
            </a:r>
            <a:r>
              <a:rPr lang="en-US" sz="1000" dirty="0">
                <a:latin typeface="Roboto Light"/>
                <a:ea typeface="Roboto Light"/>
                <a:cs typeface="Roboto Light"/>
                <a:sym typeface="Roboto Light"/>
              </a:rPr>
              <a:t>.</a:t>
            </a: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r>
              <a:rPr lang="en-US" sz="1000" b="1" dirty="0" err="1">
                <a:latin typeface="Roboto"/>
                <a:ea typeface="Roboto"/>
                <a:cs typeface="Roboto"/>
                <a:sym typeface="Roboto"/>
              </a:rPr>
              <a:t>Oletukset</a:t>
            </a:r>
            <a:r>
              <a:rPr lang="en-US" sz="1000" b="1" dirty="0">
                <a:latin typeface="Roboto"/>
                <a:ea typeface="Roboto"/>
                <a:cs typeface="Roboto"/>
                <a:sym typeface="Roboto"/>
              </a:rPr>
              <a:t> ja </a:t>
            </a:r>
            <a:r>
              <a:rPr lang="en-US" sz="1000" b="1" dirty="0" err="1">
                <a:latin typeface="Roboto"/>
                <a:ea typeface="Roboto"/>
                <a:cs typeface="Roboto"/>
                <a:sym typeface="Roboto"/>
              </a:rPr>
              <a:t>epävarmuudet</a:t>
            </a:r>
            <a:endParaRPr sz="1000" b="1"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dirty="0" err="1">
                <a:latin typeface="Roboto Light"/>
                <a:ea typeface="Roboto Light"/>
                <a:cs typeface="Roboto Light"/>
                <a:sym typeface="Roboto Light"/>
              </a:rPr>
              <a:t>Teknologiapartnerin</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Palvelukeskuksen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yhteistyö</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voi</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viedä</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paljon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aikaa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Skaalaus</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tulossa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myös</a:t>
            </a:r>
            <a:r>
              <a:rPr lang="en-US" sz="1000" dirty="0">
                <a:latin typeface="Roboto Light"/>
                <a:ea typeface="Roboto Light"/>
                <a:cs typeface="Roboto Light"/>
                <a:sym typeface="Roboto Light"/>
              </a:rPr>
              <a:t> 3 </a:t>
            </a:r>
            <a:r>
              <a:rPr lang="en-US" sz="1000" dirty="0" err="1">
                <a:latin typeface="Roboto Light"/>
                <a:ea typeface="Roboto Light"/>
                <a:cs typeface="Roboto Light"/>
                <a:sym typeface="Roboto Light"/>
              </a:rPr>
              <a:t>sairaalaan</a:t>
            </a:r>
            <a:r>
              <a:rPr lang="en-US" sz="1000" dirty="0">
                <a:latin typeface="Roboto Light"/>
                <a:ea typeface="Roboto Light"/>
                <a:cs typeface="Roboto Light"/>
                <a:sym typeface="Roboto Light"/>
              </a:rPr>
              <a:t>/</a:t>
            </a:r>
            <a:r>
              <a:rPr lang="en-US" sz="1000" dirty="0" err="1">
                <a:latin typeface="Roboto Light"/>
                <a:ea typeface="Roboto Light"/>
                <a:cs typeface="Roboto Light"/>
                <a:sym typeface="Roboto Light"/>
              </a:rPr>
              <a:t>palvelutaloihin</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seniorikeskuksiin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yhteensä</a:t>
            </a:r>
            <a:r>
              <a:rPr lang="en-US" sz="1000" dirty="0">
                <a:latin typeface="Roboto Light"/>
                <a:ea typeface="Roboto Light"/>
                <a:cs typeface="Roboto Light"/>
                <a:sym typeface="Roboto Light"/>
              </a:rPr>
              <a:t> 20 </a:t>
            </a:r>
            <a:r>
              <a:rPr lang="en-US" sz="1000" dirty="0" err="1">
                <a:latin typeface="Roboto Light"/>
                <a:ea typeface="Roboto Light"/>
                <a:cs typeface="Roboto Light"/>
                <a:sym typeface="Roboto Light"/>
              </a:rPr>
              <a:t>paikkaan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Näitä</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varten</a:t>
            </a:r>
            <a:r>
              <a:rPr lang="en-US" sz="1000" dirty="0">
                <a:latin typeface="Roboto Light"/>
                <a:ea typeface="Roboto Light"/>
                <a:cs typeface="Roboto Light"/>
                <a:sym typeface="Roboto Light"/>
              </a:rPr>
              <a:t> on jo 10 </a:t>
            </a:r>
            <a:r>
              <a:rPr lang="en-US" sz="1000" dirty="0" err="1">
                <a:latin typeface="Roboto Light"/>
                <a:ea typeface="Roboto Light"/>
                <a:cs typeface="Roboto Light"/>
                <a:sym typeface="Roboto Light"/>
              </a:rPr>
              <a:t>pystylaitetta</a:t>
            </a:r>
            <a:r>
              <a:rPr lang="en-US" sz="1000" dirty="0">
                <a:latin typeface="Roboto Light"/>
                <a:ea typeface="Roboto Light"/>
                <a:cs typeface="Roboto Light"/>
                <a:sym typeface="Roboto Light"/>
              </a:rPr>
              <a:t> ja QR-</a:t>
            </a:r>
            <a:r>
              <a:rPr lang="en-US" sz="1000" dirty="0" err="1">
                <a:latin typeface="Roboto Light"/>
                <a:ea typeface="Roboto Light"/>
                <a:cs typeface="Roboto Light"/>
                <a:sym typeface="Roboto Light"/>
              </a:rPr>
              <a:t>koodit</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Seniorikeskuksissa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asukkailla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ei</a:t>
            </a:r>
            <a:r>
              <a:rPr lang="en-US" sz="1000" dirty="0">
                <a:latin typeface="Roboto Light"/>
                <a:ea typeface="Roboto Light"/>
                <a:cs typeface="Roboto Light"/>
                <a:sym typeface="Roboto Light"/>
              </a:rPr>
              <a:t> ole </a:t>
            </a:r>
            <a:r>
              <a:rPr lang="en-US" sz="1000" dirty="0" err="1">
                <a:latin typeface="Roboto Light"/>
                <a:ea typeface="Roboto Light"/>
                <a:cs typeface="Roboto Light"/>
                <a:sym typeface="Roboto Light"/>
              </a:rPr>
              <a:t>älylaitteet</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ei</a:t>
            </a:r>
            <a:r>
              <a:rPr lang="en-US" sz="1000" dirty="0">
                <a:latin typeface="Roboto Light"/>
                <a:ea typeface="Roboto Light"/>
                <a:cs typeface="Roboto Light"/>
                <a:sym typeface="Roboto Light"/>
              </a:rPr>
              <a:t> ole </a:t>
            </a:r>
            <a:r>
              <a:rPr lang="en-US" sz="1000" dirty="0" err="1">
                <a:latin typeface="Roboto Light"/>
                <a:ea typeface="Roboto Light"/>
                <a:cs typeface="Roboto Light"/>
                <a:sym typeface="Roboto Light"/>
              </a:rPr>
              <a:t>käytössä</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siellä</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hyödynnetään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palautteenantoon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palautelaitteita</a:t>
            </a:r>
            <a:r>
              <a:rPr lang="en-US" sz="1000" dirty="0">
                <a:latin typeface="Roboto Light"/>
                <a:ea typeface="Roboto Light"/>
                <a:cs typeface="Roboto Light"/>
                <a:sym typeface="Roboto Light"/>
              </a:rPr>
              <a:t>. Idea </a:t>
            </a:r>
            <a:r>
              <a:rPr lang="en-US" sz="1000" dirty="0" err="1">
                <a:latin typeface="Roboto Light"/>
                <a:ea typeface="Roboto Light"/>
                <a:cs typeface="Roboto Light"/>
                <a:sym typeface="Roboto Light"/>
              </a:rPr>
              <a:t>voidaan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kopioida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lähes</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täysin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Kysymyksenasettelua</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viestintää</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räätälöidään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kohderyhmän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mukaan</a:t>
            </a:r>
            <a:r>
              <a:rPr lang="en-US" sz="1000" dirty="0">
                <a:latin typeface="Roboto Light"/>
                <a:ea typeface="Roboto Light"/>
                <a:cs typeface="Roboto Light"/>
                <a:sym typeface="Roboto Light"/>
              </a:rPr>
              <a:t>.</a:t>
            </a: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Roboto"/>
              <a:buNone/>
            </a:pPr>
            <a:r>
              <a:rPr lang="en-US" sz="1000" b="1" dirty="0">
                <a:solidFill>
                  <a:schemeClr val="dk1"/>
                </a:solidFill>
                <a:latin typeface="Roboto"/>
                <a:ea typeface="Roboto"/>
                <a:cs typeface="Roboto"/>
                <a:sym typeface="Roboto"/>
              </a:rPr>
              <a:t>Aika </a:t>
            </a:r>
            <a:r>
              <a:rPr lang="en-US" sz="1000" b="1" dirty="0" err="1">
                <a:solidFill>
                  <a:schemeClr val="dk1"/>
                </a:solidFill>
                <a:latin typeface="Roboto"/>
                <a:ea typeface="Roboto"/>
                <a:cs typeface="Roboto"/>
                <a:sym typeface="Roboto"/>
              </a:rPr>
              <a:t>ensimmäiseen</a:t>
            </a:r>
            <a:r>
              <a:rPr lang="en-US" sz="1000" b="1" dirty="0">
                <a:solidFill>
                  <a:schemeClr val="dk1"/>
                </a:solidFill>
                <a:latin typeface="Roboto"/>
                <a:ea typeface="Roboto"/>
                <a:cs typeface="Roboto"/>
                <a:sym typeface="Roboto"/>
              </a:rPr>
              <a:t> </a:t>
            </a:r>
            <a:r>
              <a:rPr lang="en-US" sz="1000" b="1" dirty="0" err="1">
                <a:solidFill>
                  <a:schemeClr val="dk1"/>
                </a:solidFill>
                <a:latin typeface="Roboto"/>
                <a:ea typeface="Roboto"/>
                <a:cs typeface="Roboto"/>
                <a:sym typeface="Roboto"/>
              </a:rPr>
              <a:t>hyötyyn</a:t>
            </a:r>
            <a:endParaRPr sz="1000" dirty="0">
              <a:latin typeface="Roboto Light"/>
              <a:ea typeface="Roboto Light"/>
              <a:cs typeface="Roboto Light"/>
              <a:sym typeface="Roboto Light"/>
            </a:endParaRPr>
          </a:p>
        </p:txBody>
      </p:sp>
      <p:sp>
        <p:nvSpPr>
          <p:cNvPr id="646" name="Google Shape;646;g2b013d68aed_0_182"/>
          <p:cNvSpPr txBox="1"/>
          <p:nvPr/>
        </p:nvSpPr>
        <p:spPr>
          <a:xfrm>
            <a:off x="4300126" y="1690675"/>
            <a:ext cx="80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Helppo</a:t>
            </a:r>
            <a:endParaRPr sz="1000" i="0" u="none" strike="noStrike" cap="none" dirty="0">
              <a:solidFill>
                <a:srgbClr val="000000"/>
              </a:solidFill>
              <a:latin typeface="Roboto"/>
              <a:ea typeface="Roboto"/>
              <a:cs typeface="Roboto"/>
              <a:sym typeface="Roboto"/>
            </a:endParaRPr>
          </a:p>
        </p:txBody>
      </p:sp>
      <p:sp>
        <p:nvSpPr>
          <p:cNvPr id="632" name="Google Shape;632;g2b013d68aed_0_182"/>
          <p:cNvSpPr txBox="1"/>
          <p:nvPr/>
        </p:nvSpPr>
        <p:spPr>
          <a:xfrm>
            <a:off x="4960525" y="1690675"/>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Keskivaikea</a:t>
            </a:r>
            <a:endParaRPr sz="1000" i="0" u="none" strike="noStrike" cap="none" dirty="0">
              <a:solidFill>
                <a:srgbClr val="000000"/>
              </a:solidFill>
              <a:latin typeface="Roboto"/>
              <a:ea typeface="Roboto"/>
              <a:cs typeface="Roboto"/>
              <a:sym typeface="Roboto"/>
            </a:endParaRPr>
          </a:p>
        </p:txBody>
      </p:sp>
      <p:sp>
        <p:nvSpPr>
          <p:cNvPr id="648" name="Google Shape;648;g2b013d68aed_0_182"/>
          <p:cNvSpPr txBox="1"/>
          <p:nvPr/>
        </p:nvSpPr>
        <p:spPr>
          <a:xfrm>
            <a:off x="5811425" y="1690675"/>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Vaikea</a:t>
            </a:r>
            <a:endParaRPr sz="1000" i="0" u="none" strike="noStrike" cap="none" dirty="0">
              <a:solidFill>
                <a:srgbClr val="000000"/>
              </a:solidFill>
              <a:latin typeface="Roboto"/>
              <a:ea typeface="Roboto"/>
              <a:cs typeface="Roboto"/>
              <a:sym typeface="Roboto"/>
            </a:endParaRPr>
          </a:p>
        </p:txBody>
      </p:sp>
      <p:sp>
        <p:nvSpPr>
          <p:cNvPr id="647" name="Google Shape;647;g2b013d68aed_0_182" descr="Fokuksen kertova kehys"/>
          <p:cNvSpPr/>
          <p:nvPr/>
        </p:nvSpPr>
        <p:spPr>
          <a:xfrm>
            <a:off x="5004425" y="1716047"/>
            <a:ext cx="807000" cy="2130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49" name="Google Shape;649;g2b013d68aed_0_182"/>
          <p:cNvSpPr txBox="1"/>
          <p:nvPr/>
        </p:nvSpPr>
        <p:spPr>
          <a:xfrm>
            <a:off x="4901576" y="4005100"/>
            <a:ext cx="80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a:latin typeface="Roboto"/>
                <a:ea typeface="Roboto"/>
                <a:cs typeface="Roboto"/>
                <a:sym typeface="Roboto"/>
              </a:rPr>
              <a:t>Alle 6kk</a:t>
            </a:r>
            <a:endParaRPr sz="1000" i="0" u="none" strike="noStrike" cap="none" dirty="0">
              <a:solidFill>
                <a:srgbClr val="000000"/>
              </a:solidFill>
              <a:latin typeface="Roboto"/>
              <a:ea typeface="Roboto"/>
              <a:cs typeface="Roboto"/>
              <a:sym typeface="Roboto"/>
            </a:endParaRPr>
          </a:p>
        </p:txBody>
      </p:sp>
      <p:sp>
        <p:nvSpPr>
          <p:cNvPr id="652" name="Google Shape;652;g2b013d68aed_0_182"/>
          <p:cNvSpPr txBox="1"/>
          <p:nvPr/>
        </p:nvSpPr>
        <p:spPr>
          <a:xfrm>
            <a:off x="5584650" y="4005100"/>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a:latin typeface="Roboto"/>
                <a:ea typeface="Roboto"/>
                <a:cs typeface="Roboto"/>
                <a:sym typeface="Roboto"/>
              </a:rPr>
              <a:t>1-2 </a:t>
            </a:r>
            <a:r>
              <a:rPr lang="en-US" sz="1000" dirty="0" err="1">
                <a:latin typeface="Roboto"/>
                <a:ea typeface="Roboto"/>
                <a:cs typeface="Roboto"/>
                <a:sym typeface="Roboto"/>
              </a:rPr>
              <a:t>vuotta</a:t>
            </a:r>
            <a:endParaRPr sz="1000" i="0" u="none" strike="noStrike" cap="none" dirty="0">
              <a:solidFill>
                <a:srgbClr val="000000"/>
              </a:solidFill>
              <a:latin typeface="Roboto"/>
              <a:ea typeface="Roboto"/>
              <a:cs typeface="Roboto"/>
              <a:sym typeface="Roboto"/>
            </a:endParaRPr>
          </a:p>
        </p:txBody>
      </p:sp>
      <p:sp>
        <p:nvSpPr>
          <p:cNvPr id="651" name="Google Shape;651;g2b013d68aed_0_182"/>
          <p:cNvSpPr txBox="1"/>
          <p:nvPr/>
        </p:nvSpPr>
        <p:spPr>
          <a:xfrm>
            <a:off x="6299700" y="4005100"/>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ei</a:t>
            </a:r>
            <a:r>
              <a:rPr lang="en-US" sz="1000" dirty="0">
                <a:latin typeface="Roboto"/>
                <a:ea typeface="Roboto"/>
                <a:cs typeface="Roboto"/>
                <a:sym typeface="Roboto"/>
              </a:rPr>
              <a:t> </a:t>
            </a:r>
            <a:r>
              <a:rPr lang="en-US" sz="1000" dirty="0" err="1">
                <a:latin typeface="Roboto"/>
                <a:ea typeface="Roboto"/>
                <a:cs typeface="Roboto"/>
                <a:sym typeface="Roboto"/>
              </a:rPr>
              <a:t>tiedetä</a:t>
            </a:r>
            <a:endParaRPr sz="1000" i="0" u="none" strike="noStrike" cap="none" dirty="0">
              <a:solidFill>
                <a:srgbClr val="000000"/>
              </a:solidFill>
              <a:latin typeface="Roboto"/>
              <a:ea typeface="Roboto"/>
              <a:cs typeface="Roboto"/>
              <a:sym typeface="Roboto"/>
            </a:endParaRPr>
          </a:p>
        </p:txBody>
      </p:sp>
      <p:sp>
        <p:nvSpPr>
          <p:cNvPr id="650" name="Google Shape;650;g2b013d68aed_0_182" descr="Fokuksen kertova kehys"/>
          <p:cNvSpPr/>
          <p:nvPr/>
        </p:nvSpPr>
        <p:spPr>
          <a:xfrm>
            <a:off x="4901575" y="4050400"/>
            <a:ext cx="683100" cy="2130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54" name="Google Shape;654;g2b013d68aed_0_182"/>
          <p:cNvSpPr/>
          <p:nvPr/>
        </p:nvSpPr>
        <p:spPr>
          <a:xfrm>
            <a:off x="4901575" y="4410750"/>
            <a:ext cx="4078884" cy="554100"/>
          </a:xfrm>
          <a:prstGeom prst="wedgeRoundRectCallout">
            <a:avLst>
              <a:gd name="adj1" fmla="val -40338"/>
              <a:gd name="adj2" fmla="val -84875"/>
              <a:gd name="adj3" fmla="val 16667"/>
            </a:avLst>
          </a:prstGeom>
          <a:solidFill>
            <a:srgbClr val="FFC61E"/>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a:t>Laitteen kilpailutus vie aikaa, muuten hyötyjen saaminen olisi toteutunut jo heti kokeilun jälkeen</a:t>
            </a:r>
            <a:endParaRPr sz="1200"/>
          </a:p>
        </p:txBody>
      </p:sp>
      <p:sp>
        <p:nvSpPr>
          <p:cNvPr id="653" name="Google Shape;653;g2b013d68aed_0_182" descr="kokeilusuunnitelmapohja"/>
          <p:cNvSpPr txBox="1"/>
          <p:nvPr/>
        </p:nvSpPr>
        <p:spPr>
          <a:xfrm>
            <a:off x="369875" y="3189150"/>
            <a:ext cx="2714700" cy="177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a:latin typeface="Roboto"/>
                <a:ea typeface="Roboto"/>
                <a:cs typeface="Roboto"/>
                <a:sym typeface="Roboto"/>
              </a:rPr>
              <a:t>5</a:t>
            </a:r>
            <a:r>
              <a:rPr lang="en-US" sz="1000" b="1" i="0" u="none">
                <a:solidFill>
                  <a:srgbClr val="000000"/>
                </a:solidFill>
                <a:latin typeface="Roboto"/>
                <a:ea typeface="Roboto"/>
                <a:cs typeface="Roboto"/>
                <a:sym typeface="Roboto"/>
              </a:rPr>
              <a:t>. </a:t>
            </a:r>
            <a:r>
              <a:rPr lang="en-US" sz="1000" b="1">
                <a:solidFill>
                  <a:schemeClr val="dk1"/>
                </a:solidFill>
                <a:latin typeface="Roboto"/>
                <a:ea typeface="Roboto"/>
                <a:cs typeface="Roboto"/>
                <a:sym typeface="Roboto"/>
              </a:rPr>
              <a:t>Nykytilanne lukuina</a:t>
            </a:r>
            <a:r>
              <a:rPr lang="en-US"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Vuosi 2023</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Palvelukeskus Helsinki tuottaa kouluruokaa 120 koululle</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30 automaattia kiertää kouluissa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118 000 palautetta vuoden</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60 eri ruokaa ruokalistalla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Ruokalistakierto on 6vk</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Hävikin määrä muutosta (ei pystytty laskemaan yhden koulun osalta, kun kokeilujakso oli niin lyhyt.)</a:t>
            </a:r>
            <a:endParaRPr sz="1000" b="1">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Kokeilijan ABC</a:t>
            </a:r>
            <a:endParaRPr/>
          </a:p>
        </p:txBody>
      </p:sp>
      <p:sp>
        <p:nvSpPr>
          <p:cNvPr id="271" name="Google Shape;271;p2"/>
          <p:cNvSpPr txBox="1">
            <a:spLocks noGrp="1"/>
          </p:cNvSpPr>
          <p:nvPr>
            <p:ph type="body" idx="1"/>
          </p:nvPr>
        </p:nvSpPr>
        <p:spPr>
          <a:xfrm>
            <a:off x="342900" y="896937"/>
            <a:ext cx="5268912" cy="3735387"/>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US" sz="1300" b="0" i="0" u="none">
                <a:solidFill>
                  <a:srgbClr val="000000"/>
                </a:solidFill>
                <a:latin typeface="Arial"/>
                <a:ea typeface="Arial"/>
                <a:cs typeface="Arial"/>
                <a:sym typeface="Arial"/>
              </a:rPr>
              <a:t>Kokeileminen on tapa oppia uuden ratkaisun hyödyllisyydestä ja vaikutuksista ennen käyttöönottoa. Kokeilu ohjaa kehittämistä oikeaan suuntaan, auttaa löytämään uusia näkökulmia sekä pienentää riskejä.</a:t>
            </a:r>
            <a:endParaRPr/>
          </a:p>
          <a:p>
            <a:pPr marL="0" lvl="0" indent="0" algn="l" rtl="0">
              <a:lnSpc>
                <a:spcPct val="115000"/>
              </a:lnSpc>
              <a:spcBef>
                <a:spcPts val="1200"/>
              </a:spcBef>
              <a:spcAft>
                <a:spcPts val="0"/>
              </a:spcAft>
              <a:buSzPts val="1400"/>
              <a:buNone/>
            </a:pPr>
            <a:r>
              <a:rPr lang="en-US" sz="1300" b="0" i="0" u="none">
                <a:solidFill>
                  <a:srgbClr val="000000"/>
                </a:solidFill>
                <a:latin typeface="Arial"/>
                <a:ea typeface="Arial"/>
                <a:cs typeface="Arial"/>
                <a:sym typeface="Arial"/>
              </a:rPr>
              <a:t>Kokeilijan ABC on tarkoitettu Helsingin kaupungin työntekijöille, jotka haluavat parantaa palveluita, toimintatapoja tai teknologioita. Opas toimii käsikirjana sinulle, joka haluat tehdä ensimmäisen kokeilusi, mutta myös niille, joilla on jo aiempaa kokemusta kokeilemisesta.</a:t>
            </a:r>
            <a:endParaRPr/>
          </a:p>
          <a:p>
            <a:pPr marL="0" lvl="0" indent="0" algn="l" rtl="0">
              <a:lnSpc>
                <a:spcPct val="115000"/>
              </a:lnSpc>
              <a:spcBef>
                <a:spcPts val="1200"/>
              </a:spcBef>
              <a:spcAft>
                <a:spcPts val="0"/>
              </a:spcAft>
              <a:buSzPts val="1400"/>
              <a:buNone/>
            </a:pPr>
            <a:r>
              <a:rPr lang="en-US" sz="1300" b="0" i="0" u="none">
                <a:solidFill>
                  <a:srgbClr val="000000"/>
                </a:solidFill>
                <a:latin typeface="Arial"/>
                <a:ea typeface="Arial"/>
                <a:cs typeface="Arial"/>
                <a:sym typeface="Arial"/>
              </a:rPr>
              <a:t>Opas tuo selkänojaa ketterän kokeilun systemaattiseen suunnitteluun ja toteutukseen sekä kokeilun oppien jakamiseen myös muille.</a:t>
            </a:r>
            <a:endParaRPr/>
          </a:p>
          <a:p>
            <a:pPr marL="0" lvl="0" indent="0" algn="l" rtl="0">
              <a:lnSpc>
                <a:spcPct val="115000"/>
              </a:lnSpc>
              <a:spcBef>
                <a:spcPts val="1200"/>
              </a:spcBef>
              <a:spcAft>
                <a:spcPts val="0"/>
              </a:spcAft>
              <a:buSzPts val="1400"/>
              <a:buNone/>
            </a:pPr>
            <a:r>
              <a:rPr lang="en-US" sz="1300" b="0" i="0" u="none">
                <a:solidFill>
                  <a:srgbClr val="000000"/>
                </a:solidFill>
                <a:latin typeface="Arial"/>
                <a:ea typeface="Arial"/>
                <a:cs typeface="Arial"/>
                <a:sym typeface="Arial"/>
              </a:rPr>
              <a:t>Kokeilijan ABC hyödyntää </a:t>
            </a:r>
            <a:r>
              <a:rPr lang="en-US" sz="1300" b="0" i="0" u="sng">
                <a:solidFill>
                  <a:schemeClr val="hlink"/>
                </a:solidFill>
                <a:hlinkClick r:id="rId3"/>
              </a:rPr>
              <a:t>Kokeilukiihdyttämön</a:t>
            </a:r>
            <a:r>
              <a:rPr lang="en-US" sz="1300" b="0" i="0" u="none">
                <a:solidFill>
                  <a:srgbClr val="000000"/>
                </a:solidFill>
                <a:latin typeface="Arial"/>
                <a:ea typeface="Arial"/>
                <a:cs typeface="Arial"/>
                <a:sym typeface="Arial"/>
              </a:rPr>
              <a:t> kokemuksia kokeilujen toteututuksesta. Kiihdyttämön tuella tehty Kouluruokaparannus-kokeilu toimii havainnollistavana esimerkkinä läpi oppaan.</a:t>
            </a:r>
            <a:endParaRPr/>
          </a:p>
          <a:p>
            <a:pPr marL="0" lvl="0" indent="0" algn="l" rtl="0">
              <a:lnSpc>
                <a:spcPct val="115000"/>
              </a:lnSpc>
              <a:spcBef>
                <a:spcPts val="1200"/>
              </a:spcBef>
              <a:spcAft>
                <a:spcPts val="1200"/>
              </a:spcAft>
              <a:buSzPts val="1400"/>
              <a:buNone/>
            </a:pPr>
            <a:r>
              <a:rPr lang="en-US" sz="1300" b="0" i="0" u="none">
                <a:solidFill>
                  <a:srgbClr val="000000"/>
                </a:solidFill>
                <a:latin typeface="Arial"/>
                <a:ea typeface="Arial"/>
                <a:cs typeface="Arial"/>
                <a:sym typeface="Arial"/>
              </a:rPr>
              <a:t>Kokeilemisen iloa!</a:t>
            </a:r>
            <a:endParaRPr/>
          </a:p>
        </p:txBody>
      </p:sp>
      <p:sp>
        <p:nvSpPr>
          <p:cNvPr id="272" name="Google Shape;272;p2"/>
          <p:cNvSpPr/>
          <p:nvPr/>
        </p:nvSpPr>
        <p:spPr>
          <a:xfrm>
            <a:off x="5824537" y="246062"/>
            <a:ext cx="2222400" cy="1569900"/>
          </a:xfrm>
          <a:prstGeom prst="wedgeEllipseCallout">
            <a:avLst>
              <a:gd name="adj1" fmla="val 29243"/>
              <a:gd name="adj2" fmla="val 76034"/>
            </a:avLst>
          </a:prstGeom>
          <a:solidFill>
            <a:schemeClr val="accent1"/>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0" i="0" u="none">
                <a:solidFill>
                  <a:srgbClr val="FFFFFF"/>
                </a:solidFill>
                <a:latin typeface="Arial"/>
                <a:ea typeface="Arial"/>
                <a:cs typeface="Arial"/>
                <a:sym typeface="Arial"/>
              </a:rPr>
              <a:t>“Ideasta kokeiluun 90 päivässä”</a:t>
            </a:r>
            <a:endParaRPr/>
          </a:p>
        </p:txBody>
      </p:sp>
      <p:pic>
        <p:nvPicPr>
          <p:cNvPr id="273" name="Google Shape;273;p2" descr="Kokeilukiihdyttämön tunnus. Vaaleanpunainen ympyrä, jossa mittarin neula osoittaa 3/4 kohtaa asteikolla. Alareunassa Helsingin kaupungin aaltokuvio"/>
          <p:cNvPicPr preferRelativeResize="0"/>
          <p:nvPr/>
        </p:nvPicPr>
        <p:blipFill rotWithShape="1">
          <a:blip r:embed="rId4">
            <a:alphaModFix/>
          </a:blip>
          <a:srcRect l="23846" r="21089" b="-2446"/>
          <a:stretch/>
        </p:blipFill>
        <p:spPr>
          <a:xfrm>
            <a:off x="5667375" y="2381250"/>
            <a:ext cx="2586037" cy="1785937"/>
          </a:xfrm>
          <a:prstGeom prst="rect">
            <a:avLst/>
          </a:prstGeom>
          <a:noFill/>
          <a:ln>
            <a:noFill/>
          </a:ln>
        </p:spPr>
      </p:pic>
      <p:sp>
        <p:nvSpPr>
          <p:cNvPr id="274" name="Google Shape;274;p2"/>
          <p:cNvSpPr txBox="1"/>
          <p:nvPr/>
        </p:nvSpPr>
        <p:spPr>
          <a:xfrm>
            <a:off x="5435600" y="4008437"/>
            <a:ext cx="3060700" cy="51276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Tukea digitalisaatiokokeiluihin kaupungin työntekijöille </a:t>
            </a:r>
            <a:endParaRPr/>
          </a:p>
          <a:p>
            <a:pPr marL="0" marR="0" lvl="0" indent="0" algn="l" rtl="0">
              <a:lnSpc>
                <a:spcPct val="100000"/>
              </a:lnSpc>
              <a:spcBef>
                <a:spcPts val="0"/>
              </a:spcBef>
              <a:spcAft>
                <a:spcPts val="0"/>
              </a:spcAft>
              <a:buNone/>
            </a:pPr>
            <a:endParaRPr sz="1400" b="1" i="0" u="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2b013d68aed_0_210" descr="kokeilusuunnitelmapohja"/>
          <p:cNvSpPr txBox="1"/>
          <p:nvPr/>
        </p:nvSpPr>
        <p:spPr>
          <a:xfrm>
            <a:off x="263525" y="854075"/>
            <a:ext cx="7713600" cy="4198800"/>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60" name="Google Shape;660;g2b013d68aed_0_210"/>
          <p:cNvSpPr txBox="1">
            <a:spLocks noGrp="1"/>
          </p:cNvSpPr>
          <p:nvPr>
            <p:ph type="title"/>
          </p:nvPr>
        </p:nvSpPr>
        <p:spPr>
          <a:xfrm>
            <a:off x="342900" y="306387"/>
            <a:ext cx="84264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a:latin typeface="Arial Black"/>
                <a:ea typeface="Arial Black"/>
                <a:cs typeface="Arial Black"/>
                <a:sym typeface="Arial Black"/>
              </a:rPr>
              <a:t>Skaalauspohja 2/2 - kouluruokaesimerkki</a:t>
            </a:r>
            <a:endParaRPr/>
          </a:p>
        </p:txBody>
      </p:sp>
      <p:sp>
        <p:nvSpPr>
          <p:cNvPr id="661" name="Google Shape;661;g2b013d68aed_0_210"/>
          <p:cNvSpPr txBox="1"/>
          <p:nvPr/>
        </p:nvSpPr>
        <p:spPr>
          <a:xfrm>
            <a:off x="342900" y="939800"/>
            <a:ext cx="2741700" cy="245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dirty="0">
                <a:latin typeface="Roboto"/>
                <a:ea typeface="Roboto"/>
                <a:cs typeface="Roboto"/>
                <a:sym typeface="Roboto"/>
              </a:rPr>
              <a:t>6</a:t>
            </a:r>
            <a:r>
              <a:rPr lang="en-US" sz="1000" b="1" i="0" u="none" dirty="0">
                <a:solidFill>
                  <a:srgbClr val="000000"/>
                </a:solidFill>
                <a:latin typeface="Roboto"/>
                <a:ea typeface="Roboto"/>
                <a:cs typeface="Roboto"/>
                <a:sym typeface="Roboto"/>
              </a:rPr>
              <a:t>. </a:t>
            </a:r>
            <a:r>
              <a:rPr lang="en-US" sz="1000" b="1" dirty="0" err="1">
                <a:solidFill>
                  <a:schemeClr val="dk1"/>
                </a:solidFill>
                <a:latin typeface="Roboto"/>
                <a:ea typeface="Roboto"/>
                <a:cs typeface="Roboto"/>
                <a:sym typeface="Roboto"/>
              </a:rPr>
              <a:t>Nykytilanteen</a:t>
            </a:r>
            <a:r>
              <a:rPr lang="en-US" sz="1000" b="1" dirty="0">
                <a:solidFill>
                  <a:schemeClr val="dk1"/>
                </a:solidFill>
                <a:latin typeface="Roboto"/>
                <a:ea typeface="Roboto"/>
                <a:cs typeface="Roboto"/>
                <a:sym typeface="Roboto"/>
              </a:rPr>
              <a:t> Flow </a:t>
            </a:r>
            <a:endParaRPr sz="1000" b="1" dirty="0">
              <a:solidFill>
                <a:schemeClr val="dk1"/>
              </a:solidFill>
              <a:latin typeface="Roboto"/>
              <a:ea typeface="Roboto"/>
              <a:cs typeface="Roboto"/>
              <a:sym typeface="Roboto"/>
            </a:endParaRPr>
          </a:p>
          <a:p>
            <a:pPr marL="171450" lvl="0" indent="-120650" algn="l" rtl="0">
              <a:lnSpc>
                <a:spcPct val="100000"/>
              </a:lnSpc>
              <a:spcBef>
                <a:spcPts val="120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Tarjotaan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kouluruokaa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kouluissa</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F24726"/>
                </a:solidFill>
                <a:latin typeface="Roboto"/>
                <a:ea typeface="Roboto"/>
                <a:cs typeface="Roboto"/>
                <a:sym typeface="Roboto"/>
              </a:rPr>
              <a:t>Kerätään</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palautetta</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kouluruuasta</a:t>
            </a:r>
            <a:endParaRPr sz="1000" i="1" dirty="0">
              <a:solidFill>
                <a:srgbClr val="F24726"/>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Suunnitellaan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uusia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ruokia</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Tehdään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muutoksia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ruokahankintoihin</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Muutetaan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ruokalistat</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Aloitetaan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sykli</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uudestaan</a:t>
            </a:r>
            <a:endParaRPr sz="1000" dirty="0">
              <a:latin typeface="Roboto Light"/>
              <a:ea typeface="Roboto Light"/>
              <a:cs typeface="Roboto Light"/>
              <a:sym typeface="Roboto Light"/>
            </a:endParaRPr>
          </a:p>
        </p:txBody>
      </p:sp>
      <p:sp>
        <p:nvSpPr>
          <p:cNvPr id="662" name="Google Shape;662;g2b013d68aed_0_210"/>
          <p:cNvSpPr txBox="1"/>
          <p:nvPr/>
        </p:nvSpPr>
        <p:spPr>
          <a:xfrm>
            <a:off x="3148000" y="939800"/>
            <a:ext cx="4680000" cy="245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dirty="0">
                <a:solidFill>
                  <a:schemeClr val="dk1"/>
                </a:solidFill>
                <a:latin typeface="Roboto"/>
                <a:ea typeface="Roboto"/>
                <a:cs typeface="Roboto"/>
                <a:sym typeface="Roboto"/>
              </a:rPr>
              <a:t>7. </a:t>
            </a:r>
            <a:r>
              <a:rPr lang="en-US" sz="1000" b="1" dirty="0" err="1">
                <a:solidFill>
                  <a:schemeClr val="dk1"/>
                </a:solidFill>
                <a:latin typeface="Roboto"/>
                <a:ea typeface="Roboto"/>
                <a:cs typeface="Roboto"/>
                <a:sym typeface="Roboto"/>
              </a:rPr>
              <a:t>Tavoitetilanteen</a:t>
            </a:r>
            <a:r>
              <a:rPr lang="en-US" sz="1000" b="1" dirty="0">
                <a:solidFill>
                  <a:schemeClr val="dk1"/>
                </a:solidFill>
                <a:latin typeface="Roboto"/>
                <a:ea typeface="Roboto"/>
                <a:cs typeface="Roboto"/>
                <a:sym typeface="Roboto"/>
              </a:rPr>
              <a:t> Flow</a:t>
            </a:r>
            <a:endParaRPr sz="1000" b="1" dirty="0">
              <a:solidFill>
                <a:schemeClr val="dk1"/>
              </a:solidFill>
              <a:latin typeface="Roboto"/>
              <a:ea typeface="Roboto"/>
              <a:cs typeface="Roboto"/>
              <a:sym typeface="Roboto"/>
            </a:endParaRPr>
          </a:p>
          <a:p>
            <a:pPr marL="171450" lvl="0" indent="-120650" algn="l" rtl="0">
              <a:lnSpc>
                <a:spcPct val="100000"/>
              </a:lnSpc>
              <a:spcBef>
                <a:spcPts val="120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Tarjotaan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kouluruokaa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kouluissa</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rgbClr val="1A1A1A"/>
                </a:solidFill>
                <a:latin typeface="Roboto"/>
                <a:ea typeface="Roboto"/>
                <a:cs typeface="Roboto"/>
                <a:sym typeface="Roboto"/>
              </a:rPr>
              <a:t>Kerätään</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palautetta</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kouluruuasta</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palauteautomaateilla</a:t>
            </a:r>
            <a:endParaRPr sz="1000" dirty="0">
              <a:solidFill>
                <a:srgbClr val="1A1A1A"/>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tehdään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palautteen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annosta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helpompaa</a:t>
            </a:r>
            <a:endParaRPr sz="1000" i="1" dirty="0">
              <a:solidFill>
                <a:srgbClr val="0CA789"/>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yhdistetään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palaute</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tiettyyn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ruokalajiin</a:t>
            </a:r>
            <a:r>
              <a:rPr lang="en-US" sz="1000" i="1" dirty="0">
                <a:solidFill>
                  <a:srgbClr val="0CA789"/>
                </a:solidFill>
                <a:latin typeface="Roboto"/>
                <a:ea typeface="Roboto"/>
                <a:cs typeface="Roboto"/>
                <a:sym typeface="Roboto"/>
              </a:rPr>
              <a:t> ja </a:t>
            </a:r>
            <a:r>
              <a:rPr lang="en-US" sz="1000" i="1" dirty="0" err="1">
                <a:solidFill>
                  <a:srgbClr val="0CA789"/>
                </a:solidFill>
                <a:latin typeface="Roboto"/>
                <a:ea typeface="Roboto"/>
                <a:cs typeface="Roboto"/>
                <a:sym typeface="Roboto"/>
              </a:rPr>
              <a:t>paikkaan</a:t>
            </a:r>
            <a:r>
              <a:rPr lang="en-US" sz="1000" i="1" dirty="0">
                <a:solidFill>
                  <a:srgbClr val="0CA789"/>
                </a:solidFill>
                <a:latin typeface="Roboto"/>
                <a:ea typeface="Roboto"/>
                <a:cs typeface="Roboto"/>
                <a:sym typeface="Roboto"/>
              </a:rPr>
              <a:t> ja </a:t>
            </a:r>
            <a:r>
              <a:rPr lang="en-US" sz="1000" i="1" dirty="0" err="1">
                <a:solidFill>
                  <a:srgbClr val="0CA789"/>
                </a:solidFill>
                <a:latin typeface="Roboto"/>
                <a:ea typeface="Roboto"/>
                <a:cs typeface="Roboto"/>
                <a:sym typeface="Roboto"/>
              </a:rPr>
              <a:t>aika</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Suunnitellaan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uusia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ruokia</a:t>
            </a:r>
            <a:endParaRPr sz="1000" dirty="0">
              <a:solidFill>
                <a:schemeClr val="dk1"/>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kokeillaan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uutta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ruokaa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valituissa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kouluissa</a:t>
            </a:r>
            <a:endParaRPr sz="1000" i="1" dirty="0">
              <a:solidFill>
                <a:srgbClr val="0CA789"/>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kerätään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palautetta</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Tehdään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muutoksia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ruokahankintoihin</a:t>
            </a:r>
            <a:r>
              <a:rPr lang="en-US" sz="1000"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datan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perusteella</a:t>
            </a:r>
            <a:endParaRPr sz="1000" i="1" dirty="0">
              <a:solidFill>
                <a:srgbClr val="0CA789"/>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tietyn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aikavälin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palaute</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linkitetään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ruokakokeiluun</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Muutetaan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reseptiikkaa</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Muutetaan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ruokalistat</a:t>
            </a:r>
            <a:r>
              <a:rPr lang="en-US" sz="1000" i="1" dirty="0">
                <a:solidFill>
                  <a:srgbClr val="0CA789"/>
                </a:solidFill>
                <a:latin typeface="Roboto"/>
                <a:ea typeface="Roboto"/>
                <a:cs typeface="Roboto"/>
                <a:sym typeface="Roboto"/>
              </a:rPr>
              <a:t> ja </a:t>
            </a:r>
            <a:r>
              <a:rPr lang="en-US" sz="1000" i="1" dirty="0" err="1">
                <a:solidFill>
                  <a:srgbClr val="0CA789"/>
                </a:solidFill>
                <a:latin typeface="Roboto"/>
                <a:ea typeface="Roboto"/>
                <a:cs typeface="Roboto"/>
                <a:sym typeface="Roboto"/>
              </a:rPr>
              <a:t>varmistetaan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että</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koneet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padat</a:t>
            </a:r>
            <a:r>
              <a:rPr lang="en-US" sz="1000" i="1" dirty="0">
                <a:solidFill>
                  <a:srgbClr val="0CA789"/>
                </a:solidFill>
                <a:latin typeface="Roboto"/>
                <a:ea typeface="Roboto"/>
                <a:cs typeface="Roboto"/>
                <a:sym typeface="Roboto"/>
              </a:rPr>
              <a:t> ja </a:t>
            </a:r>
            <a:r>
              <a:rPr lang="en-US" sz="1000" i="1" dirty="0" err="1">
                <a:solidFill>
                  <a:srgbClr val="0CA789"/>
                </a:solidFill>
                <a:latin typeface="Roboto"/>
                <a:ea typeface="Roboto"/>
                <a:cs typeface="Roboto"/>
                <a:sym typeface="Roboto"/>
              </a:rPr>
              <a:t>uunit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riittävät</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Muutetaan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ruokahankintoja</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Aloitetaan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sykli</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uudestaan</a:t>
            </a:r>
            <a:endParaRPr sz="1000" dirty="0">
              <a:solidFill>
                <a:schemeClr val="dk1"/>
              </a:solidFill>
              <a:latin typeface="Roboto"/>
              <a:ea typeface="Roboto"/>
              <a:cs typeface="Roboto"/>
              <a:sym typeface="Roboto"/>
            </a:endParaRPr>
          </a:p>
          <a:p>
            <a:pPr marL="0" marR="0" lvl="0" indent="0" algn="l" rtl="0">
              <a:lnSpc>
                <a:spcPct val="100000"/>
              </a:lnSpc>
              <a:spcBef>
                <a:spcPts val="1200"/>
              </a:spcBef>
              <a:spcAft>
                <a:spcPts val="0"/>
              </a:spcAft>
              <a:buClr>
                <a:srgbClr val="000000"/>
              </a:buClr>
              <a:buSzPts val="1100"/>
              <a:buFont typeface="Roboto Light"/>
              <a:buNone/>
            </a:pPr>
            <a:endParaRPr sz="1000" dirty="0">
              <a:latin typeface="Roboto Light"/>
              <a:ea typeface="Roboto Light"/>
              <a:cs typeface="Roboto Light"/>
              <a:sym typeface="Roboto Light"/>
            </a:endParaRPr>
          </a:p>
        </p:txBody>
      </p:sp>
      <p:sp>
        <p:nvSpPr>
          <p:cNvPr id="663" name="Google Shape;663;g2b013d68aed_0_210"/>
          <p:cNvSpPr txBox="1"/>
          <p:nvPr/>
        </p:nvSpPr>
        <p:spPr>
          <a:xfrm>
            <a:off x="342900" y="3433525"/>
            <a:ext cx="7485000" cy="154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Roboto"/>
              <a:buNone/>
            </a:pPr>
            <a:r>
              <a:rPr lang="en-US" sz="1000" b="1">
                <a:solidFill>
                  <a:schemeClr val="dk1"/>
                </a:solidFill>
                <a:latin typeface="Roboto"/>
                <a:ea typeface="Roboto"/>
                <a:cs typeface="Roboto"/>
                <a:sym typeface="Roboto"/>
              </a:rPr>
              <a:t>8. Hyödyt tavoitetilassa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Roboto"/>
              <a:buNone/>
            </a:pPr>
            <a:r>
              <a:rPr lang="en-US" sz="1000">
                <a:solidFill>
                  <a:schemeClr val="dk1"/>
                </a:solidFill>
                <a:latin typeface="Roboto"/>
                <a:ea typeface="Roboto"/>
                <a:cs typeface="Roboto"/>
                <a:sym typeface="Roboto"/>
              </a:rPr>
              <a:t>Oppilaat saavat parempaa ruokaa, kokevat osallisuutta kouluruuan kehittämiseen. Oppilaat saavat positiivisia kokemuksia yhteisöön kontribuoinnista, oppivat ympäristönäkökulmaa ja vastuullisuutta.</a:t>
            </a:r>
            <a:endParaRPr sz="1000">
              <a:solidFill>
                <a:schemeClr val="dk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sz="1000">
                <a:solidFill>
                  <a:schemeClr val="dk1"/>
                </a:solidFill>
                <a:latin typeface="Roboto"/>
                <a:ea typeface="Roboto"/>
                <a:cs typeface="Roboto"/>
                <a:sym typeface="Roboto"/>
              </a:rPr>
              <a:t>Lapset syö päivän aikana paremmin parempaa ruokaa. Keskittyvät loppupäivän paremmin ja oppivat tehokkaammin. Vireystaso säilyy. Kouluruoka voi paikata huonompaa kotona saatavaa ruokaa. Maanantaisin ja perjantaisin ruokaa menee enemmän.</a:t>
            </a:r>
            <a:endParaRPr sz="1000">
              <a:solidFill>
                <a:schemeClr val="dk1"/>
              </a:solidFill>
              <a:latin typeface="Roboto"/>
              <a:ea typeface="Roboto"/>
              <a:cs typeface="Roboto"/>
              <a:sym typeface="Roboto"/>
            </a:endParaRPr>
          </a:p>
          <a:p>
            <a:pPr marL="0" lvl="0" indent="0" algn="l" rtl="0">
              <a:lnSpc>
                <a:spcPct val="115000"/>
              </a:lnSpc>
              <a:spcBef>
                <a:spcPts val="1200"/>
              </a:spcBef>
              <a:spcAft>
                <a:spcPts val="1200"/>
              </a:spcAft>
              <a:buClr>
                <a:schemeClr val="dk1"/>
              </a:buClr>
              <a:buSzPts val="1100"/>
              <a:buFont typeface="Arial"/>
              <a:buNone/>
            </a:pPr>
            <a:r>
              <a:rPr lang="en-US" sz="1000">
                <a:solidFill>
                  <a:schemeClr val="dk1"/>
                </a:solidFill>
                <a:latin typeface="Roboto"/>
                <a:ea typeface="Roboto"/>
                <a:cs typeface="Roboto"/>
                <a:sym typeface="Roboto"/>
              </a:rPr>
              <a:t>Hävikki pienenee, kun listoilla ei pyöri sellaisia ruokia, jotka eivät maistu lapsille</a:t>
            </a:r>
            <a:endParaRPr sz="1000">
              <a:solidFill>
                <a:schemeClr val="dk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61E"/>
        </a:solidFill>
        <a:effectLst/>
      </p:bgPr>
    </p:bg>
    <p:spTree>
      <p:nvGrpSpPr>
        <p:cNvPr id="1" name="Shape 667"/>
        <p:cNvGrpSpPr/>
        <p:nvPr/>
      </p:nvGrpSpPr>
      <p:grpSpPr>
        <a:xfrm>
          <a:off x="0" y="0"/>
          <a:ext cx="0" cy="0"/>
          <a:chOff x="0" y="0"/>
          <a:chExt cx="0" cy="0"/>
        </a:xfrm>
      </p:grpSpPr>
      <p:sp>
        <p:nvSpPr>
          <p:cNvPr id="670" name="Google Shape;670;g2b013d68aed_0_223"/>
          <p:cNvSpPr txBox="1"/>
          <p:nvPr/>
        </p:nvSpPr>
        <p:spPr>
          <a:xfrm>
            <a:off x="147637" y="1215762"/>
            <a:ext cx="42720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a:t>
            </a:r>
            <a:r>
              <a:rPr lang="en-US" sz="2000" i="1"/>
              <a:t>Tosi hyvä tää skaalauspohja. Me voidaan perehdyttää tämän avulla. Saadaanko me tää itsellemme?</a:t>
            </a:r>
            <a:r>
              <a:rPr lang="en-US" sz="2000" b="0" i="1" u="none">
                <a:solidFill>
                  <a:srgbClr val="000000"/>
                </a:solidFill>
                <a:latin typeface="Arial"/>
                <a:ea typeface="Arial"/>
                <a:cs typeface="Arial"/>
                <a:sym typeface="Arial"/>
              </a:rPr>
              <a:t>”</a:t>
            </a:r>
            <a:endParaRPr/>
          </a:p>
        </p:txBody>
      </p:sp>
      <p:sp>
        <p:nvSpPr>
          <p:cNvPr id="669" name="Google Shape;669;g2b013d68aed_0_223"/>
          <p:cNvSpPr txBox="1">
            <a:spLocks noGrp="1"/>
          </p:cNvSpPr>
          <p:nvPr>
            <p:ph type="ctrTitle"/>
          </p:nvPr>
        </p:nvSpPr>
        <p:spPr>
          <a:xfrm>
            <a:off x="1155700" y="3311525"/>
            <a:ext cx="2679300" cy="7113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a:solidFill>
                  <a:srgbClr val="000000"/>
                </a:solidFill>
              </a:rPr>
              <a:t>Pirjo Viiru ja Päivi-Hannele Seppä</a:t>
            </a:r>
            <a:endParaRPr sz="1200">
              <a:solidFill>
                <a:srgbClr val="000000"/>
              </a:solidFill>
            </a:endParaRPr>
          </a:p>
          <a:p>
            <a:pPr marL="0" lvl="0" indent="0" algn="ctr" rtl="0">
              <a:lnSpc>
                <a:spcPct val="85000"/>
              </a:lnSpc>
              <a:spcBef>
                <a:spcPts val="0"/>
              </a:spcBef>
              <a:spcAft>
                <a:spcPts val="0"/>
              </a:spcAft>
              <a:buSzPts val="1100"/>
              <a:buNone/>
            </a:pPr>
            <a:r>
              <a:rPr lang="en-US" sz="1200" b="0" i="0" u="none">
                <a:solidFill>
                  <a:srgbClr val="000000"/>
                </a:solidFill>
                <a:latin typeface="Arial"/>
                <a:ea typeface="Arial"/>
                <a:cs typeface="Arial"/>
                <a:sym typeface="Arial"/>
              </a:rPr>
              <a:t>Kasko</a:t>
            </a:r>
            <a:br>
              <a:rPr lang="en-US" sz="5300" b="1" i="0" u="none">
                <a:solidFill>
                  <a:srgbClr val="FFFFFF"/>
                </a:solidFill>
                <a:latin typeface="Arial"/>
                <a:ea typeface="Arial"/>
                <a:cs typeface="Arial"/>
                <a:sym typeface="Arial"/>
              </a:rPr>
            </a:br>
            <a:endParaRPr/>
          </a:p>
        </p:txBody>
      </p:sp>
      <p:sp>
        <p:nvSpPr>
          <p:cNvPr id="671" name="Google Shape;671;g2b013d68aed_0_223"/>
          <p:cNvSpPr txBox="1"/>
          <p:nvPr/>
        </p:nvSpPr>
        <p:spPr>
          <a:xfrm>
            <a:off x="1155700" y="4175125"/>
            <a:ext cx="32307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a:solidFill>
                  <a:srgbClr val="000000"/>
                </a:solidFill>
                <a:latin typeface="Arial"/>
                <a:ea typeface="Arial"/>
                <a:cs typeface="Arial"/>
                <a:sym typeface="Arial"/>
              </a:rPr>
              <a:t>Lue lisää P</a:t>
            </a:r>
            <a:r>
              <a:rPr lang="en-US" sz="1100"/>
              <a:t>irjon ja Päivi-Hannelen kokeilusta:</a:t>
            </a:r>
            <a:r>
              <a:rPr lang="en-US" sz="1100" b="0" i="0" u="none">
                <a:solidFill>
                  <a:srgbClr val="000000"/>
                </a:solidFill>
                <a:latin typeface="Arial"/>
                <a:ea typeface="Arial"/>
                <a:cs typeface="Arial"/>
                <a:sym typeface="Arial"/>
              </a:rPr>
              <a:t> </a:t>
            </a:r>
            <a:r>
              <a:rPr lang="en-US" sz="1100">
                <a:solidFill>
                  <a:schemeClr val="dk1"/>
                </a:solidFill>
              </a:rPr>
              <a:t>Kouluruokaan parannus ruokalajikohtaisen palautteen avulla</a:t>
            </a:r>
            <a:endParaRPr sz="2200" b="1">
              <a:solidFill>
                <a:schemeClr val="dk1"/>
              </a:solidFill>
            </a:endParaRPr>
          </a:p>
          <a:p>
            <a:pPr marL="0" lvl="0" indent="0" algn="l" rtl="0">
              <a:spcBef>
                <a:spcPts val="0"/>
              </a:spcBef>
              <a:spcAft>
                <a:spcPts val="0"/>
              </a:spcAft>
              <a:buClr>
                <a:schemeClr val="hlink"/>
              </a:buClr>
              <a:buSzPts val="1200"/>
              <a:buFont typeface="Arial"/>
              <a:buNone/>
            </a:pPr>
            <a:r>
              <a:rPr lang="en-US" sz="1200" u="sng">
                <a:solidFill>
                  <a:schemeClr val="hlink"/>
                </a:solidFill>
                <a:hlinkClick r:id="rId3"/>
              </a:rPr>
              <a:t>https://kokeilukiihdyttamo.hel.fi/results/35</a:t>
            </a:r>
            <a:endParaRPr/>
          </a:p>
        </p:txBody>
      </p:sp>
      <p:pic>
        <p:nvPicPr>
          <p:cNvPr id="668" name="Google Shape;668;g2b013d68aed_0_223" descr="Lähikuva käsistä ja lautasesta ruokalinjastolla. Henkilö ottaa ruokaa."/>
          <p:cNvPicPr preferRelativeResize="0"/>
          <p:nvPr/>
        </p:nvPicPr>
        <p:blipFill rotWithShape="1">
          <a:blip r:embed="rId4">
            <a:alphaModFix/>
          </a:blip>
          <a:srcRect l="23200" r="16818"/>
          <a:stretch/>
        </p:blipFill>
        <p:spPr>
          <a:xfrm>
            <a:off x="4515175" y="0"/>
            <a:ext cx="4628823"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61262">
            <a:alpha val="45882"/>
          </a:srgbClr>
        </a:solidFill>
        <a:effectLst/>
      </p:bgPr>
    </p:bg>
    <p:spTree>
      <p:nvGrpSpPr>
        <p:cNvPr id="1" name="Shape 675"/>
        <p:cNvGrpSpPr/>
        <p:nvPr/>
      </p:nvGrpSpPr>
      <p:grpSpPr>
        <a:xfrm>
          <a:off x="0" y="0"/>
          <a:ext cx="0" cy="0"/>
          <a:chOff x="0" y="0"/>
          <a:chExt cx="0" cy="0"/>
        </a:xfrm>
      </p:grpSpPr>
      <p:sp>
        <p:nvSpPr>
          <p:cNvPr id="676" name="Google Shape;676;p26"/>
          <p:cNvSpPr txBox="1">
            <a:spLocks noGrp="1"/>
          </p:cNvSpPr>
          <p:nvPr>
            <p:ph type="ctrTitle"/>
          </p:nvPr>
        </p:nvSpPr>
        <p:spPr>
          <a:xfrm>
            <a:off x="273050" y="257175"/>
            <a:ext cx="8348662" cy="28892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7000" b="1" i="0" u="none">
                <a:solidFill>
                  <a:srgbClr val="FFFFFF"/>
                </a:solidFill>
                <a:latin typeface="Arial"/>
                <a:ea typeface="Arial"/>
                <a:cs typeface="Arial"/>
                <a:sym typeface="Arial"/>
              </a:rPr>
              <a:t>3 Analysoi tulokset ja opi niistä</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7"/>
          <p:cNvSpPr txBox="1">
            <a:spLocks noGrp="1"/>
          </p:cNvSpPr>
          <p:nvPr>
            <p:ph type="title"/>
          </p:nvPr>
        </p:nvSpPr>
        <p:spPr>
          <a:xfrm>
            <a:off x="228600" y="196850"/>
            <a:ext cx="7742237" cy="44291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0" i="0" u="none">
                <a:solidFill>
                  <a:srgbClr val="000000"/>
                </a:solidFill>
                <a:latin typeface="Arial Black"/>
                <a:ea typeface="Arial Black"/>
                <a:cs typeface="Arial Black"/>
                <a:sym typeface="Arial Black"/>
              </a:rPr>
              <a:t>Tulosten analysointi ja oppiminen</a:t>
            </a:r>
            <a:br>
              <a:rPr lang="en-US" sz="2800" b="0" i="0" u="none">
                <a:solidFill>
                  <a:srgbClr val="000000"/>
                </a:solidFill>
                <a:latin typeface="Arial Black"/>
                <a:ea typeface="Arial Black"/>
                <a:cs typeface="Arial Black"/>
                <a:sym typeface="Arial Black"/>
              </a:rPr>
            </a:br>
            <a:endParaRPr/>
          </a:p>
        </p:txBody>
      </p:sp>
      <p:sp>
        <p:nvSpPr>
          <p:cNvPr id="682" name="Google Shape;682;p27"/>
          <p:cNvSpPr txBox="1">
            <a:spLocks noGrp="1"/>
          </p:cNvSpPr>
          <p:nvPr>
            <p:ph type="body" idx="1"/>
          </p:nvPr>
        </p:nvSpPr>
        <p:spPr>
          <a:xfrm>
            <a:off x="266700" y="809625"/>
            <a:ext cx="7464425" cy="13985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700" b="0" i="0" u="none">
                <a:solidFill>
                  <a:srgbClr val="000000"/>
                </a:solidFill>
                <a:latin typeface="Arial"/>
                <a:ea typeface="Arial"/>
                <a:cs typeface="Arial"/>
                <a:sym typeface="Arial"/>
              </a:rPr>
              <a:t>Kokeiluilla on tarkoitus oppia jotakin loppukäyttäjistä, kokeiltavasta asiasta, menetelmistä, teknologioista ja toimintaympäristöstä.</a:t>
            </a:r>
            <a:endParaRPr/>
          </a:p>
          <a:p>
            <a:pPr marL="0" lvl="0" indent="0" algn="l" rtl="0">
              <a:lnSpc>
                <a:spcPct val="100000"/>
              </a:lnSpc>
              <a:spcBef>
                <a:spcPts val="0"/>
              </a:spcBef>
              <a:spcAft>
                <a:spcPts val="0"/>
              </a:spcAft>
              <a:buSzPts val="1400"/>
              <a:buNone/>
            </a:pPr>
            <a:endParaRPr sz="17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700" b="0" i="0" u="none">
                <a:solidFill>
                  <a:srgbClr val="000000"/>
                </a:solidFill>
                <a:latin typeface="Arial"/>
                <a:ea typeface="Arial"/>
                <a:cs typeface="Arial"/>
                <a:sym typeface="Arial"/>
              </a:rPr>
              <a:t>Analyysiä tehdessä havainnoidaan, mitä kokeilukorttiin tiivistetylle oletukselle kokeilussa kävi. </a:t>
            </a:r>
            <a:endParaRPr/>
          </a:p>
        </p:txBody>
      </p:sp>
      <p:sp>
        <p:nvSpPr>
          <p:cNvPr id="683" name="Google Shape;683;p27"/>
          <p:cNvSpPr/>
          <p:nvPr/>
        </p:nvSpPr>
        <p:spPr>
          <a:xfrm>
            <a:off x="319087" y="2252662"/>
            <a:ext cx="6754812" cy="1720850"/>
          </a:xfrm>
          <a:prstGeom prst="wedgeRoundRectCallout">
            <a:avLst>
              <a:gd name="adj1" fmla="val -2352"/>
              <a:gd name="adj2" fmla="val 93458"/>
              <a:gd name="adj3" fmla="val 16667"/>
            </a:avLst>
          </a:prstGeom>
          <a:solidFill>
            <a:srgbClr val="F5A3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a:solidFill>
                  <a:srgbClr val="000000"/>
                </a:solidFill>
                <a:latin typeface="Arial"/>
                <a:ea typeface="Arial"/>
                <a:cs typeface="Arial"/>
                <a:sym typeface="Arial"/>
              </a:rPr>
              <a:t>Esim. jos ajateltiin, että palautteen kerääminen kouluruoasta parantaisi oppilaiden kokemusta ruuasta sekä ruuan valmistusprosessista, analyysivaiheessa havainnoidaan, tapahtuiko todella näin. Analyysin tulokset kirjataan loppuraporttiin, jota toivottavasti on osin täytetty jo kokeilun toteutuksen alusta asti.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61262">
            <a:alpha val="45882"/>
          </a:srgbClr>
        </a:solidFill>
        <a:effectLst/>
      </p:bgPr>
    </p:bg>
    <p:spTree>
      <p:nvGrpSpPr>
        <p:cNvPr id="1" name="Shape 687"/>
        <p:cNvGrpSpPr/>
        <p:nvPr/>
      </p:nvGrpSpPr>
      <p:grpSpPr>
        <a:xfrm>
          <a:off x="0" y="0"/>
          <a:ext cx="0" cy="0"/>
          <a:chOff x="0" y="0"/>
          <a:chExt cx="0" cy="0"/>
        </a:xfrm>
      </p:grpSpPr>
      <p:sp>
        <p:nvSpPr>
          <p:cNvPr id="688" name="Google Shape;688;p28"/>
          <p:cNvSpPr txBox="1">
            <a:spLocks noGrp="1"/>
          </p:cNvSpPr>
          <p:nvPr>
            <p:ph type="ctrTitle"/>
          </p:nvPr>
        </p:nvSpPr>
        <p:spPr>
          <a:xfrm>
            <a:off x="6484937" y="3184525"/>
            <a:ext cx="1689100" cy="633412"/>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b="0" i="0" u="none">
                <a:solidFill>
                  <a:schemeClr val="dk1"/>
                </a:solidFill>
                <a:latin typeface="Arial"/>
                <a:ea typeface="Arial"/>
                <a:cs typeface="Arial"/>
                <a:sym typeface="Arial"/>
              </a:rPr>
              <a:t>Kirsi Verkka</a:t>
            </a:r>
            <a:br>
              <a:rPr lang="en-US" sz="1200" b="0" i="0" u="none">
                <a:solidFill>
                  <a:schemeClr val="dk1"/>
                </a:solidFill>
                <a:latin typeface="Arial"/>
                <a:ea typeface="Arial"/>
                <a:cs typeface="Arial"/>
                <a:sym typeface="Arial"/>
              </a:rPr>
            </a:br>
            <a:r>
              <a:rPr lang="en-US" sz="1200" b="0" i="0" u="none">
                <a:solidFill>
                  <a:schemeClr val="dk1"/>
                </a:solidFill>
                <a:latin typeface="Arial"/>
                <a:ea typeface="Arial"/>
                <a:cs typeface="Arial"/>
                <a:sym typeface="Arial"/>
              </a:rPr>
              <a:t>Kehityspäällikkö</a:t>
            </a:r>
            <a:br>
              <a:rPr lang="en-US" sz="1200" b="0" i="0" u="none">
                <a:solidFill>
                  <a:schemeClr val="dk1"/>
                </a:solidFill>
                <a:latin typeface="Arial"/>
                <a:ea typeface="Arial"/>
                <a:cs typeface="Arial"/>
                <a:sym typeface="Arial"/>
              </a:rPr>
            </a:br>
            <a:r>
              <a:rPr lang="en-US" sz="1200" b="0" i="0" u="none">
                <a:solidFill>
                  <a:schemeClr val="dk1"/>
                </a:solidFill>
                <a:latin typeface="Arial"/>
                <a:ea typeface="Arial"/>
                <a:cs typeface="Arial"/>
                <a:sym typeface="Arial"/>
              </a:rPr>
              <a:t>Kanslia</a:t>
            </a:r>
            <a:br>
              <a:rPr lang="en-US" sz="1200" b="0" i="0" u="none">
                <a:solidFill>
                  <a:schemeClr val="dk1"/>
                </a:solidFill>
                <a:latin typeface="Arial"/>
                <a:ea typeface="Arial"/>
                <a:cs typeface="Arial"/>
                <a:sym typeface="Arial"/>
              </a:rPr>
            </a:br>
            <a:endParaRPr/>
          </a:p>
        </p:txBody>
      </p:sp>
      <p:pic>
        <p:nvPicPr>
          <p:cNvPr id="689" name="Google Shape;689;p28" descr="Kuvassa Kirsi Verkka katsoo kohti ja hymyilee."/>
          <p:cNvPicPr preferRelativeResize="0"/>
          <p:nvPr/>
        </p:nvPicPr>
        <p:blipFill rotWithShape="1">
          <a:blip r:embed="rId3">
            <a:alphaModFix/>
          </a:blip>
          <a:srcRect/>
          <a:stretch/>
        </p:blipFill>
        <p:spPr>
          <a:xfrm>
            <a:off x="0" y="0"/>
            <a:ext cx="5143500" cy="5143500"/>
          </a:xfrm>
          <a:prstGeom prst="rect">
            <a:avLst/>
          </a:prstGeom>
          <a:noFill/>
          <a:ln>
            <a:noFill/>
          </a:ln>
        </p:spPr>
      </p:pic>
      <p:sp>
        <p:nvSpPr>
          <p:cNvPr id="690" name="Google Shape;690;p28"/>
          <p:cNvSpPr txBox="1"/>
          <p:nvPr/>
        </p:nvSpPr>
        <p:spPr>
          <a:xfrm>
            <a:off x="5407025" y="533400"/>
            <a:ext cx="3586162" cy="233838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“Yhteiskehittäminen ja kokeileminen ovat väistämättä matka omaan itseen.</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Omia tunteita ja asenteita kannattaa reflektoida ja pohtia esimerkiksi miten suhtautuu vastoinkäymisiin.”</a:t>
            </a:r>
            <a:endParaRPr/>
          </a:p>
        </p:txBody>
      </p:sp>
      <p:sp>
        <p:nvSpPr>
          <p:cNvPr id="691" name="Google Shape;691;p28"/>
          <p:cNvSpPr txBox="1"/>
          <p:nvPr/>
        </p:nvSpPr>
        <p:spPr>
          <a:xfrm>
            <a:off x="5210175" y="4130675"/>
            <a:ext cx="3390900" cy="9239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Lue lisää Kirsin kokeilusta:</a:t>
            </a:r>
            <a:endParaRPr/>
          </a:p>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Tieto osallistuvan budjetoinnin </a:t>
            </a:r>
            <a:endParaRPr/>
          </a:p>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tukena OmaStadissa</a:t>
            </a:r>
            <a:endParaRPr/>
          </a:p>
          <a:p>
            <a:pPr marL="0" marR="0" lvl="0" indent="0" algn="l" rtl="0">
              <a:lnSpc>
                <a:spcPct val="100000"/>
              </a:lnSpc>
              <a:spcBef>
                <a:spcPts val="0"/>
              </a:spcBef>
              <a:spcAft>
                <a:spcPts val="0"/>
              </a:spcAft>
              <a:buClr>
                <a:schemeClr val="hlink"/>
              </a:buClr>
              <a:buSzPts val="1200"/>
              <a:buFont typeface="Arial"/>
              <a:buNone/>
            </a:pPr>
            <a:r>
              <a:rPr lang="en-US" sz="1200" b="0" i="0" u="sng">
                <a:solidFill>
                  <a:schemeClr val="hlink"/>
                </a:solidFill>
                <a:latin typeface="Arial"/>
                <a:ea typeface="Arial"/>
                <a:cs typeface="Arial"/>
                <a:sym typeface="Arial"/>
                <a:hlinkClick r:id="rId4"/>
              </a:rPr>
              <a:t>https://kokeilukiihdyttamo.hel.fi/results/43</a:t>
            </a:r>
            <a:endParaRPr/>
          </a:p>
        </p:txBody>
      </p:sp>
      <p:grpSp>
        <p:nvGrpSpPr>
          <p:cNvPr id="692" name="Google Shape;692;p28" descr="&quot;&quot;"/>
          <p:cNvGrpSpPr/>
          <p:nvPr/>
        </p:nvGrpSpPr>
        <p:grpSpPr>
          <a:xfrm>
            <a:off x="8174037" y="4667250"/>
            <a:ext cx="606425" cy="280987"/>
            <a:chOff x="228601" y="704851"/>
            <a:chExt cx="11734830" cy="5449885"/>
          </a:xfrm>
        </p:grpSpPr>
        <p:sp>
          <p:nvSpPr>
            <p:cNvPr id="693" name="Google Shape;693;p28"/>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94" name="Google Shape;694;p28"/>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95" name="Google Shape;695;p28"/>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96" name="Google Shape;696;p28"/>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97" name="Google Shape;697;p28"/>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98" name="Google Shape;698;p28"/>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99" name="Google Shape;699;p28"/>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00" name="Google Shape;700;p28"/>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01" name="Google Shape;701;p28"/>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02" name="Google Shape;702;p28"/>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03" name="Google Shape;703;p28"/>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29"/>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0" i="0" u="none">
                <a:solidFill>
                  <a:srgbClr val="000000"/>
                </a:solidFill>
                <a:latin typeface="Arial Black"/>
                <a:ea typeface="Arial Black"/>
                <a:cs typeface="Arial Black"/>
                <a:sym typeface="Arial Black"/>
              </a:rPr>
              <a:t>Koosta loppuraportti ja kerro tuloksista</a:t>
            </a:r>
            <a:br>
              <a:rPr lang="en-US" sz="2800" b="0" i="0" u="none">
                <a:solidFill>
                  <a:srgbClr val="000000"/>
                </a:solidFill>
                <a:latin typeface="Arial Black"/>
                <a:ea typeface="Arial Black"/>
                <a:cs typeface="Arial Black"/>
                <a:sym typeface="Arial Black"/>
              </a:rPr>
            </a:br>
            <a:endParaRPr/>
          </a:p>
        </p:txBody>
      </p:sp>
      <p:sp>
        <p:nvSpPr>
          <p:cNvPr id="709" name="Google Shape;709;p29"/>
          <p:cNvSpPr txBox="1">
            <a:spLocks noGrp="1"/>
          </p:cNvSpPr>
          <p:nvPr>
            <p:ph type="body" idx="1"/>
          </p:nvPr>
        </p:nvSpPr>
        <p:spPr>
          <a:xfrm>
            <a:off x="342900" y="896937"/>
            <a:ext cx="7683500" cy="37353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900" b="0" i="0" u="none">
                <a:solidFill>
                  <a:srgbClr val="000000"/>
                </a:solidFill>
                <a:latin typeface="Arial"/>
                <a:ea typeface="Arial"/>
                <a:cs typeface="Arial"/>
                <a:sym typeface="Arial"/>
              </a:rPr>
              <a:t>Kokeilua kannattaa esitellä mahdollisimman laajasti ja kerätä siitä nousevia huomioita ja kysymyksiä itselle muistiin. Varaa myös tähän kokeilun vaiheeseen riittävästi aikaa. </a:t>
            </a:r>
            <a:endParaRPr/>
          </a:p>
          <a:p>
            <a:pPr marL="0" lvl="0" indent="0" algn="l" rtl="0">
              <a:lnSpc>
                <a:spcPct val="100000"/>
              </a:lnSpc>
              <a:spcBef>
                <a:spcPts val="0"/>
              </a:spcBef>
              <a:spcAft>
                <a:spcPts val="0"/>
              </a:spcAft>
              <a:buSzPts val="1400"/>
              <a:buNone/>
            </a:pPr>
            <a:endParaRPr sz="19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900" b="0" i="0" u="none">
                <a:solidFill>
                  <a:srgbClr val="000000"/>
                </a:solidFill>
                <a:latin typeface="Arial"/>
                <a:ea typeface="Arial"/>
                <a:cs typeface="Arial"/>
                <a:sym typeface="Arial"/>
              </a:rPr>
              <a:t>Oppeja on tärkeä kirjoittaa auki useasta näkökulmasta - muuten päällimmäisenä itsellä oleva oppi helposti korostuu ja muut jäävät huomaamatta.</a:t>
            </a:r>
            <a:endParaRPr/>
          </a:p>
          <a:p>
            <a:pPr marL="0" lvl="0" indent="0" algn="l" rtl="0">
              <a:lnSpc>
                <a:spcPct val="100000"/>
              </a:lnSpc>
              <a:spcBef>
                <a:spcPts val="0"/>
              </a:spcBef>
              <a:spcAft>
                <a:spcPts val="0"/>
              </a:spcAft>
              <a:buSzPts val="1400"/>
              <a:buNone/>
            </a:pPr>
            <a:endParaRPr sz="1900" b="0" i="1" u="none">
              <a:solidFill>
                <a:srgbClr val="D61262"/>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900" b="1" i="1" u="none">
                <a:solidFill>
                  <a:srgbClr val="F5A3C7"/>
                </a:solidFill>
                <a:latin typeface="Arial"/>
                <a:ea typeface="Arial"/>
                <a:cs typeface="Arial"/>
                <a:sym typeface="Arial"/>
              </a:rPr>
              <a:t>Loppuraportti </a:t>
            </a:r>
            <a:r>
              <a:rPr lang="en-US" sz="1900" b="0" i="0" u="none">
                <a:solidFill>
                  <a:srgbClr val="000000"/>
                </a:solidFill>
                <a:latin typeface="Arial"/>
                <a:ea typeface="Arial"/>
                <a:cs typeface="Arial"/>
                <a:sym typeface="Arial"/>
              </a:rPr>
              <a:t>on hyödyllinen dokumentti, jonka täyttäminen porukassa on myös itsessään oppimistilanne. </a:t>
            </a:r>
            <a:endParaRPr/>
          </a:p>
          <a:p>
            <a:pPr marL="0" lvl="0" indent="0" algn="l" rtl="0">
              <a:lnSpc>
                <a:spcPct val="100000"/>
              </a:lnSpc>
              <a:spcBef>
                <a:spcPts val="0"/>
              </a:spcBef>
              <a:spcAft>
                <a:spcPts val="0"/>
              </a:spcAft>
              <a:buSzPts val="1400"/>
              <a:buNone/>
            </a:pPr>
            <a:endParaRPr sz="1900" b="0" i="0" u="none">
              <a:solidFill>
                <a:srgbClr val="000000"/>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None/>
            </a:pPr>
            <a:endParaRPr sz="1900" b="0" i="0" u="none">
              <a:solidFill>
                <a:srgbClr val="000000"/>
              </a:solidFill>
              <a:latin typeface="Arial"/>
              <a:ea typeface="Arial"/>
              <a:cs typeface="Arial"/>
              <a:sym typeface="Arial"/>
            </a:endParaRPr>
          </a:p>
        </p:txBody>
      </p:sp>
      <p:sp>
        <p:nvSpPr>
          <p:cNvPr id="710" name="Google Shape;710;p29"/>
          <p:cNvSpPr/>
          <p:nvPr/>
        </p:nvSpPr>
        <p:spPr>
          <a:xfrm>
            <a:off x="4259262" y="3821112"/>
            <a:ext cx="2824162" cy="960437"/>
          </a:xfrm>
          <a:prstGeom prst="wedgeRoundRectCallout">
            <a:avLst>
              <a:gd name="adj1" fmla="val 83198"/>
              <a:gd name="adj2" fmla="val 47598"/>
              <a:gd name="adj3" fmla="val 16667"/>
            </a:avLst>
          </a:prstGeom>
          <a:solidFill>
            <a:srgbClr val="F5A3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a:solidFill>
                  <a:srgbClr val="000000"/>
                </a:solidFill>
                <a:latin typeface="Arial"/>
                <a:ea typeface="Arial"/>
                <a:cs typeface="Arial"/>
                <a:sym typeface="Arial"/>
              </a:rPr>
              <a:t>Loppuraportti on systemaattisen oppimisen välinen niin kokeilun tekijöille kuin muullekin organisaatiolle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0"/>
          <p:cNvSpPr txBox="1">
            <a:spLocks noGrp="1"/>
          </p:cNvSpPr>
          <p:nvPr>
            <p:ph type="title"/>
          </p:nvPr>
        </p:nvSpPr>
        <p:spPr>
          <a:xfrm>
            <a:off x="206375" y="214312"/>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Dokumentoi opit - Loppuraportti</a:t>
            </a:r>
            <a:endParaRPr/>
          </a:p>
        </p:txBody>
      </p:sp>
      <p:sp>
        <p:nvSpPr>
          <p:cNvPr id="716" name="Google Shape;716;p30"/>
          <p:cNvSpPr txBox="1"/>
          <p:nvPr/>
        </p:nvSpPr>
        <p:spPr>
          <a:xfrm>
            <a:off x="104775" y="622300"/>
            <a:ext cx="6953250" cy="36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Loppuraporttipohjan löydät tämän oppaan Kokeilijan työkalut -liitteestä</a:t>
            </a:r>
            <a:endParaRPr/>
          </a:p>
        </p:txBody>
      </p:sp>
      <p:sp>
        <p:nvSpPr>
          <p:cNvPr id="717" name="Google Shape;717;p30"/>
          <p:cNvSpPr txBox="1"/>
          <p:nvPr/>
        </p:nvSpPr>
        <p:spPr>
          <a:xfrm>
            <a:off x="104775" y="877887"/>
            <a:ext cx="8426450" cy="36988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Esimerkki: Kouluruokakokeilun </a:t>
            </a:r>
            <a:r>
              <a:rPr lang="en-US" sz="1200" b="0" i="0" u="sng">
                <a:solidFill>
                  <a:schemeClr val="hlink"/>
                </a:solidFill>
                <a:latin typeface="Arial"/>
                <a:ea typeface="Arial"/>
                <a:cs typeface="Arial"/>
                <a:sym typeface="Arial"/>
                <a:hlinkClick r:id="rId3"/>
              </a:rPr>
              <a:t>loppuraportti</a:t>
            </a:r>
            <a:r>
              <a:rPr lang="en-US" sz="1200" b="0" i="0" u="none">
                <a:solidFill>
                  <a:srgbClr val="000000"/>
                </a:solidFill>
                <a:latin typeface="Arial"/>
                <a:ea typeface="Arial"/>
                <a:cs typeface="Arial"/>
                <a:sym typeface="Arial"/>
              </a:rPr>
              <a:t> </a:t>
            </a:r>
            <a:endParaRPr/>
          </a:p>
        </p:txBody>
      </p:sp>
      <p:sp>
        <p:nvSpPr>
          <p:cNvPr id="718" name="Google Shape;718;p30"/>
          <p:cNvSpPr txBox="1"/>
          <p:nvPr/>
        </p:nvSpPr>
        <p:spPr>
          <a:xfrm>
            <a:off x="144462" y="1509712"/>
            <a:ext cx="5380037" cy="3524250"/>
          </a:xfrm>
          <a:prstGeom prst="rect">
            <a:avLst/>
          </a:prstGeom>
          <a:noFill/>
          <a:ln w="28575" cap="flat" cmpd="sng">
            <a:solidFill>
              <a:srgbClr val="F5A3C7"/>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Sisällysluettelo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Tiivistelmä (oletus, kokeilun kuvaus, tulos ja opit)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Kokeilun tavoitteet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Kokeilun keskeiset opit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Kokeilun eteneminen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Kokeilun tuotokset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Opit kokeiltavan ratkaisun tai toimintatavan mahdollisuuksista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Opit asiakkaiden tai palvelun käyttäjien tarpeista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Opit ratkaisun kehittämisestä teknisesti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Opit kokeilemisesta yleensä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Opit kokeiluprojektin arjen pyörittämisestä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Kokeilun tekninen ympäristö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Kokeilun data </a:t>
            </a:r>
            <a:endParaRPr/>
          </a:p>
          <a:p>
            <a:pPr marL="0" marR="0" lvl="0" indent="-6350" algn="l" rtl="0">
              <a:lnSpc>
                <a:spcPct val="100000"/>
              </a:lnSpc>
              <a:spcBef>
                <a:spcPts val="0"/>
              </a:spcBef>
              <a:spcAft>
                <a:spcPts val="0"/>
              </a:spcAft>
              <a:buClr>
                <a:srgbClr val="000000"/>
              </a:buClr>
              <a:buSzPts val="100"/>
              <a:buFont typeface="Arial"/>
              <a:buAutoNum type="arabicPeriod"/>
            </a:pPr>
            <a:r>
              <a:rPr lang="en-US" sz="1300" b="0" i="0" u="none">
                <a:solidFill>
                  <a:srgbClr val="000000"/>
                </a:solidFill>
                <a:latin typeface="Arial"/>
                <a:ea typeface="Arial"/>
                <a:cs typeface="Arial"/>
                <a:sym typeface="Arial"/>
              </a:rPr>
              <a:t>Jatkopäätökset ja -ideat</a:t>
            </a:r>
            <a:endParaRPr/>
          </a:p>
          <a:p>
            <a:pPr marL="0" marR="0" lvl="0" indent="0" algn="l" rtl="0">
              <a:lnSpc>
                <a:spcPct val="100000"/>
              </a:lnSpc>
              <a:spcBef>
                <a:spcPts val="0"/>
              </a:spcBef>
              <a:spcAft>
                <a:spcPts val="0"/>
              </a:spcAft>
              <a:buClr>
                <a:srgbClr val="000000"/>
              </a:buClr>
              <a:buSzPts val="1300"/>
              <a:buFont typeface="Arial"/>
              <a:buNone/>
            </a:pPr>
            <a:endParaRPr sz="13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300" b="0" i="0" u="none">
              <a:solidFill>
                <a:srgbClr val="000000"/>
              </a:solidFill>
              <a:latin typeface="Arial"/>
              <a:ea typeface="Arial"/>
              <a:cs typeface="Arial"/>
              <a:sym typeface="Arial"/>
            </a:endParaRPr>
          </a:p>
        </p:txBody>
      </p:sp>
      <p:sp>
        <p:nvSpPr>
          <p:cNvPr id="719" name="Google Shape;719;p30"/>
          <p:cNvSpPr/>
          <p:nvPr/>
        </p:nvSpPr>
        <p:spPr>
          <a:xfrm>
            <a:off x="5789612" y="1604962"/>
            <a:ext cx="2359025" cy="1258887"/>
          </a:xfrm>
          <a:prstGeom prst="wedgeRoundRectCallout">
            <a:avLst>
              <a:gd name="adj1" fmla="val -134085"/>
              <a:gd name="adj2" fmla="val -42032"/>
              <a:gd name="adj3" fmla="val 16667"/>
            </a:avLst>
          </a:prstGeom>
          <a:solidFill>
            <a:srgbClr val="F5A3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a:solidFill>
                  <a:srgbClr val="000000"/>
                </a:solidFill>
                <a:latin typeface="Arial"/>
                <a:ea typeface="Arial"/>
                <a:cs typeface="Arial"/>
                <a:sym typeface="Arial"/>
              </a:rPr>
              <a:t>Kirjoita raporttia jo kokeilun aikana. Tiivistä lopuksi, jotta oma ajattelusi täsmentyy ja jotta muiden on helppo omaksua.</a:t>
            </a:r>
            <a:endParaRPr/>
          </a:p>
        </p:txBody>
      </p:sp>
      <p:sp>
        <p:nvSpPr>
          <p:cNvPr id="720" name="Google Shape;720;p30"/>
          <p:cNvSpPr/>
          <p:nvPr/>
        </p:nvSpPr>
        <p:spPr>
          <a:xfrm>
            <a:off x="5789612" y="3771900"/>
            <a:ext cx="2359025" cy="914400"/>
          </a:xfrm>
          <a:prstGeom prst="wedgeRoundRectCallout">
            <a:avLst>
              <a:gd name="adj1" fmla="val -205204"/>
              <a:gd name="adj2" fmla="val 23369"/>
              <a:gd name="adj3" fmla="val 16667"/>
            </a:avLst>
          </a:prstGeom>
          <a:solidFill>
            <a:srgbClr val="F5A3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a:solidFill>
                  <a:srgbClr val="000000"/>
                </a:solidFill>
                <a:latin typeface="Arial"/>
                <a:ea typeface="Arial"/>
                <a:cs typeface="Arial"/>
                <a:sym typeface="Arial"/>
              </a:rPr>
              <a:t>Kokeilun opit on tärkeää viedä arkeen, jotta hyötyjen koko potentiaali saadaan käyttöön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1"/>
          <p:cNvSpPr txBox="1">
            <a:spLocks noGrp="1"/>
          </p:cNvSpPr>
          <p:nvPr>
            <p:ph type="ctrTitle"/>
          </p:nvPr>
        </p:nvSpPr>
        <p:spPr>
          <a:xfrm>
            <a:off x="365125" y="342900"/>
            <a:ext cx="7996237" cy="3852862"/>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1100"/>
              <a:buNone/>
            </a:pPr>
            <a:r>
              <a:rPr lang="en-US" sz="5300" b="1" i="0" u="none">
                <a:solidFill>
                  <a:srgbClr val="FFFFFF"/>
                </a:solidFill>
                <a:latin typeface="Arial"/>
                <a:ea typeface="Arial"/>
                <a:cs typeface="Arial"/>
                <a:sym typeface="Arial"/>
              </a:rPr>
              <a:t>4 Opeista toiminnan parantamiseen</a:t>
            </a:r>
            <a:br>
              <a:rPr lang="en-US" sz="5300" b="1" i="0" u="none">
                <a:solidFill>
                  <a:srgbClr val="FFFFFF"/>
                </a:solidFill>
                <a:latin typeface="Arial"/>
                <a:ea typeface="Arial"/>
                <a:cs typeface="Arial"/>
                <a:sym typeface="Arial"/>
              </a:rPr>
            </a:br>
            <a:br>
              <a:rPr lang="en-US" sz="5300" b="1" i="0" u="none">
                <a:solidFill>
                  <a:srgbClr val="FFFFFF"/>
                </a:solidFill>
                <a:latin typeface="Arial"/>
                <a:ea typeface="Arial"/>
                <a:cs typeface="Arial"/>
                <a:sym typeface="Arial"/>
              </a:rPr>
            </a:b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2"/>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Miksi oppien jakaminen on niin tärkeää?</a:t>
            </a:r>
            <a:endParaRPr/>
          </a:p>
        </p:txBody>
      </p:sp>
      <p:sp>
        <p:nvSpPr>
          <p:cNvPr id="731" name="Google Shape;731;p32"/>
          <p:cNvSpPr txBox="1">
            <a:spLocks noGrp="1"/>
          </p:cNvSpPr>
          <p:nvPr>
            <p:ph type="body" idx="1"/>
          </p:nvPr>
        </p:nvSpPr>
        <p:spPr>
          <a:xfrm>
            <a:off x="342900" y="1266825"/>
            <a:ext cx="7993062" cy="3365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sz="18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800" b="0" i="0" u="none">
                <a:solidFill>
                  <a:srgbClr val="000000"/>
                </a:solidFill>
                <a:latin typeface="Arial"/>
                <a:ea typeface="Arial"/>
                <a:cs typeface="Arial"/>
                <a:sym typeface="Arial"/>
              </a:rPr>
              <a:t>Kun kokeilu on tehty ja sen opit kirjattu ja analysoitu, on aika ymmärtää, miten sen tuloksia voisi hyödyntää laajemmassa mittakaavassa.</a:t>
            </a:r>
            <a:endParaRPr/>
          </a:p>
          <a:p>
            <a:pPr marL="0" lvl="0" indent="0" algn="l" rtl="0">
              <a:lnSpc>
                <a:spcPct val="100000"/>
              </a:lnSpc>
              <a:spcBef>
                <a:spcPts val="0"/>
              </a:spcBef>
              <a:spcAft>
                <a:spcPts val="0"/>
              </a:spcAft>
              <a:buSzPts val="1400"/>
              <a:buNone/>
            </a:pPr>
            <a:endParaRPr sz="18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800" b="0" i="0" u="none">
                <a:solidFill>
                  <a:srgbClr val="000000"/>
                </a:solidFill>
                <a:latin typeface="Arial"/>
                <a:ea typeface="Arial"/>
                <a:cs typeface="Arial"/>
                <a:sym typeface="Arial"/>
              </a:rPr>
              <a:t>Tämän keskustelun helpottamiseksi voitte palata kokeilutiimin ja tärkeimpien sidosryhmien kanssa alkuperäiseen kehitysideaan visiolakanalla. Miltä se nyt kokeilun ja uusien oppien jälkeen näyttää? Jos tekemistä lähdetään nyt edistämään laajamittaisemmin, mitkä ovat tärkeimmät ratkaistavat pullonkaulat?</a:t>
            </a:r>
            <a:endParaRPr/>
          </a:p>
          <a:p>
            <a:pPr marL="0" lvl="0" indent="0" algn="l" rtl="0">
              <a:lnSpc>
                <a:spcPct val="100000"/>
              </a:lnSpc>
              <a:spcBef>
                <a:spcPts val="0"/>
              </a:spcBef>
              <a:spcAft>
                <a:spcPts val="0"/>
              </a:spcAft>
              <a:buSzPts val="1400"/>
              <a:buNone/>
            </a:pPr>
            <a:endParaRPr sz="18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900" b="0" i="0" u="none">
              <a:solidFill>
                <a:srgbClr val="000000"/>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None/>
            </a:pPr>
            <a:endParaRPr sz="1900" b="0" i="0" u="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3"/>
          <p:cNvSpPr txBox="1">
            <a:spLocks noGrp="1"/>
          </p:cNvSpPr>
          <p:nvPr>
            <p:ph type="title"/>
          </p:nvPr>
        </p:nvSpPr>
        <p:spPr>
          <a:xfrm>
            <a:off x="114300" y="2301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400" b="1" i="0" u="none">
                <a:solidFill>
                  <a:srgbClr val="000000"/>
                </a:solidFill>
                <a:latin typeface="Arial Black"/>
                <a:ea typeface="Arial Black"/>
                <a:cs typeface="Arial Black"/>
                <a:sym typeface="Arial Black"/>
              </a:rPr>
              <a:t>Palaute kehitysaihioon - muokattu visiolakana (päivitä kokeilun löydökset visiolakanaan)</a:t>
            </a:r>
            <a:br>
              <a:rPr lang="en-US" sz="2400" b="1" i="0" u="none">
                <a:solidFill>
                  <a:srgbClr val="000000"/>
                </a:solidFill>
                <a:latin typeface="Arial Black"/>
                <a:ea typeface="Arial Black"/>
                <a:cs typeface="Arial Black"/>
                <a:sym typeface="Arial Black"/>
              </a:rPr>
            </a:br>
            <a:endParaRPr/>
          </a:p>
        </p:txBody>
      </p:sp>
      <p:pic>
        <p:nvPicPr>
          <p:cNvPr id="737" name="Google Shape;737;p33" descr="Kuva kouluruokailukokeilun visiolakanasta. Nuolet osoittavat Avainresurssit ja kyvykkyydet laatikkoon sekä Toteutusvisio laatikkoon"/>
          <p:cNvPicPr preferRelativeResize="0"/>
          <p:nvPr/>
        </p:nvPicPr>
        <p:blipFill rotWithShape="1">
          <a:blip r:embed="rId3">
            <a:alphaModFix/>
          </a:blip>
          <a:srcRect/>
          <a:stretch/>
        </p:blipFill>
        <p:spPr>
          <a:xfrm>
            <a:off x="114300" y="949325"/>
            <a:ext cx="7637462" cy="4132262"/>
          </a:xfrm>
          <a:prstGeom prst="rect">
            <a:avLst/>
          </a:prstGeom>
          <a:noFill/>
          <a:ln>
            <a:noFill/>
          </a:ln>
        </p:spPr>
      </p:pic>
      <p:sp>
        <p:nvSpPr>
          <p:cNvPr id="738" name="Google Shape;738;p33" descr="&quot;&quot;"/>
          <p:cNvSpPr/>
          <p:nvPr/>
        </p:nvSpPr>
        <p:spPr>
          <a:xfrm>
            <a:off x="1582737" y="1897062"/>
            <a:ext cx="3978275" cy="1096962"/>
          </a:xfrm>
          <a:prstGeom prst="wedgeRoundRectCallout">
            <a:avLst>
              <a:gd name="adj1" fmla="val 80301"/>
              <a:gd name="adj2" fmla="val -18683"/>
              <a:gd name="adj3"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39" name="Google Shape;739;p33"/>
          <p:cNvSpPr/>
          <p:nvPr/>
        </p:nvSpPr>
        <p:spPr>
          <a:xfrm>
            <a:off x="1582737" y="1897062"/>
            <a:ext cx="3978275" cy="1096962"/>
          </a:xfrm>
          <a:prstGeom prst="wedgeRoundRectCallout">
            <a:avLst>
              <a:gd name="adj1" fmla="val -20733"/>
              <a:gd name="adj2" fmla="val 208194"/>
              <a:gd name="adj3"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a:solidFill>
                  <a:srgbClr val="FFFFFF"/>
                </a:solidFill>
                <a:latin typeface="Arial"/>
                <a:ea typeface="Arial"/>
                <a:cs typeface="Arial"/>
                <a:sym typeface="Arial"/>
              </a:rPr>
              <a:t>Esim. Kouluruokakokeilun osalta jatkosta tai sen rahoituksesta ei voitu tehdä suunnitelmia kokeilun aikana, koska ne vaativat vielä lisäselvitystyötä teknisten ratkaisujen osalta.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Sisältö</a:t>
            </a:r>
            <a:endParaRPr/>
          </a:p>
        </p:txBody>
      </p:sp>
      <p:sp>
        <p:nvSpPr>
          <p:cNvPr id="280" name="Google Shape;280;p3"/>
          <p:cNvSpPr txBox="1">
            <a:spLocks noGrp="1"/>
          </p:cNvSpPr>
          <p:nvPr>
            <p:ph type="body" idx="1"/>
          </p:nvPr>
        </p:nvSpPr>
        <p:spPr>
          <a:xfrm>
            <a:off x="347662" y="809625"/>
            <a:ext cx="7783512" cy="355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US" sz="1600" b="0" i="0" u="none">
                <a:solidFill>
                  <a:srgbClr val="000000"/>
                </a:solidFill>
                <a:latin typeface="Arial"/>
                <a:ea typeface="Arial"/>
                <a:cs typeface="Arial"/>
                <a:sym typeface="Arial"/>
              </a:rPr>
              <a:t>Tämä opas tiivistää tärkeimmät ketterän kokeilun tekemisen vaiheet ja työkalut</a:t>
            </a:r>
            <a:endParaRPr/>
          </a:p>
        </p:txBody>
      </p:sp>
      <p:sp>
        <p:nvSpPr>
          <p:cNvPr id="281" name="Google Shape;281;p3"/>
          <p:cNvSpPr txBox="1">
            <a:spLocks noGrp="1"/>
          </p:cNvSpPr>
          <p:nvPr>
            <p:ph type="body" idx="1"/>
          </p:nvPr>
        </p:nvSpPr>
        <p:spPr>
          <a:xfrm>
            <a:off x="342900" y="1174750"/>
            <a:ext cx="5426075" cy="3176587"/>
          </a:xfrm>
          <a:prstGeom prst="rect">
            <a:avLst/>
          </a:prstGeom>
          <a:noFill/>
          <a:ln>
            <a:noFill/>
          </a:ln>
        </p:spPr>
        <p:txBody>
          <a:bodyPr spcFirstLastPara="1" wrap="square" lIns="0" tIns="0" rIns="0" bIns="0" anchor="t" anchorCtr="0">
            <a:noAutofit/>
          </a:bodyPr>
          <a:lstStyle/>
          <a:p>
            <a:pPr marL="0" indent="0" eaLnBrk="1" fontAlgn="auto" hangingPunct="1">
              <a:lnSpc>
                <a:spcPct val="115000"/>
              </a:lnSpc>
              <a:buSzPts val="1100"/>
              <a:buFont typeface="Arial"/>
              <a:buNone/>
              <a:defRPr/>
            </a:pPr>
            <a:r>
              <a:rPr lang="fi-FI" sz="1200" dirty="0">
                <a:solidFill>
                  <a:schemeClr val="dk1"/>
                </a:solidFill>
                <a:sym typeface="Arial"/>
              </a:rPr>
              <a:t>Johdanto: Miksi kokeilla?</a:t>
            </a:r>
          </a:p>
          <a:p>
            <a:pPr marL="152400" indent="0" eaLnBrk="1" fontAlgn="auto" hangingPunct="1">
              <a:lnSpc>
                <a:spcPct val="115000"/>
              </a:lnSpc>
              <a:buSzPts val="1200"/>
              <a:buFont typeface="Arial"/>
              <a:buNone/>
              <a:defRPr/>
            </a:pPr>
            <a:r>
              <a:rPr lang="fi-FI" sz="1200" dirty="0">
                <a:solidFill>
                  <a:schemeClr val="dk1"/>
                </a:solidFill>
                <a:sym typeface="Arial"/>
              </a:rPr>
              <a:t>1. Ongelman kuvaaminen ja kokeilun rajaus</a:t>
            </a:r>
          </a:p>
          <a:p>
            <a:pPr marL="781050" indent="-171450" eaLnBrk="1" fontAlgn="auto" hangingPunct="1">
              <a:lnSpc>
                <a:spcPct val="115000"/>
              </a:lnSpc>
              <a:buSzPts val="1200"/>
              <a:buFont typeface="Arial"/>
              <a:buChar char="•"/>
              <a:defRPr/>
            </a:pPr>
            <a:r>
              <a:rPr lang="fi-FI" sz="1200" dirty="0">
                <a:solidFill>
                  <a:schemeClr val="dk1"/>
                </a:solidFill>
                <a:sym typeface="Arial"/>
              </a:rPr>
              <a:t>Mieti ja dokumentoi kehittämistarve ja alustava toteutusidea</a:t>
            </a:r>
          </a:p>
          <a:p>
            <a:pPr marL="781050" indent="-171450" eaLnBrk="1" fontAlgn="auto" hangingPunct="1">
              <a:lnSpc>
                <a:spcPct val="115000"/>
              </a:lnSpc>
              <a:buSzPts val="1200"/>
              <a:buFont typeface="Arial"/>
              <a:buChar char="•"/>
              <a:defRPr/>
            </a:pPr>
            <a:r>
              <a:rPr lang="fi-FI" sz="1200" dirty="0">
                <a:solidFill>
                  <a:schemeClr val="dk1"/>
                </a:solidFill>
                <a:sym typeface="Arial"/>
              </a:rPr>
              <a:t>Tiivistä tärkein ratkaistava kysymys kokeilukortille</a:t>
            </a:r>
          </a:p>
          <a:p>
            <a:pPr marL="152400" indent="0" eaLnBrk="1" fontAlgn="auto" hangingPunct="1">
              <a:lnSpc>
                <a:spcPct val="115000"/>
              </a:lnSpc>
              <a:buSzPts val="1200"/>
              <a:buFont typeface="Arial"/>
              <a:buNone/>
              <a:defRPr/>
            </a:pPr>
            <a:r>
              <a:rPr lang="fi-FI" sz="1200" dirty="0">
                <a:solidFill>
                  <a:schemeClr val="dk1"/>
                </a:solidFill>
                <a:sym typeface="Arial"/>
              </a:rPr>
              <a:t>2. Toteuta kokeilu</a:t>
            </a:r>
          </a:p>
          <a:p>
            <a:pPr marL="781050" indent="-171450" eaLnBrk="1" fontAlgn="auto" hangingPunct="1">
              <a:lnSpc>
                <a:spcPct val="115000"/>
              </a:lnSpc>
              <a:buSzPts val="1200"/>
              <a:buFont typeface="Arial"/>
              <a:buChar char="•"/>
              <a:defRPr/>
            </a:pPr>
            <a:r>
              <a:rPr lang="fi-FI" sz="1200" dirty="0">
                <a:solidFill>
                  <a:schemeClr val="dk1"/>
                </a:solidFill>
                <a:sym typeface="Arial"/>
              </a:rPr>
              <a:t>Kirjoita kokeilusuunnitelma ja täytä skaalauspohja</a:t>
            </a:r>
          </a:p>
          <a:p>
            <a:pPr marL="781050" indent="-171450" eaLnBrk="1" fontAlgn="auto" hangingPunct="1">
              <a:lnSpc>
                <a:spcPct val="115000"/>
              </a:lnSpc>
              <a:buSzPts val="1200"/>
              <a:buFont typeface="Arial"/>
              <a:buChar char="•"/>
              <a:defRPr/>
            </a:pPr>
            <a:r>
              <a:rPr lang="fi-FI" sz="1200" dirty="0">
                <a:solidFill>
                  <a:schemeClr val="dk1"/>
                </a:solidFill>
                <a:sym typeface="Arial"/>
              </a:rPr>
              <a:t>Testaa hypoteesi kokeilulla ja kerää huomiot</a:t>
            </a:r>
          </a:p>
          <a:p>
            <a:pPr marL="152400" indent="0" eaLnBrk="1" fontAlgn="auto" hangingPunct="1">
              <a:lnSpc>
                <a:spcPct val="115000"/>
              </a:lnSpc>
              <a:buSzPts val="1200"/>
              <a:buFont typeface="Arial"/>
              <a:buNone/>
              <a:defRPr/>
            </a:pPr>
            <a:r>
              <a:rPr lang="fi-FI" sz="1200" dirty="0">
                <a:solidFill>
                  <a:schemeClr val="dk1"/>
                </a:solidFill>
                <a:sym typeface="Arial"/>
              </a:rPr>
              <a:t>3. Analysoi tulokset ja opi niistä</a:t>
            </a:r>
          </a:p>
          <a:p>
            <a:pPr marL="781050" indent="-171450" eaLnBrk="1" fontAlgn="auto" hangingPunct="1">
              <a:lnSpc>
                <a:spcPct val="115000"/>
              </a:lnSpc>
              <a:buSzPts val="1200"/>
              <a:buFont typeface="Arial"/>
              <a:buChar char="•"/>
              <a:defRPr/>
            </a:pPr>
            <a:r>
              <a:rPr lang="fi-FI" sz="1200" dirty="0">
                <a:solidFill>
                  <a:schemeClr val="dk1"/>
                </a:solidFill>
                <a:sym typeface="Arial"/>
              </a:rPr>
              <a:t>Tulosten analysointi ja oppiminen</a:t>
            </a:r>
          </a:p>
          <a:p>
            <a:pPr marL="781050" indent="-171450" eaLnBrk="1" fontAlgn="auto" hangingPunct="1">
              <a:lnSpc>
                <a:spcPct val="115000"/>
              </a:lnSpc>
              <a:buSzPts val="1200"/>
              <a:buFont typeface="Arial"/>
              <a:buChar char="•"/>
              <a:defRPr/>
            </a:pPr>
            <a:r>
              <a:rPr lang="fi-FI" sz="1200" dirty="0">
                <a:solidFill>
                  <a:schemeClr val="dk1"/>
                </a:solidFill>
                <a:sym typeface="Arial"/>
              </a:rPr>
              <a:t>Ymmärrä liiketoiminta-arvo (arvo toiminnalle)</a:t>
            </a:r>
          </a:p>
          <a:p>
            <a:pPr marL="152400" indent="0" eaLnBrk="1" fontAlgn="auto" hangingPunct="1">
              <a:lnSpc>
                <a:spcPct val="115000"/>
              </a:lnSpc>
              <a:buSzPts val="1200"/>
              <a:buFont typeface="Arial"/>
              <a:buNone/>
              <a:defRPr/>
            </a:pPr>
            <a:r>
              <a:rPr lang="fi-FI" sz="1200" dirty="0">
                <a:solidFill>
                  <a:schemeClr val="dk1"/>
                </a:solidFill>
                <a:sym typeface="Arial"/>
              </a:rPr>
              <a:t>4. Opeista toiminnan parantamiseen</a:t>
            </a:r>
          </a:p>
          <a:p>
            <a:pPr marL="781050" indent="-171450" eaLnBrk="1" fontAlgn="auto" hangingPunct="1">
              <a:lnSpc>
                <a:spcPct val="115000"/>
              </a:lnSpc>
              <a:buSzPts val="1200"/>
              <a:buFont typeface="Arial"/>
              <a:buChar char="•"/>
              <a:defRPr/>
            </a:pPr>
            <a:r>
              <a:rPr lang="fi-FI" sz="1200" dirty="0">
                <a:solidFill>
                  <a:schemeClr val="dk1"/>
                </a:solidFill>
                <a:sym typeface="Arial"/>
              </a:rPr>
              <a:t>Koosta loppuraportti ja kerro tuloksista</a:t>
            </a:r>
          </a:p>
          <a:p>
            <a:pPr marL="781050" indent="-171450" eaLnBrk="1" fontAlgn="auto" hangingPunct="1">
              <a:lnSpc>
                <a:spcPct val="115000"/>
              </a:lnSpc>
              <a:buSzPts val="1200"/>
              <a:buFont typeface="Arial"/>
              <a:buChar char="•"/>
              <a:defRPr/>
            </a:pPr>
            <a:r>
              <a:rPr lang="fi-FI" sz="1200" dirty="0">
                <a:solidFill>
                  <a:schemeClr val="dk1"/>
                </a:solidFill>
                <a:sym typeface="Arial"/>
              </a:rPr>
              <a:t>Miten toimintaa voidaan parantaa ja oppeja skaalata</a:t>
            </a:r>
          </a:p>
          <a:p>
            <a:pPr marL="0" indent="0" eaLnBrk="1" fontAlgn="auto" hangingPunct="1">
              <a:lnSpc>
                <a:spcPct val="115000"/>
              </a:lnSpc>
              <a:buSzPts val="1100"/>
              <a:buFont typeface="Arial"/>
              <a:buNone/>
              <a:defRPr/>
            </a:pPr>
            <a:r>
              <a:rPr lang="fi-FI" sz="1200" dirty="0">
                <a:solidFill>
                  <a:schemeClr val="dk1"/>
                </a:solidFill>
                <a:sym typeface="Arial"/>
              </a:rPr>
              <a:t>Lopuksi: Mistä tukea kokeiluille?</a:t>
            </a:r>
          </a:p>
          <a:p>
            <a:pPr marL="0" indent="0" eaLnBrk="1" fontAlgn="auto" hangingPunct="1">
              <a:lnSpc>
                <a:spcPct val="115000"/>
              </a:lnSpc>
              <a:buSzPts val="1100"/>
              <a:buFont typeface="Arial"/>
              <a:buNone/>
              <a:defRPr/>
            </a:pPr>
            <a:r>
              <a:rPr lang="fi-FI" sz="1200" dirty="0">
                <a:solidFill>
                  <a:schemeClr val="dk1"/>
                </a:solidFill>
                <a:sym typeface="Arial"/>
              </a:rPr>
              <a:t>Lisätietoja, yhteydenotot ja käyttöoikeudet</a:t>
            </a:r>
          </a:p>
          <a:p>
            <a:pPr marL="0" indent="0" eaLnBrk="1" fontAlgn="auto" hangingPunct="1">
              <a:lnSpc>
                <a:spcPct val="115000"/>
              </a:lnSpc>
              <a:buSzPts val="1100"/>
              <a:buFont typeface="Arial"/>
              <a:buNone/>
              <a:defRPr/>
            </a:pPr>
            <a:r>
              <a:rPr lang="fi-FI" sz="1200" dirty="0">
                <a:solidFill>
                  <a:schemeClr val="dk1"/>
                </a:solidFill>
                <a:sym typeface="Arial"/>
              </a:rPr>
              <a:t>Liitteet: Kokeilijan työkalut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34"/>
          <p:cNvSpPr txBox="1">
            <a:spLocks noGrp="1"/>
          </p:cNvSpPr>
          <p:nvPr>
            <p:ph type="title"/>
          </p:nvPr>
        </p:nvSpPr>
        <p:spPr>
          <a:xfrm>
            <a:off x="228600" y="196850"/>
            <a:ext cx="8653462" cy="44291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0" i="0" u="none">
                <a:solidFill>
                  <a:srgbClr val="000000"/>
                </a:solidFill>
                <a:latin typeface="Arial Black"/>
                <a:ea typeface="Arial Black"/>
                <a:cs typeface="Arial Black"/>
                <a:sym typeface="Arial Black"/>
              </a:rPr>
              <a:t>Ymmärrä liiketoiminta-arvo </a:t>
            </a:r>
            <a:endParaRPr>
              <a:solidFill>
                <a:schemeClr val="accent2"/>
              </a:solidFill>
            </a:endParaRPr>
          </a:p>
        </p:txBody>
      </p:sp>
      <p:sp>
        <p:nvSpPr>
          <p:cNvPr id="745" name="Google Shape;745;p34"/>
          <p:cNvSpPr txBox="1">
            <a:spLocks noGrp="1"/>
          </p:cNvSpPr>
          <p:nvPr>
            <p:ph type="body" idx="1"/>
          </p:nvPr>
        </p:nvSpPr>
        <p:spPr>
          <a:xfrm>
            <a:off x="342900" y="688975"/>
            <a:ext cx="7993062" cy="8953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800" b="0" i="0" u="none">
                <a:solidFill>
                  <a:srgbClr val="000000"/>
                </a:solidFill>
                <a:latin typeface="Arial"/>
                <a:ea typeface="Arial"/>
                <a:cs typeface="Arial"/>
                <a:sym typeface="Arial"/>
              </a:rPr>
              <a:t>Kehitysaihion liiketoiminta-arvon voi arvioida ja dokumentoida kevyesti. Mitä kuluja kehitysaihion toteutuksessa on ja millaisia ovat sen hyödyt. Tämä vaihe  auttaa laajentamaan ajattelua kokeilusta laajamittaisempaan skaalaukseen. </a:t>
            </a:r>
            <a:r>
              <a:rPr lang="en-US" sz="1800" b="0" i="0" u="none">
                <a:solidFill>
                  <a:schemeClr val="dk1"/>
                </a:solidFill>
                <a:latin typeface="Arial"/>
                <a:ea typeface="Arial"/>
                <a:cs typeface="Arial"/>
                <a:sym typeface="Arial"/>
              </a:rPr>
              <a:t>Hyödynnä </a:t>
            </a:r>
            <a:r>
              <a:rPr lang="en-US" sz="1800">
                <a:solidFill>
                  <a:schemeClr val="dk1"/>
                </a:solidFill>
              </a:rPr>
              <a:t>s</a:t>
            </a:r>
            <a:r>
              <a:rPr lang="en-US" sz="1800" b="0" i="0" u="none">
                <a:solidFill>
                  <a:schemeClr val="dk1"/>
                </a:solidFill>
                <a:latin typeface="Arial"/>
                <a:ea typeface="Arial"/>
                <a:cs typeface="Arial"/>
                <a:sym typeface="Arial"/>
              </a:rPr>
              <a:t>kaalaus</a:t>
            </a:r>
            <a:r>
              <a:rPr lang="en-US" sz="1800">
                <a:solidFill>
                  <a:schemeClr val="dk1"/>
                </a:solidFill>
              </a:rPr>
              <a:t>pohjaa</a:t>
            </a:r>
            <a:r>
              <a:rPr lang="en-US" sz="1800" b="0" i="0" u="none">
                <a:solidFill>
                  <a:schemeClr val="dk1"/>
                </a:solidFill>
                <a:latin typeface="Arial"/>
                <a:ea typeface="Arial"/>
                <a:cs typeface="Arial"/>
                <a:sym typeface="Arial"/>
              </a:rPr>
              <a:t> tai </a:t>
            </a:r>
            <a:r>
              <a:rPr lang="en-US" sz="1800">
                <a:solidFill>
                  <a:schemeClr val="dk1"/>
                </a:solidFill>
              </a:rPr>
              <a:t>k</a:t>
            </a:r>
            <a:r>
              <a:rPr lang="en-US" sz="1800" b="0" i="0" u="none">
                <a:solidFill>
                  <a:srgbClr val="000000"/>
                </a:solidFill>
                <a:latin typeface="Arial"/>
                <a:ea typeface="Arial"/>
                <a:cs typeface="Arial"/>
                <a:sym typeface="Arial"/>
              </a:rPr>
              <a:t>äytä itsellesi tutuinta työkalua, esim. exceliä tai powerpointia. </a:t>
            </a:r>
            <a:endParaRPr sz="1900" b="0" i="0" u="none">
              <a:solidFill>
                <a:srgbClr val="000000"/>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None/>
            </a:pPr>
            <a:endParaRPr sz="1900" b="0" i="0" u="none">
              <a:solidFill>
                <a:srgbClr val="000000"/>
              </a:solidFill>
              <a:latin typeface="Arial"/>
              <a:ea typeface="Arial"/>
              <a:cs typeface="Arial"/>
              <a:sym typeface="Arial"/>
            </a:endParaRPr>
          </a:p>
        </p:txBody>
      </p:sp>
      <p:cxnSp>
        <p:nvCxnSpPr>
          <p:cNvPr id="746" name="Google Shape;746;p34" descr="Vasemmalta oikealle kulkeva nuoli, joka kuvaa kokeilun mittakaavan kasvamista"/>
          <p:cNvCxnSpPr/>
          <p:nvPr/>
        </p:nvCxnSpPr>
        <p:spPr>
          <a:xfrm>
            <a:off x="681037" y="3995737"/>
            <a:ext cx="7097712" cy="0"/>
          </a:xfrm>
          <a:prstGeom prst="straightConnector1">
            <a:avLst/>
          </a:prstGeom>
          <a:noFill/>
          <a:ln w="76200" cap="flat" cmpd="sng">
            <a:solidFill>
              <a:schemeClr val="lt2"/>
            </a:solidFill>
            <a:prstDash val="solid"/>
            <a:miter lim="800000"/>
            <a:headEnd type="none" w="med" len="med"/>
            <a:tailEnd type="triangle" w="med" len="med"/>
          </a:ln>
        </p:spPr>
      </p:cxnSp>
      <p:pic>
        <p:nvPicPr>
          <p:cNvPr id="747" name="Google Shape;747;p34" descr="Kuvassa pieni keinulauta vaakatasossa. Vasemmalla vihreä kuusikulmio kuvaamassa hyötyjä ja oikealla punainen pallo kuvaamassa kuluja."/>
          <p:cNvPicPr preferRelativeResize="0"/>
          <p:nvPr/>
        </p:nvPicPr>
        <p:blipFill rotWithShape="1">
          <a:blip r:embed="rId3">
            <a:alphaModFix/>
          </a:blip>
          <a:srcRect b="8049"/>
          <a:stretch/>
        </p:blipFill>
        <p:spPr>
          <a:xfrm>
            <a:off x="728662" y="3290887"/>
            <a:ext cx="809625" cy="652462"/>
          </a:xfrm>
          <a:prstGeom prst="rect">
            <a:avLst/>
          </a:prstGeom>
          <a:noFill/>
          <a:ln>
            <a:noFill/>
          </a:ln>
        </p:spPr>
      </p:pic>
      <p:sp>
        <p:nvSpPr>
          <p:cNvPr id="748" name="Google Shape;748;p34"/>
          <p:cNvSpPr/>
          <p:nvPr/>
        </p:nvSpPr>
        <p:spPr>
          <a:xfrm>
            <a:off x="342900" y="2005012"/>
            <a:ext cx="3775075" cy="896937"/>
          </a:xfrm>
          <a:prstGeom prst="wedgeEllipseCallout">
            <a:avLst>
              <a:gd name="adj1" fmla="val -28307"/>
              <a:gd name="adj2" fmla="val 101703"/>
            </a:avLst>
          </a:prstGeom>
          <a:solidFill>
            <a:schemeClr val="accent1"/>
          </a:solidFill>
          <a:ln>
            <a:noFill/>
          </a:ln>
        </p:spPr>
        <p:txBody>
          <a:bodyPr spcFirstLastPara="1" wrap="square" lIns="18000" tIns="54000" rIns="18000" bIns="54000"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dirty="0" err="1">
                <a:solidFill>
                  <a:srgbClr val="FFFFFF"/>
                </a:solidFill>
                <a:latin typeface="Arial"/>
                <a:ea typeface="Arial"/>
                <a:cs typeface="Arial"/>
                <a:sym typeface="Arial"/>
              </a:rPr>
              <a:t>Mieti</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mitä</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hyötyjä</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kokeilun</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kautta</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parantunut</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toiminta</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voi</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tuoda</a:t>
            </a:r>
            <a:r>
              <a:rPr lang="en-US" sz="1300" b="0" i="0" u="none" dirty="0">
                <a:solidFill>
                  <a:srgbClr val="FFFFFF"/>
                </a:solidFill>
                <a:latin typeface="Arial"/>
                <a:ea typeface="Arial"/>
                <a:cs typeface="Arial"/>
                <a:sym typeface="Arial"/>
              </a:rPr>
              <a:t>. Ole </a:t>
            </a:r>
            <a:r>
              <a:rPr lang="en-US" sz="1300" b="0" i="0" u="none" dirty="0" err="1">
                <a:solidFill>
                  <a:srgbClr val="FFFFFF"/>
                </a:solidFill>
                <a:latin typeface="Arial"/>
                <a:ea typeface="Arial"/>
                <a:cs typeface="Arial"/>
                <a:sym typeface="Arial"/>
              </a:rPr>
              <a:t>luova</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siinä</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mistä</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hyödyt</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löytyvät</a:t>
            </a:r>
            <a:r>
              <a:rPr lang="en-US" sz="1300" b="0" i="0" u="none" dirty="0">
                <a:solidFill>
                  <a:srgbClr val="FFFFFF"/>
                </a:solidFill>
                <a:latin typeface="Arial"/>
                <a:ea typeface="Arial"/>
                <a:cs typeface="Arial"/>
                <a:sym typeface="Arial"/>
              </a:rPr>
              <a:t>.</a:t>
            </a:r>
            <a:endParaRPr dirty="0"/>
          </a:p>
        </p:txBody>
      </p:sp>
      <p:sp>
        <p:nvSpPr>
          <p:cNvPr id="749" name="Google Shape;749;p34"/>
          <p:cNvSpPr/>
          <p:nvPr/>
        </p:nvSpPr>
        <p:spPr>
          <a:xfrm>
            <a:off x="1839912" y="4217987"/>
            <a:ext cx="2343150" cy="812800"/>
          </a:xfrm>
          <a:prstGeom prst="wedgeEllipseCallout">
            <a:avLst>
              <a:gd name="adj1" fmla="val -63755"/>
              <a:gd name="adj2" fmla="val -123787"/>
            </a:avLst>
          </a:prstGeom>
          <a:solidFill>
            <a:schemeClr val="accent1"/>
          </a:solidFill>
          <a:ln>
            <a:noFill/>
          </a:ln>
        </p:spPr>
        <p:txBody>
          <a:bodyPr spcFirstLastPara="1" wrap="square" lIns="18000" tIns="54000" rIns="18000" bIns="54000"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a:solidFill>
                  <a:srgbClr val="FFFFFF"/>
                </a:solidFill>
                <a:latin typeface="Arial"/>
                <a:ea typeface="Arial"/>
                <a:cs typeface="Arial"/>
                <a:sym typeface="Arial"/>
              </a:rPr>
              <a:t>Millaisia kuluja kokeiluun ja uuteen toimintatapaan liittyy?</a:t>
            </a:r>
            <a:endParaRPr/>
          </a:p>
        </p:txBody>
      </p:sp>
      <p:pic>
        <p:nvPicPr>
          <p:cNvPr id="750" name="Google Shape;750;p34" descr="Kuvassa keskikokoinen keinulauta hiemanvasemmalle, vihreän hyötyjä kuvaavan kuusikulmion puolelle kallistuneena. Oikealla hieman pienempi punainen pallo kuvaamassa kuluja."/>
          <p:cNvPicPr preferRelativeResize="0"/>
          <p:nvPr/>
        </p:nvPicPr>
        <p:blipFill rotWithShape="1">
          <a:blip r:embed="rId4">
            <a:alphaModFix/>
          </a:blip>
          <a:srcRect/>
          <a:stretch/>
        </p:blipFill>
        <p:spPr>
          <a:xfrm>
            <a:off x="3135312" y="3111500"/>
            <a:ext cx="1047750" cy="852487"/>
          </a:xfrm>
          <a:prstGeom prst="rect">
            <a:avLst/>
          </a:prstGeom>
          <a:noFill/>
          <a:ln>
            <a:noFill/>
          </a:ln>
        </p:spPr>
      </p:pic>
      <p:sp>
        <p:nvSpPr>
          <p:cNvPr id="751" name="Google Shape;751;p34"/>
          <p:cNvSpPr/>
          <p:nvPr/>
        </p:nvSpPr>
        <p:spPr>
          <a:xfrm>
            <a:off x="4519612" y="4270375"/>
            <a:ext cx="3692525" cy="742950"/>
          </a:xfrm>
          <a:prstGeom prst="wedgeEllipseCallout">
            <a:avLst>
              <a:gd name="adj1" fmla="val -57365"/>
              <a:gd name="adj2" fmla="val -1416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dirty="0" err="1">
                <a:solidFill>
                  <a:srgbClr val="FFFFFF"/>
                </a:solidFill>
                <a:latin typeface="Arial"/>
                <a:ea typeface="Arial"/>
                <a:cs typeface="Arial"/>
                <a:sym typeface="Arial"/>
              </a:rPr>
              <a:t>Miten</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hyötyjen</a:t>
            </a:r>
            <a:r>
              <a:rPr lang="en-US" sz="1300" b="0" i="0" u="none" dirty="0">
                <a:solidFill>
                  <a:srgbClr val="FFFFFF"/>
                </a:solidFill>
                <a:latin typeface="Arial"/>
                <a:ea typeface="Arial"/>
                <a:cs typeface="Arial"/>
                <a:sym typeface="Arial"/>
              </a:rPr>
              <a:t> ja </a:t>
            </a:r>
            <a:r>
              <a:rPr lang="en-US" sz="1300" b="0" i="0" u="none" dirty="0" err="1">
                <a:solidFill>
                  <a:srgbClr val="FFFFFF"/>
                </a:solidFill>
                <a:latin typeface="Arial"/>
                <a:ea typeface="Arial"/>
                <a:cs typeface="Arial"/>
                <a:sym typeface="Arial"/>
              </a:rPr>
              <a:t>kulujen</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suhde</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muuttuu</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kun</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mittakaavaa</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kasvatetaan</a:t>
            </a:r>
            <a:r>
              <a:rPr lang="en-US" sz="1300" b="0" i="0" u="none" dirty="0">
                <a:solidFill>
                  <a:srgbClr val="FFFFFF"/>
                </a:solidFill>
                <a:latin typeface="Arial"/>
                <a:ea typeface="Arial"/>
                <a:cs typeface="Arial"/>
                <a:sym typeface="Arial"/>
              </a:rPr>
              <a:t>? </a:t>
            </a:r>
            <a:endParaRPr dirty="0"/>
          </a:p>
        </p:txBody>
      </p:sp>
      <p:pic>
        <p:nvPicPr>
          <p:cNvPr id="752" name="Google Shape;752;p34" descr="Kuvassa suuri keinulauta reilusti vasemmalle, vihreän hyötyjä kuvaavan suurehkon kuusikulmion puolelle, kallistuneena. Oikealla huomattavasti pienempi punainen pallo kuvaamassa kuluja."/>
          <p:cNvPicPr preferRelativeResize="0"/>
          <p:nvPr/>
        </p:nvPicPr>
        <p:blipFill rotWithShape="1">
          <a:blip r:embed="rId5">
            <a:alphaModFix/>
          </a:blip>
          <a:srcRect/>
          <a:stretch/>
        </p:blipFill>
        <p:spPr>
          <a:xfrm>
            <a:off x="5584825" y="2571750"/>
            <a:ext cx="1562100" cy="1371600"/>
          </a:xfrm>
          <a:prstGeom prst="rect">
            <a:avLst/>
          </a:prstGeom>
          <a:noFill/>
          <a:ln>
            <a:noFill/>
          </a:ln>
        </p:spPr>
      </p:pic>
      <p:sp>
        <p:nvSpPr>
          <p:cNvPr id="753" name="Google Shape;753;p34"/>
          <p:cNvSpPr/>
          <p:nvPr/>
        </p:nvSpPr>
        <p:spPr>
          <a:xfrm>
            <a:off x="6191250" y="1887537"/>
            <a:ext cx="2120900" cy="741362"/>
          </a:xfrm>
          <a:prstGeom prst="wedgeEllipseCallout">
            <a:avLst>
              <a:gd name="adj1" fmla="val -10022"/>
              <a:gd name="adj2" fmla="val 96313"/>
            </a:avLst>
          </a:prstGeom>
          <a:solidFill>
            <a:schemeClr val="accent1"/>
          </a:solidFill>
          <a:ln>
            <a:noFill/>
          </a:ln>
        </p:spPr>
        <p:txBody>
          <a:bodyPr spcFirstLastPara="1" wrap="square" lIns="18000" tIns="54000" rIns="18000" bIns="91425"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dirty="0" err="1">
                <a:solidFill>
                  <a:srgbClr val="FFFFFF"/>
                </a:solidFill>
                <a:latin typeface="Arial"/>
                <a:ea typeface="Arial"/>
                <a:cs typeface="Arial"/>
                <a:sym typeface="Arial"/>
              </a:rPr>
              <a:t>Muista</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kertoa</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perusteet</a:t>
            </a:r>
            <a:r>
              <a:rPr lang="en-US" sz="1300" b="0" i="0" u="none" dirty="0">
                <a:solidFill>
                  <a:srgbClr val="FFFFFF"/>
                </a:solidFill>
                <a:latin typeface="Arial"/>
                <a:ea typeface="Arial"/>
                <a:cs typeface="Arial"/>
                <a:sym typeface="Arial"/>
              </a:rPr>
              <a:t> </a:t>
            </a:r>
            <a:r>
              <a:rPr lang="en-US" sz="1300" b="0" i="0" u="none" dirty="0" err="1">
                <a:solidFill>
                  <a:srgbClr val="FFFFFF"/>
                </a:solidFill>
                <a:latin typeface="Arial"/>
                <a:ea typeface="Arial"/>
                <a:cs typeface="Arial"/>
                <a:sym typeface="Arial"/>
              </a:rPr>
              <a:t>arvioillesi</a:t>
            </a:r>
            <a:r>
              <a:rPr lang="en-US" sz="1300" b="0" i="0" u="none" dirty="0">
                <a:solidFill>
                  <a:srgbClr val="FFFFFF"/>
                </a:solidFill>
                <a:latin typeface="Arial"/>
                <a:ea typeface="Arial"/>
                <a:cs typeface="Arial"/>
                <a:sym typeface="Arial"/>
              </a:rPr>
              <a:t>!</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5"/>
          <p:cNvSpPr txBox="1">
            <a:spLocks noGrp="1"/>
          </p:cNvSpPr>
          <p:nvPr>
            <p:ph type="title"/>
          </p:nvPr>
        </p:nvSpPr>
        <p:spPr>
          <a:xfrm>
            <a:off x="342900" y="230187"/>
            <a:ext cx="8027987"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0" i="0" u="none">
                <a:solidFill>
                  <a:srgbClr val="000000"/>
                </a:solidFill>
                <a:latin typeface="Arial Black"/>
                <a:ea typeface="Arial Black"/>
                <a:cs typeface="Arial Black"/>
                <a:sym typeface="Arial Black"/>
              </a:rPr>
              <a:t>Miten toimintaa voidaan parantaa ja oppeja skaalata</a:t>
            </a:r>
            <a:endParaRPr/>
          </a:p>
        </p:txBody>
      </p:sp>
      <p:sp>
        <p:nvSpPr>
          <p:cNvPr id="759" name="Google Shape;759;p35"/>
          <p:cNvSpPr txBox="1">
            <a:spLocks noGrp="1"/>
          </p:cNvSpPr>
          <p:nvPr>
            <p:ph type="body" idx="1"/>
          </p:nvPr>
        </p:nvSpPr>
        <p:spPr>
          <a:xfrm>
            <a:off x="342900" y="1130300"/>
            <a:ext cx="7685087" cy="8016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700" b="0" i="0" u="none">
                <a:solidFill>
                  <a:srgbClr val="000000"/>
                </a:solidFill>
                <a:latin typeface="Arial"/>
                <a:ea typeface="Arial"/>
                <a:cs typeface="Arial"/>
                <a:sym typeface="Arial"/>
              </a:rPr>
              <a:t>Lopuksi mieti vielä, onko kokeilun tuloksista opittavissa jotakin myös alkuperäisen kehitysaihion yli, esimerkiksi muilla toimialoilla. Keiden erityisesti kannattaisi kuulla kokeilun tuloksista?</a:t>
            </a:r>
            <a:endParaRPr/>
          </a:p>
        </p:txBody>
      </p:sp>
      <p:sp>
        <p:nvSpPr>
          <p:cNvPr id="760" name="Google Shape;760;p35"/>
          <p:cNvSpPr/>
          <p:nvPr/>
        </p:nvSpPr>
        <p:spPr>
          <a:xfrm>
            <a:off x="342900" y="2024062"/>
            <a:ext cx="2387600" cy="1077912"/>
          </a:xfrm>
          <a:prstGeom prst="wedgeRoundRectCallout">
            <a:avLst>
              <a:gd name="adj1" fmla="val -9177"/>
              <a:gd name="adj2" fmla="val 78729"/>
              <a:gd name="adj3" fmla="val 16667"/>
            </a:avLst>
          </a:prstGeom>
          <a:solidFill>
            <a:srgbClr val="0001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a:solidFill>
                  <a:srgbClr val="FFFFFF"/>
                </a:solidFill>
                <a:latin typeface="Arial"/>
                <a:ea typeface="Arial"/>
                <a:cs typeface="Arial"/>
                <a:sym typeface="Arial"/>
              </a:rPr>
              <a:t>Kerro yksikkökokouksessa opeista ja ehdota miten niitä voitaisiin hyödyntää</a:t>
            </a:r>
            <a:endParaRPr/>
          </a:p>
        </p:txBody>
      </p:sp>
      <p:sp>
        <p:nvSpPr>
          <p:cNvPr id="761" name="Google Shape;761;p35"/>
          <p:cNvSpPr/>
          <p:nvPr/>
        </p:nvSpPr>
        <p:spPr>
          <a:xfrm>
            <a:off x="2813050" y="2024062"/>
            <a:ext cx="2387600" cy="1077912"/>
          </a:xfrm>
          <a:prstGeom prst="wedgeRoundRectCallout">
            <a:avLst>
              <a:gd name="adj1" fmla="val -7845"/>
              <a:gd name="adj2" fmla="val 80204"/>
              <a:gd name="adj3" fmla="val 16667"/>
            </a:avLst>
          </a:prstGeom>
          <a:solidFill>
            <a:srgbClr val="0001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a:solidFill>
                  <a:srgbClr val="FFFFFF"/>
                </a:solidFill>
                <a:latin typeface="Arial"/>
                <a:ea typeface="Arial"/>
                <a:cs typeface="Arial"/>
                <a:sym typeface="Arial"/>
              </a:rPr>
              <a:t>Sovi esihenkilösi kanssa tapaaminen, jossa käytte läpi skaalaamisen taloudellisia vaikutuksia</a:t>
            </a:r>
            <a:endParaRPr/>
          </a:p>
        </p:txBody>
      </p:sp>
      <p:sp>
        <p:nvSpPr>
          <p:cNvPr id="762" name="Google Shape;762;p35"/>
          <p:cNvSpPr/>
          <p:nvPr/>
        </p:nvSpPr>
        <p:spPr>
          <a:xfrm>
            <a:off x="5281612" y="2024062"/>
            <a:ext cx="2797175" cy="1077912"/>
          </a:xfrm>
          <a:prstGeom prst="wedgeRoundRectCallout">
            <a:avLst>
              <a:gd name="adj1" fmla="val -38599"/>
              <a:gd name="adj2" fmla="val 79466"/>
              <a:gd name="adj3" fmla="val 16667"/>
            </a:avLst>
          </a:prstGeom>
          <a:solidFill>
            <a:srgbClr val="0001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300"/>
              <a:buFont typeface="Arial"/>
              <a:buNone/>
            </a:pPr>
            <a:r>
              <a:rPr lang="en-US" sz="1300" b="0" i="0" u="none">
                <a:solidFill>
                  <a:srgbClr val="FFFFFF"/>
                </a:solidFill>
                <a:latin typeface="Arial"/>
                <a:ea typeface="Arial"/>
                <a:cs typeface="Arial"/>
                <a:sym typeface="Arial"/>
              </a:rPr>
              <a:t>Kirjoita hyödyistä ja kokeilukokemuksista kaupungin intraan ja jaa oppeja esim. Linkedinissä</a:t>
            </a:r>
            <a:endParaRPr/>
          </a:p>
        </p:txBody>
      </p:sp>
      <p:sp>
        <p:nvSpPr>
          <p:cNvPr id="763" name="Google Shape;763;p35"/>
          <p:cNvSpPr txBox="1"/>
          <p:nvPr/>
        </p:nvSpPr>
        <p:spPr>
          <a:xfrm>
            <a:off x="342900" y="3400425"/>
            <a:ext cx="8027987" cy="803275"/>
          </a:xfrm>
          <a:prstGeom prst="rect">
            <a:avLst/>
          </a:prstGeom>
          <a:noFill/>
          <a:ln>
            <a:noFill/>
          </a:ln>
        </p:spPr>
        <p:txBody>
          <a:bodyPr spcFirstLastPara="1" wrap="square" lIns="0" tIns="0" rIns="0" bIns="0" anchor="t" anchorCtr="0">
            <a:noAutofit/>
          </a:bodyPr>
          <a:lstStyle/>
          <a:p>
            <a:pPr marL="0" indent="0" eaLnBrk="1" fontAlgn="auto" hangingPunct="1">
              <a:buSzPts val="1100"/>
              <a:buFont typeface="Arial"/>
              <a:buNone/>
              <a:defRPr/>
            </a:pPr>
            <a:r>
              <a:rPr lang="en-US" sz="1700" b="0" i="0" u="none" dirty="0" err="1">
                <a:solidFill>
                  <a:srgbClr val="000000"/>
                </a:solidFill>
                <a:latin typeface="Arial"/>
                <a:ea typeface="Arial"/>
                <a:cs typeface="Arial"/>
                <a:sym typeface="Arial"/>
              </a:rPr>
              <a:t>Esimerkkejä</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mahdollisuuksista</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joissa</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kaupungilla</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voi</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laajemmin</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esitellä</a:t>
            </a:r>
            <a:r>
              <a:rPr lang="en-US" sz="1700" b="0" i="0" u="none" dirty="0">
                <a:solidFill>
                  <a:srgbClr val="000000"/>
                </a:solidFill>
                <a:latin typeface="Arial"/>
                <a:ea typeface="Arial"/>
                <a:cs typeface="Arial"/>
                <a:sym typeface="Arial"/>
              </a:rPr>
              <a:t> </a:t>
            </a:r>
            <a:r>
              <a:rPr lang="en-US" sz="1700" b="0" i="0" u="none" dirty="0" err="1">
                <a:solidFill>
                  <a:srgbClr val="000000"/>
                </a:solidFill>
                <a:latin typeface="Arial"/>
                <a:ea typeface="Arial"/>
                <a:cs typeface="Arial"/>
                <a:sym typeface="Arial"/>
              </a:rPr>
              <a:t>kokeilutuloksia</a:t>
            </a:r>
            <a:r>
              <a:rPr lang="en-US" sz="1700" b="0" i="0" u="none" dirty="0">
                <a:solidFill>
                  <a:srgbClr val="000000"/>
                </a:solidFill>
                <a:latin typeface="Arial"/>
                <a:ea typeface="Arial"/>
                <a:cs typeface="Arial"/>
                <a:sym typeface="Arial"/>
              </a:rPr>
              <a:t> </a:t>
            </a:r>
            <a:endParaRPr lang="fi-FI" sz="1700" i="1" kern="0" dirty="0"/>
          </a:p>
          <a:p>
            <a:pPr marL="914400" indent="-304800" eaLnBrk="1" fontAlgn="auto" hangingPunct="1">
              <a:buSzPts val="1200"/>
              <a:buFont typeface="Arial" panose="020B0604020202020204" pitchFamily="34" charset="0"/>
              <a:buChar char="•"/>
              <a:defRPr/>
            </a:pPr>
            <a:r>
              <a:rPr lang="fi-FI" sz="1700" u="sng" kern="0" dirty="0">
                <a:solidFill>
                  <a:schemeClr val="hlink"/>
                </a:solidFill>
                <a:hlinkClick r:id="rId3"/>
              </a:rPr>
              <a:t>Kokeilugalleria - Kokeilukiihdyttämö (hel.fi)</a:t>
            </a:r>
            <a:endParaRPr lang="fi-FI" sz="1700" kern="0" dirty="0"/>
          </a:p>
          <a:p>
            <a:pPr marL="914400" indent="-304800" eaLnBrk="1" fontAlgn="auto" hangingPunct="1">
              <a:buSzPts val="1200"/>
              <a:buFont typeface="Arial" panose="020B0604020202020204" pitchFamily="34" charset="0"/>
              <a:buChar char="•"/>
              <a:defRPr/>
            </a:pPr>
            <a:r>
              <a:rPr lang="fi-FI" sz="1700" u="sng" kern="0" dirty="0">
                <a:solidFill>
                  <a:schemeClr val="hlink"/>
                </a:solidFill>
                <a:hlinkClick r:id="rId4"/>
              </a:rPr>
              <a:t>Kaupungin Innovaatioverkoston Teams</a:t>
            </a:r>
            <a:endParaRPr lang="fi-FI" sz="1700" kern="0" dirty="0"/>
          </a:p>
          <a:p>
            <a:pPr marL="914400" indent="-304800" eaLnBrk="1" fontAlgn="auto" hangingPunct="1">
              <a:buSzPts val="1200"/>
              <a:buFont typeface="Arial" panose="020B0604020202020204" pitchFamily="34" charset="0"/>
              <a:buChar char="•"/>
              <a:defRPr/>
            </a:pPr>
            <a:r>
              <a:rPr lang="fi-FI" sz="1700" kern="0" dirty="0"/>
              <a:t>Oman toimialan kehittämispäivät, -tapahtumat ja valmennukset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36"/>
          <p:cNvSpPr txBox="1">
            <a:spLocks noGrp="1"/>
          </p:cNvSpPr>
          <p:nvPr>
            <p:ph type="ctrTitle"/>
          </p:nvPr>
        </p:nvSpPr>
        <p:spPr>
          <a:xfrm>
            <a:off x="6110287" y="3013075"/>
            <a:ext cx="1771650" cy="739775"/>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b="0" i="0" u="none">
                <a:solidFill>
                  <a:srgbClr val="FFFFFF"/>
                </a:solidFill>
                <a:latin typeface="Arial"/>
                <a:ea typeface="Arial"/>
                <a:cs typeface="Arial"/>
                <a:sym typeface="Arial"/>
              </a:rPr>
              <a:t>Sini Miettinen</a:t>
            </a:r>
            <a:br>
              <a:rPr lang="en-US" sz="1200" b="1" i="0" u="none">
                <a:solidFill>
                  <a:srgbClr val="FFFFFF"/>
                </a:solidFill>
                <a:latin typeface="Arial"/>
                <a:ea typeface="Arial"/>
                <a:cs typeface="Arial"/>
                <a:sym typeface="Arial"/>
              </a:rPr>
            </a:br>
            <a:r>
              <a:rPr lang="en-US" sz="1200" b="0" i="0" u="none">
                <a:solidFill>
                  <a:srgbClr val="FFFFFF"/>
                </a:solidFill>
                <a:latin typeface="Arial"/>
                <a:ea typeface="Arial"/>
                <a:cs typeface="Arial"/>
                <a:sym typeface="Arial"/>
              </a:rPr>
              <a:t>Rekrytointikonsultti</a:t>
            </a:r>
            <a:br>
              <a:rPr lang="en-US" sz="1200" b="1" i="0" u="none">
                <a:solidFill>
                  <a:srgbClr val="FFFFFF"/>
                </a:solidFill>
                <a:latin typeface="Arial"/>
                <a:ea typeface="Arial"/>
                <a:cs typeface="Arial"/>
                <a:sym typeface="Arial"/>
              </a:rPr>
            </a:br>
            <a:r>
              <a:rPr lang="en-US" sz="1200" b="0" i="0" u="none">
                <a:solidFill>
                  <a:srgbClr val="FFFFFF"/>
                </a:solidFill>
                <a:latin typeface="Arial"/>
                <a:ea typeface="Arial"/>
                <a:cs typeface="Arial"/>
                <a:sym typeface="Arial"/>
              </a:rPr>
              <a:t>Sote</a:t>
            </a:r>
            <a:endParaRPr/>
          </a:p>
        </p:txBody>
      </p:sp>
      <p:pic>
        <p:nvPicPr>
          <p:cNvPr id="769" name="Google Shape;769;p36" descr="Lähikuvassa Sini Miettinen katsoon kohti ja hymyilee."/>
          <p:cNvPicPr preferRelativeResize="0"/>
          <p:nvPr/>
        </p:nvPicPr>
        <p:blipFill rotWithShape="1">
          <a:blip r:embed="rId3">
            <a:alphaModFix/>
          </a:blip>
          <a:srcRect/>
          <a:stretch/>
        </p:blipFill>
        <p:spPr>
          <a:xfrm>
            <a:off x="-4762" y="0"/>
            <a:ext cx="3790950" cy="5143500"/>
          </a:xfrm>
          <a:prstGeom prst="rect">
            <a:avLst/>
          </a:prstGeom>
          <a:noFill/>
          <a:ln>
            <a:noFill/>
          </a:ln>
        </p:spPr>
      </p:pic>
      <p:sp>
        <p:nvSpPr>
          <p:cNvPr id="770" name="Google Shape;770;p36"/>
          <p:cNvSpPr txBox="1"/>
          <p:nvPr/>
        </p:nvSpPr>
        <p:spPr>
          <a:xfrm>
            <a:off x="5143500" y="398462"/>
            <a:ext cx="3367087" cy="2032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0" i="1" u="none">
                <a:solidFill>
                  <a:srgbClr val="FFFFFF"/>
                </a:solidFill>
                <a:latin typeface="Arial"/>
                <a:ea typeface="Arial"/>
                <a:cs typeface="Arial"/>
                <a:sym typeface="Arial"/>
              </a:rPr>
              <a:t>“Kaupunkitasoinen henkilöstön saatavuuden ohjausryhmä on kiinnostunut kuulemaan kokeilumme tuloksista alkuvuodesta.”</a:t>
            </a:r>
            <a:endParaRPr/>
          </a:p>
        </p:txBody>
      </p:sp>
      <p:sp>
        <p:nvSpPr>
          <p:cNvPr id="771" name="Google Shape;771;p36"/>
          <p:cNvSpPr txBox="1"/>
          <p:nvPr/>
        </p:nvSpPr>
        <p:spPr>
          <a:xfrm>
            <a:off x="3878262" y="4283075"/>
            <a:ext cx="3856037" cy="73818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0" i="0" u="none">
                <a:solidFill>
                  <a:srgbClr val="FFFFFF"/>
                </a:solidFill>
                <a:latin typeface="Arial"/>
                <a:ea typeface="Arial"/>
                <a:cs typeface="Arial"/>
                <a:sym typeface="Arial"/>
              </a:rPr>
              <a:t>Lue lisää Sinin kokeilusta: Sosiaali- ja terveysalan massarekrytointien sujuvoittaminen digitaalisin keinoin</a:t>
            </a:r>
            <a:endParaRPr/>
          </a:p>
          <a:p>
            <a:pPr marL="0" marR="0" lvl="0" indent="0" algn="l" rtl="0">
              <a:lnSpc>
                <a:spcPct val="100000"/>
              </a:lnSpc>
              <a:spcBef>
                <a:spcPts val="0"/>
              </a:spcBef>
              <a:spcAft>
                <a:spcPts val="0"/>
              </a:spcAft>
              <a:buClr>
                <a:srgbClr val="FFFFFF"/>
              </a:buClr>
              <a:buSzPts val="1200"/>
              <a:buFont typeface="Arial"/>
              <a:buNone/>
            </a:pPr>
            <a:r>
              <a:rPr lang="en-US" sz="1200" b="0" i="0"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https://kokeilukiihdyttamo.hel.fi/results/41</a:t>
            </a:r>
            <a:endParaRPr/>
          </a:p>
        </p:txBody>
      </p:sp>
      <p:grpSp>
        <p:nvGrpSpPr>
          <p:cNvPr id="772" name="Google Shape;772;p36" descr="&quot;&quot;"/>
          <p:cNvGrpSpPr/>
          <p:nvPr/>
        </p:nvGrpSpPr>
        <p:grpSpPr>
          <a:xfrm>
            <a:off x="8174037" y="4667250"/>
            <a:ext cx="606425" cy="280987"/>
            <a:chOff x="228601" y="704851"/>
            <a:chExt cx="11734830" cy="5449885"/>
          </a:xfrm>
        </p:grpSpPr>
        <p:sp>
          <p:nvSpPr>
            <p:cNvPr id="773" name="Google Shape;773;p36"/>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4" name="Google Shape;774;p36"/>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5" name="Google Shape;775;p36"/>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6" name="Google Shape;776;p36"/>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7" name="Google Shape;777;p36"/>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8" name="Google Shape;778;p36"/>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79" name="Google Shape;779;p36"/>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80" name="Google Shape;780;p36"/>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81" name="Google Shape;781;p36"/>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82" name="Google Shape;782;p36"/>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83" name="Google Shape;783;p36"/>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7"/>
          <p:cNvSpPr txBox="1">
            <a:spLocks noGrp="1"/>
          </p:cNvSpPr>
          <p:nvPr>
            <p:ph type="ctrTitle"/>
          </p:nvPr>
        </p:nvSpPr>
        <p:spPr>
          <a:xfrm>
            <a:off x="365125" y="342900"/>
            <a:ext cx="7996237" cy="385286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7000" b="1" i="0" u="none">
                <a:solidFill>
                  <a:srgbClr val="FFFFFF"/>
                </a:solidFill>
                <a:latin typeface="Arial"/>
                <a:ea typeface="Arial"/>
                <a:cs typeface="Arial"/>
                <a:sym typeface="Arial"/>
              </a:rPr>
              <a:t>Lopuksi: </a:t>
            </a:r>
            <a:br>
              <a:rPr lang="en-US" sz="7000" b="1" i="0" u="none">
                <a:solidFill>
                  <a:srgbClr val="FFFFFF"/>
                </a:solidFill>
                <a:latin typeface="Arial"/>
                <a:ea typeface="Arial"/>
                <a:cs typeface="Arial"/>
                <a:sym typeface="Arial"/>
              </a:rPr>
            </a:br>
            <a:r>
              <a:rPr lang="en-US" sz="7000" b="1" i="0" u="none">
                <a:solidFill>
                  <a:srgbClr val="FFFFFF"/>
                </a:solidFill>
                <a:latin typeface="Arial"/>
                <a:ea typeface="Arial"/>
                <a:cs typeface="Arial"/>
                <a:sym typeface="Arial"/>
              </a:rPr>
              <a:t>Mistä tukea kokeiluille?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38"/>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Kokeilemisen eri ulottuvuudet</a:t>
            </a:r>
            <a:endParaRPr/>
          </a:p>
        </p:txBody>
      </p:sp>
      <p:sp>
        <p:nvSpPr>
          <p:cNvPr id="794" name="Google Shape;794;p38"/>
          <p:cNvSpPr txBox="1">
            <a:spLocks noGrp="1"/>
          </p:cNvSpPr>
          <p:nvPr>
            <p:ph type="body" idx="1"/>
          </p:nvPr>
        </p:nvSpPr>
        <p:spPr>
          <a:xfrm>
            <a:off x="342900" y="896937"/>
            <a:ext cx="7646987" cy="37353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500" b="0" i="0" u="none">
                <a:solidFill>
                  <a:srgbClr val="000000"/>
                </a:solidFill>
                <a:latin typeface="Arial"/>
                <a:ea typeface="Arial"/>
                <a:cs typeface="Arial"/>
                <a:sym typeface="Arial"/>
              </a:rPr>
              <a:t>Kokeileminen mielletään usein osaksi uusien ratkaisujen kehittämistä eli innovaatiotoimintaa.</a:t>
            </a:r>
            <a:endParaRPr/>
          </a:p>
          <a:p>
            <a:pPr marL="0" lvl="0" indent="0" algn="l" rtl="0">
              <a:lnSpc>
                <a:spcPct val="100000"/>
              </a:lnSpc>
              <a:spcBef>
                <a:spcPts val="0"/>
              </a:spcBef>
              <a:spcAft>
                <a:spcPts val="0"/>
              </a:spcAft>
              <a:buSzPts val="1400"/>
              <a:buNone/>
            </a:pPr>
            <a:endParaRPr sz="15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500" b="0" i="0" u="none">
                <a:solidFill>
                  <a:srgbClr val="000000"/>
                </a:solidFill>
                <a:latin typeface="Arial"/>
                <a:ea typeface="Arial"/>
                <a:cs typeface="Arial"/>
                <a:sym typeface="Arial"/>
              </a:rPr>
              <a:t>Innovaatiotoimintaa tuetaan kaupungilla eri tavoin riippuen esimerkiksi kokeiltavan ratkaisun uutuudesta ja laajuudesta sekä yhteistyötarpeista kolmansien osapuolten kuten yritysten kanssa.</a:t>
            </a:r>
            <a:endParaRPr/>
          </a:p>
          <a:p>
            <a:pPr marL="0" lvl="0" indent="0" algn="l" rtl="0">
              <a:lnSpc>
                <a:spcPct val="100000"/>
              </a:lnSpc>
              <a:spcBef>
                <a:spcPts val="0"/>
              </a:spcBef>
              <a:spcAft>
                <a:spcPts val="0"/>
              </a:spcAft>
              <a:buSzPts val="1400"/>
              <a:buNone/>
            </a:pPr>
            <a:endParaRPr sz="15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500" b="0" i="0" u="none">
                <a:solidFill>
                  <a:srgbClr val="000000"/>
                </a:solidFill>
                <a:latin typeface="Arial"/>
                <a:ea typeface="Arial"/>
                <a:cs typeface="Arial"/>
                <a:sym typeface="Arial"/>
              </a:rPr>
              <a:t>Osana jatkuvaa työn kehittämistä ja uusien toimintatapojen kokeilemista apu voi löytyä </a:t>
            </a:r>
            <a:r>
              <a:rPr lang="en-US" sz="1500" b="0" i="0" u="sng">
                <a:solidFill>
                  <a:schemeClr val="hlink"/>
                </a:solidFill>
                <a:hlinkClick r:id="rId3"/>
              </a:rPr>
              <a:t>lean-kehittämisestä</a:t>
            </a:r>
            <a:r>
              <a:rPr lang="en-US" sz="1500" b="0" i="0" u="none">
                <a:solidFill>
                  <a:srgbClr val="000000"/>
                </a:solidFill>
                <a:latin typeface="Arial"/>
                <a:ea typeface="Arial"/>
                <a:cs typeface="Arial"/>
                <a:sym typeface="Arial"/>
              </a:rPr>
              <a:t>. Ihmisten kokeellinen lennättäminen droneilla pelastustilanteissa voi puolestaan vaatia erillistä </a:t>
            </a:r>
            <a:r>
              <a:rPr lang="en-US" sz="1500" b="0" i="0" u="sng">
                <a:solidFill>
                  <a:schemeClr val="hlink"/>
                </a:solidFill>
                <a:hlinkClick r:id="rId4"/>
              </a:rPr>
              <a:t>hankerahoitusta </a:t>
            </a:r>
            <a:r>
              <a:rPr lang="en-US" sz="1500" b="0" i="0" u="none">
                <a:solidFill>
                  <a:srgbClr val="000000"/>
                </a:solidFill>
                <a:latin typeface="Arial"/>
                <a:ea typeface="Arial"/>
                <a:cs typeface="Arial"/>
                <a:sym typeface="Arial"/>
              </a:rPr>
              <a:t>ja innovaatiotoimintaa tukevien </a:t>
            </a:r>
            <a:r>
              <a:rPr lang="en-US" sz="1500" b="0" i="0" u="sng">
                <a:solidFill>
                  <a:schemeClr val="hlink"/>
                </a:solidFill>
                <a:hlinkClick r:id="rId5"/>
              </a:rPr>
              <a:t>tahojen </a:t>
            </a:r>
            <a:r>
              <a:rPr lang="en-US" sz="1500" b="0" i="0" u="none">
                <a:solidFill>
                  <a:srgbClr val="000000"/>
                </a:solidFill>
                <a:latin typeface="Arial"/>
                <a:ea typeface="Arial"/>
                <a:cs typeface="Arial"/>
                <a:sym typeface="Arial"/>
              </a:rPr>
              <a:t>apua.</a:t>
            </a:r>
            <a:endParaRPr/>
          </a:p>
          <a:p>
            <a:pPr marL="0" lvl="0" indent="0" algn="l" rtl="0">
              <a:lnSpc>
                <a:spcPct val="100000"/>
              </a:lnSpc>
              <a:spcBef>
                <a:spcPts val="0"/>
              </a:spcBef>
              <a:spcAft>
                <a:spcPts val="0"/>
              </a:spcAft>
              <a:buSzPts val="1400"/>
              <a:buNone/>
            </a:pPr>
            <a:endParaRPr sz="15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500" b="0" i="0" u="none">
                <a:solidFill>
                  <a:srgbClr val="000000"/>
                </a:solidFill>
                <a:latin typeface="Arial"/>
                <a:ea typeface="Arial"/>
                <a:cs typeface="Arial"/>
                <a:sym typeface="Arial"/>
              </a:rPr>
              <a:t>Mikäli kokeilemiseen tarvitaan ulkopuolista apua ja rahoitusta niin </a:t>
            </a:r>
            <a:r>
              <a:rPr lang="en-US" sz="1500" b="1" i="0" u="none">
                <a:solidFill>
                  <a:srgbClr val="000000"/>
                </a:solidFill>
                <a:latin typeface="Arial"/>
                <a:ea typeface="Arial"/>
                <a:cs typeface="Arial"/>
                <a:sym typeface="Arial"/>
              </a:rPr>
              <a:t>kannattaa </a:t>
            </a:r>
            <a:r>
              <a:rPr lang="en-US" sz="1500" b="0" i="0" u="none">
                <a:solidFill>
                  <a:srgbClr val="000000"/>
                </a:solidFill>
                <a:latin typeface="Arial"/>
                <a:ea typeface="Arial"/>
                <a:cs typeface="Arial"/>
                <a:sym typeface="Arial"/>
              </a:rPr>
              <a:t>esihenkilön kanssa </a:t>
            </a:r>
            <a:r>
              <a:rPr lang="en-US" sz="1500" b="1" i="0" u="none">
                <a:solidFill>
                  <a:srgbClr val="000000"/>
                </a:solidFill>
                <a:latin typeface="Arial"/>
                <a:ea typeface="Arial"/>
                <a:cs typeface="Arial"/>
                <a:sym typeface="Arial"/>
              </a:rPr>
              <a:t>kääntyä alkuun oman toimialan kehittämis- ja digipalveluiden puoleen</a:t>
            </a:r>
            <a:r>
              <a:rPr lang="en-US" sz="1500" b="0" i="0" u="none">
                <a:solidFill>
                  <a:srgbClr val="000000"/>
                </a:solidFill>
                <a:latin typeface="Arial"/>
                <a:ea typeface="Arial"/>
                <a:cs typeface="Arial"/>
                <a:sym typeface="Arial"/>
              </a:rPr>
              <a:t>. </a:t>
            </a:r>
            <a:endParaRPr/>
          </a:p>
          <a:p>
            <a:pPr marL="0" lvl="0" indent="0" algn="l" rtl="0">
              <a:lnSpc>
                <a:spcPct val="100000"/>
              </a:lnSpc>
              <a:spcBef>
                <a:spcPts val="0"/>
              </a:spcBef>
              <a:spcAft>
                <a:spcPts val="0"/>
              </a:spcAft>
              <a:buSzPts val="1400"/>
              <a:buNone/>
            </a:pPr>
            <a:endParaRPr sz="1500" b="0" i="0" u="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500" b="0" i="0" u="none">
                <a:solidFill>
                  <a:srgbClr val="000000"/>
                </a:solidFill>
                <a:latin typeface="Arial"/>
                <a:ea typeface="Arial"/>
                <a:cs typeface="Arial"/>
                <a:sym typeface="Arial"/>
              </a:rPr>
              <a:t>Seuraavalla sivulla on esiteltyinä kaupunkiyhteisiä innovaatiotoimintaa tukevia tahoja ja mekanismeja.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39"/>
          <p:cNvSpPr txBox="1">
            <a:spLocks noGrp="1"/>
          </p:cNvSpPr>
          <p:nvPr>
            <p:ph type="title"/>
          </p:nvPr>
        </p:nvSpPr>
        <p:spPr>
          <a:xfrm rot="-5400000">
            <a:off x="6483350" y="2159000"/>
            <a:ext cx="47307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kehitystoimintoja</a:t>
            </a:r>
            <a:endParaRPr/>
          </a:p>
        </p:txBody>
      </p:sp>
      <p:pic>
        <p:nvPicPr>
          <p:cNvPr id="800" name="Google Shape;800;p39" descr="taulukko kehitystoiminnoista"/>
          <p:cNvPicPr preferRelativeResize="0"/>
          <p:nvPr/>
        </p:nvPicPr>
        <p:blipFill rotWithShape="1">
          <a:blip r:embed="rId3">
            <a:alphaModFix/>
          </a:blip>
          <a:srcRect/>
          <a:stretch/>
        </p:blipFill>
        <p:spPr>
          <a:xfrm>
            <a:off x="30162" y="30162"/>
            <a:ext cx="8004175" cy="50657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40"/>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Kokeilemista ja asiakaslähtöistä kehittämistä tukevaa materiaalia</a:t>
            </a:r>
            <a:endParaRPr/>
          </a:p>
        </p:txBody>
      </p:sp>
      <p:sp>
        <p:nvSpPr>
          <p:cNvPr id="806" name="Google Shape;806;p40"/>
          <p:cNvSpPr txBox="1">
            <a:spLocks noGrp="1"/>
          </p:cNvSpPr>
          <p:nvPr>
            <p:ph type="body" idx="1"/>
          </p:nvPr>
        </p:nvSpPr>
        <p:spPr>
          <a:xfrm>
            <a:off x="266700" y="1430337"/>
            <a:ext cx="7794625" cy="3189287"/>
          </a:xfrm>
          <a:prstGeom prst="rect">
            <a:avLst/>
          </a:prstGeom>
          <a:noFill/>
          <a:ln>
            <a:noFill/>
          </a:ln>
        </p:spPr>
        <p:txBody>
          <a:bodyPr spcFirstLastPara="1" wrap="square" lIns="0" tIns="0" rIns="0" bIns="0" anchor="t" anchorCtr="0">
            <a:noAutofit/>
          </a:bodyPr>
          <a:lstStyle/>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3"/>
              </a:rPr>
              <a:t>Kokeilijan starttipaketti</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(Valtioneuvoston kanslia)</a:t>
            </a:r>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4"/>
              </a:rPr>
              <a:t>Kokeiluista skaalaan -pelikirja</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(Motiva)</a:t>
            </a:r>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5"/>
              </a:rPr>
              <a:t>The Book for agile piloting</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(Forum Virium Helsinki)</a:t>
            </a:r>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6"/>
              </a:rPr>
              <a:t>Kokeilut kunnissa ja kaupungeissa - kokeilemisen opas kokeilutoiminnan järjestäjille</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(6Aika)</a:t>
            </a:r>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7"/>
              </a:rPr>
              <a:t>Digitaalisen asiakaskokemuksen -pelikirja</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(Helsingin kaupunki)</a:t>
            </a:r>
            <a:endParaRPr/>
          </a:p>
          <a:p>
            <a:pPr marL="269875" lvl="0" indent="-171450" algn="l" rtl="0">
              <a:lnSpc>
                <a:spcPct val="100000"/>
              </a:lnSpc>
              <a:spcBef>
                <a:spcPts val="0"/>
              </a:spcBef>
              <a:spcAft>
                <a:spcPts val="0"/>
              </a:spcAft>
              <a:buSzPts val="1400"/>
              <a:buNone/>
            </a:pPr>
            <a:endParaRPr sz="1700" b="0" i="0" u="none">
              <a:solidFill>
                <a:srgbClr val="000000"/>
              </a:solidFill>
              <a:latin typeface="Arial"/>
              <a:ea typeface="Arial"/>
              <a:cs typeface="Arial"/>
              <a:sym typeface="Arial"/>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8"/>
              </a:rPr>
              <a:t>Helsinki Design System</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(Helsingin kaupunki)</a:t>
            </a:r>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9"/>
              </a:rPr>
              <a:t>Ketterän ohjelmistokehityksen periaatteita ja hyviä käytäntöjä</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(Helsingin kaupunki)</a:t>
            </a:r>
            <a:endParaRPr/>
          </a:p>
          <a:p>
            <a:pPr marL="269875" lvl="0" indent="-171450" algn="l" rtl="0">
              <a:lnSpc>
                <a:spcPct val="100000"/>
              </a:lnSpc>
              <a:spcBef>
                <a:spcPts val="0"/>
              </a:spcBef>
              <a:spcAft>
                <a:spcPts val="0"/>
              </a:spcAft>
              <a:buClr>
                <a:srgbClr val="000000"/>
              </a:buClr>
              <a:buSzPts val="100"/>
              <a:buFont typeface="Arial"/>
              <a:buChar char="•"/>
            </a:pPr>
            <a:r>
              <a:rPr lang="en-US" sz="1700" b="0" i="0" u="sng">
                <a:solidFill>
                  <a:schemeClr val="hlink"/>
                </a:solidFill>
                <a:hlinkClick r:id="rId10"/>
              </a:rPr>
              <a:t>Helsinki Region Infoshare - avoimen datan palvelu</a:t>
            </a:r>
            <a:r>
              <a:rPr lang="en-US" sz="1700" b="0" i="0" u="none">
                <a:solidFill>
                  <a:srgbClr val="000000"/>
                </a:solidFill>
                <a:latin typeface="Arial"/>
                <a:ea typeface="Arial"/>
                <a:cs typeface="Arial"/>
                <a:sym typeface="Arial"/>
              </a:rPr>
              <a:t> </a:t>
            </a:r>
            <a:r>
              <a:rPr lang="en-US" sz="1400" b="0" i="0" u="none">
                <a:solidFill>
                  <a:srgbClr val="000000"/>
                </a:solidFill>
                <a:latin typeface="Arial"/>
                <a:ea typeface="Arial"/>
                <a:cs typeface="Arial"/>
                <a:sym typeface="Arial"/>
              </a:rPr>
              <a:t>(Pääkaupunkiseudun kaupungit)</a:t>
            </a:r>
            <a:endParaRPr/>
          </a:p>
          <a:p>
            <a:pPr marL="457200" lvl="0" indent="-228600" algn="l" rtl="0">
              <a:lnSpc>
                <a:spcPct val="100000"/>
              </a:lnSpc>
              <a:spcBef>
                <a:spcPts val="0"/>
              </a:spcBef>
              <a:spcAft>
                <a:spcPts val="0"/>
              </a:spcAft>
              <a:buClr>
                <a:schemeClr val="dk1"/>
              </a:buClr>
              <a:buSzPts val="1400"/>
              <a:buNone/>
            </a:pPr>
            <a:endParaRPr sz="1400" b="0" i="0" u="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41"/>
          <p:cNvSpPr txBox="1">
            <a:spLocks noGrp="1"/>
          </p:cNvSpPr>
          <p:nvPr>
            <p:ph type="ctrTitle"/>
          </p:nvPr>
        </p:nvSpPr>
        <p:spPr>
          <a:xfrm>
            <a:off x="306387" y="342900"/>
            <a:ext cx="8054975" cy="155416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7000" b="1" i="0" u="none">
                <a:solidFill>
                  <a:srgbClr val="FFFFFF"/>
                </a:solidFill>
                <a:latin typeface="Arial"/>
                <a:ea typeface="Arial"/>
                <a:cs typeface="Arial"/>
                <a:sym typeface="Arial"/>
              </a:rPr>
              <a:t>Lisätietoja	</a:t>
            </a:r>
            <a:endParaRPr/>
          </a:p>
        </p:txBody>
      </p:sp>
      <p:sp>
        <p:nvSpPr>
          <p:cNvPr id="812" name="Google Shape;812;p41"/>
          <p:cNvSpPr txBox="1">
            <a:spLocks noGrp="1"/>
          </p:cNvSpPr>
          <p:nvPr>
            <p:ph type="body" idx="1"/>
          </p:nvPr>
        </p:nvSpPr>
        <p:spPr>
          <a:xfrm>
            <a:off x="334962" y="1541462"/>
            <a:ext cx="8054975" cy="17541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900"/>
              <a:buNone/>
            </a:pPr>
            <a:r>
              <a:rPr lang="en-US" sz="1900" b="1" i="0" u="none">
                <a:solidFill>
                  <a:srgbClr val="FFFFFF"/>
                </a:solidFill>
                <a:latin typeface="Arial"/>
                <a:ea typeface="Arial"/>
                <a:cs typeface="Arial"/>
                <a:sym typeface="Arial"/>
              </a:rPr>
              <a:t>Helsingin kaupungin Kokeilukiihdyttämö</a:t>
            </a:r>
            <a:endParaRPr/>
          </a:p>
          <a:p>
            <a:pPr marL="0" lvl="0" indent="0" algn="l" rtl="0">
              <a:lnSpc>
                <a:spcPct val="100000"/>
              </a:lnSpc>
              <a:spcBef>
                <a:spcPts val="0"/>
              </a:spcBef>
              <a:spcAft>
                <a:spcPts val="0"/>
              </a:spcAft>
              <a:buSzPts val="1900"/>
              <a:buNone/>
            </a:pPr>
            <a:r>
              <a:rPr lang="en-US" sz="1900" b="1" i="0" u="sng">
                <a:solidFill>
                  <a:schemeClr val="hlink"/>
                </a:solidFill>
                <a:hlinkClick r:id="rId3"/>
              </a:rPr>
              <a:t>kokeilukiihdyttamo.hel.fi</a:t>
            </a:r>
            <a:endParaRPr sz="1900" b="1" i="0" u="none">
              <a:solidFill>
                <a:srgbClr val="FFFFFF"/>
              </a:solidFill>
              <a:latin typeface="Arial"/>
              <a:ea typeface="Arial"/>
              <a:cs typeface="Arial"/>
              <a:sym typeface="Arial"/>
            </a:endParaRPr>
          </a:p>
          <a:p>
            <a:pPr marL="0" lvl="0" indent="0" algn="l" rtl="0">
              <a:lnSpc>
                <a:spcPct val="100000"/>
              </a:lnSpc>
              <a:spcBef>
                <a:spcPts val="0"/>
              </a:spcBef>
              <a:spcAft>
                <a:spcPts val="0"/>
              </a:spcAft>
              <a:buSzPts val="1900"/>
              <a:buNone/>
            </a:pPr>
            <a:r>
              <a:rPr lang="en-US" sz="1500" b="1" i="0" u="sng">
                <a:solidFill>
                  <a:schemeClr val="hlink"/>
                </a:solidFill>
                <a:hlinkClick r:id="rId4"/>
              </a:rPr>
              <a:t>kokeilukiihdyttamo@hel.fi</a:t>
            </a:r>
            <a:endParaRPr/>
          </a:p>
          <a:p>
            <a:pPr marL="0" lvl="0" indent="0" algn="l" rtl="0">
              <a:lnSpc>
                <a:spcPct val="100000"/>
              </a:lnSpc>
              <a:spcBef>
                <a:spcPts val="0"/>
              </a:spcBef>
              <a:spcAft>
                <a:spcPts val="0"/>
              </a:spcAft>
              <a:buSzPts val="1900"/>
              <a:buNone/>
            </a:pPr>
            <a:endParaRPr sz="1500" b="1" i="0" u="none">
              <a:solidFill>
                <a:srgbClr val="FFFFFF"/>
              </a:solidFill>
              <a:latin typeface="Arial"/>
              <a:ea typeface="Arial"/>
              <a:cs typeface="Arial"/>
              <a:sym typeface="Arial"/>
            </a:endParaRPr>
          </a:p>
          <a:p>
            <a:pPr marL="0" lvl="0" indent="0" algn="l" rtl="0">
              <a:lnSpc>
                <a:spcPct val="100000"/>
              </a:lnSpc>
              <a:spcBef>
                <a:spcPts val="0"/>
              </a:spcBef>
              <a:spcAft>
                <a:spcPts val="0"/>
              </a:spcAft>
              <a:buSzPts val="1900"/>
              <a:buNone/>
            </a:pPr>
            <a:r>
              <a:rPr lang="en-US" sz="1500" b="1" i="0" u="none">
                <a:solidFill>
                  <a:srgbClr val="FFFFFF"/>
                </a:solidFill>
                <a:latin typeface="Arial"/>
                <a:ea typeface="Arial"/>
                <a:cs typeface="Arial"/>
                <a:sym typeface="Arial"/>
              </a:rPr>
              <a:t>Ville Meloni</a:t>
            </a:r>
            <a:endParaRPr/>
          </a:p>
          <a:p>
            <a:pPr marL="0" lvl="0" indent="0" algn="l" rtl="0">
              <a:lnSpc>
                <a:spcPct val="100000"/>
              </a:lnSpc>
              <a:spcBef>
                <a:spcPts val="0"/>
              </a:spcBef>
              <a:spcAft>
                <a:spcPts val="0"/>
              </a:spcAft>
              <a:buSzPts val="1900"/>
              <a:buNone/>
            </a:pPr>
            <a:r>
              <a:rPr lang="en-US" sz="1500" b="1" i="0" u="sng">
                <a:solidFill>
                  <a:schemeClr val="hlink"/>
                </a:solidFill>
                <a:hlinkClick r:id="rId5"/>
              </a:rPr>
              <a:t>ville.meloni@hel.fi</a:t>
            </a:r>
            <a:r>
              <a:rPr lang="en-US" sz="1500" b="1" i="0" u="none">
                <a:solidFill>
                  <a:srgbClr val="FFFFFF"/>
                </a:solidFill>
                <a:latin typeface="Arial"/>
                <a:ea typeface="Arial"/>
                <a:cs typeface="Arial"/>
                <a:sym typeface="Arial"/>
              </a:rPr>
              <a:t> </a:t>
            </a:r>
            <a:endParaRPr/>
          </a:p>
        </p:txBody>
      </p:sp>
      <p:sp>
        <p:nvSpPr>
          <p:cNvPr id="813" name="Google Shape;813;p41"/>
          <p:cNvSpPr txBox="1"/>
          <p:nvPr/>
        </p:nvSpPr>
        <p:spPr>
          <a:xfrm>
            <a:off x="4065587" y="3598862"/>
            <a:ext cx="4684712" cy="126206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a:solidFill>
                  <a:srgbClr val="FFFFFF"/>
                </a:solidFill>
                <a:latin typeface="Arial"/>
                <a:ea typeface="Arial"/>
                <a:cs typeface="Arial"/>
                <a:sym typeface="Arial"/>
              </a:rPr>
              <a:t>Tämän julkaisun sisältöihin on pääsääntöisesti laaja käyttöoikeus </a:t>
            </a:r>
            <a:r>
              <a:rPr lang="en-US" sz="1400" b="0" i="0" u="sng">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Creative Commons Nimeä 4.0 Kansainvälinen </a:t>
            </a:r>
            <a:r>
              <a:rPr lang="en-US" sz="1400" b="0" i="0" u="none">
                <a:solidFill>
                  <a:srgbClr val="FFFFFF"/>
                </a:solidFill>
                <a:latin typeface="Arial"/>
                <a:ea typeface="Arial"/>
                <a:cs typeface="Arial"/>
                <a:sym typeface="Arial"/>
              </a:rPr>
              <a:t>-lisenssin ehtojen mukaisesti poislukien valokuvat ja viittaukset kolmansien osapuolten sisältöihin kuten Harward Business Review -artikkeliin.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42"/>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KOKEILIJAN TYÖKALUT</a:t>
            </a:r>
            <a:endParaRPr/>
          </a:p>
        </p:txBody>
      </p:sp>
      <p:sp>
        <p:nvSpPr>
          <p:cNvPr id="819" name="Google Shape;819;p42"/>
          <p:cNvSpPr txBox="1">
            <a:spLocks noGrp="1"/>
          </p:cNvSpPr>
          <p:nvPr>
            <p:ph type="body" idx="1"/>
          </p:nvPr>
        </p:nvSpPr>
        <p:spPr>
          <a:xfrm>
            <a:off x="342900" y="896937"/>
            <a:ext cx="7600950" cy="373538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1900" b="0" i="0" u="none" dirty="0" err="1">
                <a:solidFill>
                  <a:srgbClr val="000000"/>
                </a:solidFill>
                <a:latin typeface="Arial"/>
                <a:ea typeface="Arial"/>
                <a:cs typeface="Arial"/>
                <a:sym typeface="Arial"/>
              </a:rPr>
              <a:t>Ladattavat</a:t>
            </a:r>
            <a:r>
              <a:rPr lang="en-US" sz="1900" b="0" i="0" u="none" dirty="0">
                <a:solidFill>
                  <a:srgbClr val="000000"/>
                </a:solidFill>
                <a:latin typeface="Arial"/>
                <a:ea typeface="Arial"/>
                <a:cs typeface="Arial"/>
                <a:sym typeface="Arial"/>
              </a:rPr>
              <a:t> </a:t>
            </a:r>
            <a:r>
              <a:rPr lang="en-US" sz="1900" b="0" i="0" u="none" dirty="0" err="1">
                <a:solidFill>
                  <a:srgbClr val="000000"/>
                </a:solidFill>
                <a:latin typeface="Arial"/>
                <a:ea typeface="Arial"/>
                <a:cs typeface="Arial"/>
                <a:sym typeface="Arial"/>
              </a:rPr>
              <a:t>työkalupohjat</a:t>
            </a:r>
            <a:r>
              <a:rPr lang="en-US" sz="1900" b="0" i="0" u="none" dirty="0">
                <a:solidFill>
                  <a:srgbClr val="000000"/>
                </a:solidFill>
                <a:latin typeface="Arial"/>
                <a:ea typeface="Arial"/>
                <a:cs typeface="Arial"/>
                <a:sym typeface="Arial"/>
              </a:rPr>
              <a:t> </a:t>
            </a:r>
            <a:r>
              <a:rPr lang="en-US" sz="1900" b="0" i="0" u="none" dirty="0" err="1">
                <a:solidFill>
                  <a:srgbClr val="000000"/>
                </a:solidFill>
                <a:latin typeface="Arial"/>
                <a:ea typeface="Arial"/>
                <a:cs typeface="Arial"/>
                <a:sym typeface="Arial"/>
              </a:rPr>
              <a:t>löytyvät</a:t>
            </a:r>
            <a:r>
              <a:rPr lang="en-US" sz="1900" b="0" i="0" u="none" dirty="0">
                <a:solidFill>
                  <a:srgbClr val="000000"/>
                </a:solidFill>
                <a:latin typeface="Arial"/>
                <a:ea typeface="Arial"/>
                <a:cs typeface="Arial"/>
                <a:sym typeface="Arial"/>
              </a:rPr>
              <a:t> </a:t>
            </a:r>
            <a:r>
              <a:rPr lang="en-US" sz="1900" b="0" i="0" u="none" dirty="0" err="1">
                <a:solidFill>
                  <a:srgbClr val="000000"/>
                </a:solidFill>
                <a:latin typeface="Arial"/>
                <a:ea typeface="Arial"/>
                <a:cs typeface="Arial"/>
                <a:sym typeface="Arial"/>
              </a:rPr>
              <a:t>seuraavilta</a:t>
            </a:r>
            <a:r>
              <a:rPr lang="en-US" sz="1900" b="0" i="0" u="none" dirty="0">
                <a:solidFill>
                  <a:srgbClr val="000000"/>
                </a:solidFill>
                <a:latin typeface="Arial"/>
                <a:ea typeface="Arial"/>
                <a:cs typeface="Arial"/>
                <a:sym typeface="Arial"/>
              </a:rPr>
              <a:t> </a:t>
            </a:r>
            <a:r>
              <a:rPr lang="en-US" sz="1900" b="0" i="0" u="none" dirty="0" err="1">
                <a:solidFill>
                  <a:srgbClr val="000000"/>
                </a:solidFill>
                <a:latin typeface="Arial"/>
                <a:ea typeface="Arial"/>
                <a:cs typeface="Arial"/>
                <a:sym typeface="Arial"/>
              </a:rPr>
              <a:t>kalvoilta</a:t>
            </a:r>
            <a:endParaRPr dirty="0"/>
          </a:p>
          <a:p>
            <a:pPr marL="0" lvl="0" indent="0" algn="l" rtl="0">
              <a:lnSpc>
                <a:spcPct val="100000"/>
              </a:lnSpc>
              <a:spcBef>
                <a:spcPts val="0"/>
              </a:spcBef>
              <a:spcAft>
                <a:spcPts val="0"/>
              </a:spcAft>
              <a:buSzPts val="1400"/>
              <a:buNone/>
            </a:pPr>
            <a:endParaRPr sz="1900" b="0" i="0" u="none" dirty="0">
              <a:solidFill>
                <a:srgbClr val="000000"/>
              </a:solidFill>
              <a:latin typeface="Arial"/>
              <a:ea typeface="Arial"/>
              <a:cs typeface="Arial"/>
              <a:sym typeface="Arial"/>
            </a:endParaRPr>
          </a:p>
          <a:p>
            <a:pPr eaLnBrk="1" fontAlgn="auto" hangingPunct="1">
              <a:buFont typeface="Arial"/>
              <a:buChar char="•"/>
              <a:defRPr/>
            </a:pPr>
            <a:r>
              <a:rPr lang="en-US" sz="1900" dirty="0" err="1">
                <a:solidFill>
                  <a:schemeClr val="dk1"/>
                </a:solidFill>
                <a:sym typeface="Arial"/>
              </a:rPr>
              <a:t>Visiolakana</a:t>
            </a:r>
            <a:endParaRPr lang="en-US" sz="1900" dirty="0">
              <a:solidFill>
                <a:schemeClr val="dk1"/>
              </a:solidFill>
              <a:sym typeface="Arial"/>
            </a:endParaRPr>
          </a:p>
          <a:p>
            <a:pPr eaLnBrk="1" fontAlgn="auto" hangingPunct="1">
              <a:buFont typeface="Arial"/>
              <a:buChar char="•"/>
              <a:defRPr/>
            </a:pPr>
            <a:r>
              <a:rPr lang="en-US" sz="1900" dirty="0" err="1">
                <a:solidFill>
                  <a:schemeClr val="dk1"/>
                </a:solidFill>
                <a:sym typeface="Arial"/>
              </a:rPr>
              <a:t>Kokeilukortti</a:t>
            </a:r>
            <a:endParaRPr lang="en-US" sz="1900" dirty="0">
              <a:solidFill>
                <a:schemeClr val="dk1"/>
              </a:solidFill>
              <a:sym typeface="Arial"/>
            </a:endParaRPr>
          </a:p>
          <a:p>
            <a:pPr eaLnBrk="1" fontAlgn="auto" hangingPunct="1">
              <a:buFont typeface="Arial"/>
              <a:buChar char="•"/>
              <a:defRPr/>
            </a:pPr>
            <a:r>
              <a:rPr lang="en-US" sz="1900" dirty="0" err="1">
                <a:solidFill>
                  <a:schemeClr val="dk1"/>
                </a:solidFill>
                <a:sym typeface="Arial"/>
              </a:rPr>
              <a:t>Kokeilusuunnitelma</a:t>
            </a:r>
            <a:endParaRPr lang="en-US" sz="1900" dirty="0">
              <a:solidFill>
                <a:schemeClr val="dk1"/>
              </a:solidFill>
            </a:endParaRPr>
          </a:p>
          <a:p>
            <a:pPr eaLnBrk="1" fontAlgn="auto" hangingPunct="1">
              <a:buFont typeface="Arial"/>
              <a:buChar char="•"/>
              <a:defRPr/>
            </a:pPr>
            <a:r>
              <a:rPr lang="en-US" sz="1900" dirty="0" err="1">
                <a:solidFill>
                  <a:schemeClr val="dk1"/>
                </a:solidFill>
              </a:rPr>
              <a:t>Skaalauspohja</a:t>
            </a:r>
            <a:endParaRPr lang="en-US" sz="1900" dirty="0">
              <a:solidFill>
                <a:schemeClr val="dk1"/>
              </a:solidFill>
            </a:endParaRPr>
          </a:p>
          <a:p>
            <a:pPr eaLnBrk="1" fontAlgn="auto" hangingPunct="1">
              <a:buFont typeface="Arial"/>
              <a:buChar char="•"/>
              <a:defRPr/>
            </a:pPr>
            <a:r>
              <a:rPr lang="en-US" sz="1900" dirty="0" err="1">
                <a:solidFill>
                  <a:schemeClr val="dk1"/>
                </a:solidFill>
                <a:sym typeface="Arial"/>
              </a:rPr>
              <a:t>Loppuraporttipohja</a:t>
            </a:r>
            <a:endParaRPr lang="en-US" sz="1900" dirty="0">
              <a:solidFill>
                <a:schemeClr val="dk1"/>
              </a:solidFill>
              <a:sym typeface="Arial"/>
            </a:endParaRPr>
          </a:p>
          <a:p>
            <a:pPr marL="0" indent="0">
              <a:buClr>
                <a:srgbClr val="000000"/>
              </a:buClr>
              <a:buSzPts val="100"/>
              <a:buNone/>
            </a:pPr>
            <a:endParaRPr lang="en-US" sz="1900" b="0" i="0" u="none" dirty="0">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43"/>
          <p:cNvSpPr txBox="1">
            <a:spLocks noGrp="1"/>
          </p:cNvSpPr>
          <p:nvPr>
            <p:ph type="title"/>
          </p:nvPr>
        </p:nvSpPr>
        <p:spPr>
          <a:xfrm>
            <a:off x="2667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Visiolakana</a:t>
            </a:r>
            <a:br>
              <a:rPr lang="en-US" sz="2800" b="1" i="0" u="none">
                <a:solidFill>
                  <a:srgbClr val="000000"/>
                </a:solidFill>
                <a:latin typeface="Arial Black"/>
                <a:ea typeface="Arial Black"/>
                <a:cs typeface="Arial Black"/>
                <a:sym typeface="Arial Black"/>
              </a:rPr>
            </a:br>
            <a:endParaRPr/>
          </a:p>
        </p:txBody>
      </p:sp>
      <p:sp>
        <p:nvSpPr>
          <p:cNvPr id="825" name="Google Shape;825;p43"/>
          <p:cNvSpPr txBox="1"/>
          <p:nvPr/>
        </p:nvSpPr>
        <p:spPr>
          <a:xfrm>
            <a:off x="217487" y="896937"/>
            <a:ext cx="1901825" cy="2603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Tarve</a:t>
            </a:r>
            <a:endParaRPr/>
          </a:p>
        </p:txBody>
      </p:sp>
      <p:sp>
        <p:nvSpPr>
          <p:cNvPr id="826" name="Google Shape;826;p43"/>
          <p:cNvSpPr txBox="1"/>
          <p:nvPr/>
        </p:nvSpPr>
        <p:spPr>
          <a:xfrm>
            <a:off x="217487" y="1157287"/>
            <a:ext cx="1901825" cy="1104900"/>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Mitä käyttäjien tarvetta ratkaistaan? Miten tarve on todennettu?</a:t>
            </a:r>
            <a:endParaRPr/>
          </a:p>
        </p:txBody>
      </p:sp>
      <p:sp>
        <p:nvSpPr>
          <p:cNvPr id="827" name="Google Shape;827;p43"/>
          <p:cNvSpPr txBox="1"/>
          <p:nvPr/>
        </p:nvSpPr>
        <p:spPr>
          <a:xfrm>
            <a:off x="2205037" y="896937"/>
            <a:ext cx="1903412" cy="2603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Ratkaisu</a:t>
            </a:r>
            <a:endParaRPr/>
          </a:p>
        </p:txBody>
      </p:sp>
      <p:sp>
        <p:nvSpPr>
          <p:cNvPr id="828" name="Google Shape;828;p43"/>
          <p:cNvSpPr txBox="1"/>
          <p:nvPr/>
        </p:nvSpPr>
        <p:spPr>
          <a:xfrm>
            <a:off x="2205037" y="1157287"/>
            <a:ext cx="1903412" cy="1104900"/>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Millä loppukäyttäjän ongelma aiotaan ratkaista? Miten ratkaisun toimivuus on todennettu?</a:t>
            </a:r>
            <a:endParaRPr sz="1000" b="0" i="0" u="none">
              <a:solidFill>
                <a:srgbClr val="666666"/>
              </a:solidFill>
              <a:latin typeface="Arial"/>
              <a:ea typeface="Arial"/>
              <a:cs typeface="Arial"/>
              <a:sym typeface="Arial"/>
            </a:endParaRPr>
          </a:p>
          <a:p>
            <a:pPr marL="0" marR="0" lvl="0" indent="0" algn="l" rtl="0">
              <a:lnSpc>
                <a:spcPct val="100000"/>
              </a:lnSpc>
              <a:spcBef>
                <a:spcPts val="0"/>
              </a:spcBef>
              <a:spcAft>
                <a:spcPts val="0"/>
              </a:spcAft>
              <a:buNone/>
            </a:pPr>
            <a:endParaRPr sz="1000" b="0" i="0" u="none">
              <a:solidFill>
                <a:srgbClr val="666666"/>
              </a:solidFill>
              <a:latin typeface="Arial"/>
              <a:ea typeface="Arial"/>
              <a:cs typeface="Arial"/>
              <a:sym typeface="Arial"/>
            </a:endParaRPr>
          </a:p>
        </p:txBody>
      </p:sp>
      <p:sp>
        <p:nvSpPr>
          <p:cNvPr id="829" name="Google Shape;829;p43"/>
          <p:cNvSpPr txBox="1"/>
          <p:nvPr/>
        </p:nvSpPr>
        <p:spPr>
          <a:xfrm>
            <a:off x="4192587" y="896937"/>
            <a:ext cx="1903412" cy="2603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Ainutlaatuinen arvo</a:t>
            </a:r>
            <a:endParaRPr/>
          </a:p>
        </p:txBody>
      </p:sp>
      <p:sp>
        <p:nvSpPr>
          <p:cNvPr id="830" name="Google Shape;830;p43"/>
          <p:cNvSpPr txBox="1"/>
          <p:nvPr/>
        </p:nvSpPr>
        <p:spPr>
          <a:xfrm>
            <a:off x="4192587" y="1157287"/>
            <a:ext cx="1903412" cy="2538412"/>
          </a:xfrm>
          <a:prstGeom prst="rect">
            <a:avLst/>
          </a:prstGeom>
          <a:solidFill>
            <a:schemeClr val="lt1"/>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Mikä on se tekijä joka saa käyttäjät valitsemaan tämän ratkaisun muiden ratkaisuiden sijaan? Miten ainutlaatuinen arvo on todennettu?</a:t>
            </a:r>
            <a:endParaRPr/>
          </a:p>
        </p:txBody>
      </p:sp>
      <p:sp>
        <p:nvSpPr>
          <p:cNvPr id="831" name="Google Shape;831;p43"/>
          <p:cNvSpPr txBox="1"/>
          <p:nvPr/>
        </p:nvSpPr>
        <p:spPr>
          <a:xfrm>
            <a:off x="6180137" y="896937"/>
            <a:ext cx="1903412" cy="338137"/>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Avainresurssit ja kyvykkyydet</a:t>
            </a:r>
            <a:endParaRPr/>
          </a:p>
        </p:txBody>
      </p:sp>
      <p:sp>
        <p:nvSpPr>
          <p:cNvPr id="832" name="Google Shape;832;p43"/>
          <p:cNvSpPr txBox="1"/>
          <p:nvPr/>
        </p:nvSpPr>
        <p:spPr>
          <a:xfrm>
            <a:off x="6181725" y="1235075"/>
            <a:ext cx="1901825" cy="1027112"/>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Mitkä resurssit ja kyvykkyydet ovat elintärkeät onnistumiselle?</a:t>
            </a:r>
            <a:endParaRPr sz="1000" b="0" i="0" u="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Mitä toteuttajilta vaaditaan?</a:t>
            </a:r>
            <a:endParaRPr sz="1000" b="0" i="0" u="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Budjetti projektille, jatkokehitykselle ja ylläpidolle?</a:t>
            </a:r>
            <a:endParaRPr/>
          </a:p>
        </p:txBody>
      </p:sp>
      <p:sp>
        <p:nvSpPr>
          <p:cNvPr id="833" name="Google Shape;833;p43"/>
          <p:cNvSpPr txBox="1"/>
          <p:nvPr/>
        </p:nvSpPr>
        <p:spPr>
          <a:xfrm>
            <a:off x="217487" y="2330450"/>
            <a:ext cx="1901825" cy="261937"/>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Kenelle</a:t>
            </a:r>
            <a:endParaRPr/>
          </a:p>
        </p:txBody>
      </p:sp>
      <p:sp>
        <p:nvSpPr>
          <p:cNvPr id="834" name="Google Shape;834;p43"/>
          <p:cNvSpPr txBox="1"/>
          <p:nvPr/>
        </p:nvSpPr>
        <p:spPr>
          <a:xfrm>
            <a:off x="217487" y="2584450"/>
            <a:ext cx="1903412" cy="1103312"/>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Millainen henkilö tärkein käyttäjä tai asiakas on?</a:t>
            </a:r>
            <a:endParaRPr/>
          </a:p>
        </p:txBody>
      </p:sp>
      <p:sp>
        <p:nvSpPr>
          <p:cNvPr id="835" name="Google Shape;835;p43"/>
          <p:cNvSpPr txBox="1"/>
          <p:nvPr/>
        </p:nvSpPr>
        <p:spPr>
          <a:xfrm>
            <a:off x="2205037" y="2330450"/>
            <a:ext cx="1903412" cy="261937"/>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Käyttäjäpalaute</a:t>
            </a:r>
            <a:endParaRPr/>
          </a:p>
        </p:txBody>
      </p:sp>
      <p:sp>
        <p:nvSpPr>
          <p:cNvPr id="836" name="Google Shape;836;p43"/>
          <p:cNvSpPr txBox="1"/>
          <p:nvPr/>
        </p:nvSpPr>
        <p:spPr>
          <a:xfrm>
            <a:off x="2205037" y="2592387"/>
            <a:ext cx="1903412" cy="1095375"/>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Mistä tiedämme että onnistumme käyttäjän ongelman ratkaisemisessa? Miten onnistuminen todennetaan kehityksen aikana (kyselyt, proton testaus, analytiikka, tutkimukset)?</a:t>
            </a:r>
            <a:endParaRPr/>
          </a:p>
        </p:txBody>
      </p:sp>
      <p:sp>
        <p:nvSpPr>
          <p:cNvPr id="837" name="Google Shape;837;p43"/>
          <p:cNvSpPr txBox="1"/>
          <p:nvPr/>
        </p:nvSpPr>
        <p:spPr>
          <a:xfrm>
            <a:off x="6180137" y="2330450"/>
            <a:ext cx="1903412" cy="261937"/>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Rajoitukset</a:t>
            </a:r>
            <a:endParaRPr/>
          </a:p>
        </p:txBody>
      </p:sp>
      <p:sp>
        <p:nvSpPr>
          <p:cNvPr id="838" name="Google Shape;838;p43"/>
          <p:cNvSpPr txBox="1"/>
          <p:nvPr/>
        </p:nvSpPr>
        <p:spPr>
          <a:xfrm>
            <a:off x="6180137" y="2592387"/>
            <a:ext cx="1903412" cy="1095375"/>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Toiminnan sykli, johon aikataulun on osuttava? Säännökset? Tekniset rajoitukset? Arkkitehtuurivaatimukset? Tietoturva ja saavutettavuus? Tekniset riskit?</a:t>
            </a:r>
            <a:endParaRPr/>
          </a:p>
        </p:txBody>
      </p:sp>
      <p:sp>
        <p:nvSpPr>
          <p:cNvPr id="839" name="Google Shape;839;p43"/>
          <p:cNvSpPr txBox="1"/>
          <p:nvPr/>
        </p:nvSpPr>
        <p:spPr>
          <a:xfrm>
            <a:off x="217487" y="3759200"/>
            <a:ext cx="3889375" cy="2603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Toteutusvisio</a:t>
            </a:r>
            <a:endParaRPr/>
          </a:p>
        </p:txBody>
      </p:sp>
      <p:sp>
        <p:nvSpPr>
          <p:cNvPr id="840" name="Google Shape;840;p43"/>
          <p:cNvSpPr txBox="1"/>
          <p:nvPr/>
        </p:nvSpPr>
        <p:spPr>
          <a:xfrm>
            <a:off x="217487" y="4016375"/>
            <a:ext cx="3889375" cy="1027112"/>
          </a:xfrm>
          <a:prstGeom prst="rect">
            <a:avLst/>
          </a:prstGeom>
          <a:no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Millä teknologialla ratkaisu toteutetaan? Mitä sillä korvataan? Mikä on onnistumiselle ensiarvoista? Mihin jatkokehitettävyys perustuu? Voidaanko käyttää valmisratkaisuja? Mihin järjestelmiin ratkaisu liittyy ja mitä tietoa on liikuttava näiden välillä?</a:t>
            </a:r>
            <a:endParaRPr/>
          </a:p>
          <a:p>
            <a:pPr marL="0" marR="0" lvl="0" indent="0" algn="l" rtl="0">
              <a:lnSpc>
                <a:spcPct val="100000"/>
              </a:lnSpc>
              <a:spcBef>
                <a:spcPts val="0"/>
              </a:spcBef>
              <a:spcAft>
                <a:spcPts val="0"/>
              </a:spcAft>
              <a:buNone/>
            </a:pPr>
            <a:endParaRPr sz="800" b="0" i="0" u="none">
              <a:solidFill>
                <a:srgbClr val="666666"/>
              </a:solidFill>
              <a:latin typeface="Arial"/>
              <a:ea typeface="Arial"/>
              <a:cs typeface="Arial"/>
              <a:sym typeface="Arial"/>
            </a:endParaRPr>
          </a:p>
        </p:txBody>
      </p:sp>
      <p:sp>
        <p:nvSpPr>
          <p:cNvPr id="841" name="Google Shape;841;p43"/>
          <p:cNvSpPr txBox="1"/>
          <p:nvPr/>
        </p:nvSpPr>
        <p:spPr>
          <a:xfrm>
            <a:off x="4192587" y="3759200"/>
            <a:ext cx="3890962" cy="260350"/>
          </a:xfrm>
          <a:prstGeom prst="rect">
            <a:avLst/>
          </a:prstGeom>
          <a:solidFill>
            <a:srgbClr val="9FC9EB"/>
          </a:solidFill>
          <a:ln w="19050" cap="flat" cmpd="sng">
            <a:solidFill>
              <a:srgbClr val="9FC9E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a:solidFill>
                  <a:schemeClr val="dk1"/>
                </a:solidFill>
                <a:latin typeface="Arial"/>
                <a:ea typeface="Arial"/>
                <a:cs typeface="Arial"/>
                <a:sym typeface="Arial"/>
              </a:rPr>
              <a:t>Toiminnan mittarit</a:t>
            </a:r>
            <a:endParaRPr/>
          </a:p>
        </p:txBody>
      </p:sp>
      <p:sp>
        <p:nvSpPr>
          <p:cNvPr id="842" name="Google Shape;842;p43"/>
          <p:cNvSpPr txBox="1"/>
          <p:nvPr/>
        </p:nvSpPr>
        <p:spPr>
          <a:xfrm>
            <a:off x="4192587" y="4016375"/>
            <a:ext cx="3890962" cy="1027112"/>
          </a:xfrm>
          <a:prstGeom prst="rect">
            <a:avLst/>
          </a:prstGeom>
          <a:solidFill>
            <a:srgbClr val="FFFFFF"/>
          </a:solidFill>
          <a:ln w="19050" cap="flat" cmpd="sng">
            <a:solidFill>
              <a:srgbClr val="9FC9EB"/>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US" sz="800" b="0" i="0" u="none">
                <a:solidFill>
                  <a:srgbClr val="666666"/>
                </a:solidFill>
                <a:latin typeface="Arial"/>
                <a:ea typeface="Arial"/>
                <a:cs typeface="Arial"/>
                <a:sym typeface="Arial"/>
              </a:rPr>
              <a:t>Minkä muutoksen ratkaisu tuo (laadun paranemista, toiminnan nopeutumista)? Mitkä ovat välittömät toiminnan mittarit siitä että ratkaisu täyttää tavoitteet? Mitkä ovat sen vaikuttavuuden mittarit?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
          <p:cNvSpPr txBox="1">
            <a:spLocks noGrp="1"/>
          </p:cNvSpPr>
          <p:nvPr>
            <p:ph type="ctrTitle"/>
          </p:nvPr>
        </p:nvSpPr>
        <p:spPr>
          <a:xfrm>
            <a:off x="1111250" y="3429000"/>
            <a:ext cx="2770187" cy="690562"/>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SzPts val="1100"/>
              <a:buNone/>
            </a:pPr>
            <a:r>
              <a:rPr lang="en-US" sz="1200" b="0" i="0" u="none">
                <a:solidFill>
                  <a:srgbClr val="FFFFFF"/>
                </a:solidFill>
                <a:latin typeface="Arial"/>
                <a:ea typeface="Arial"/>
                <a:cs typeface="Arial"/>
                <a:sym typeface="Arial"/>
              </a:rPr>
              <a:t>Ville Meloni,</a:t>
            </a:r>
            <a:br>
              <a:rPr lang="en-US" sz="1200" b="0" i="0" u="none">
                <a:solidFill>
                  <a:srgbClr val="FFFFFF"/>
                </a:solidFill>
                <a:latin typeface="Arial"/>
                <a:ea typeface="Arial"/>
                <a:cs typeface="Arial"/>
                <a:sym typeface="Arial"/>
              </a:rPr>
            </a:br>
            <a:r>
              <a:rPr lang="en-US" sz="1200" b="0" i="0" u="none">
                <a:solidFill>
                  <a:srgbClr val="FFFFFF"/>
                </a:solidFill>
                <a:latin typeface="Arial"/>
                <a:ea typeface="Arial"/>
                <a:cs typeface="Arial"/>
                <a:sym typeface="Arial"/>
              </a:rPr>
              <a:t>Kokeilukiihdyttämövastaava ja</a:t>
            </a:r>
            <a:br>
              <a:rPr lang="en-US" sz="1200" b="0" i="0" u="none">
                <a:solidFill>
                  <a:srgbClr val="FFFFFF"/>
                </a:solidFill>
                <a:latin typeface="Arial"/>
                <a:ea typeface="Arial"/>
                <a:cs typeface="Arial"/>
                <a:sym typeface="Arial"/>
              </a:rPr>
            </a:br>
            <a:r>
              <a:rPr lang="en-US" sz="1200" b="0" i="0" u="none">
                <a:solidFill>
                  <a:srgbClr val="FFFFFF"/>
                </a:solidFill>
                <a:latin typeface="Arial"/>
                <a:ea typeface="Arial"/>
                <a:cs typeface="Arial"/>
                <a:sym typeface="Arial"/>
              </a:rPr>
              <a:t>Hankepäällikkö</a:t>
            </a:r>
            <a:br>
              <a:rPr lang="en-US" sz="1200" b="0" i="0" u="none">
                <a:solidFill>
                  <a:srgbClr val="FFFFFF"/>
                </a:solidFill>
                <a:latin typeface="Arial"/>
                <a:ea typeface="Arial"/>
                <a:cs typeface="Arial"/>
                <a:sym typeface="Arial"/>
              </a:rPr>
            </a:br>
            <a:r>
              <a:rPr lang="en-US" sz="1200" b="0" i="0" u="none">
                <a:solidFill>
                  <a:srgbClr val="FFFFFF"/>
                </a:solidFill>
                <a:latin typeface="Arial"/>
                <a:ea typeface="Arial"/>
                <a:cs typeface="Arial"/>
                <a:sym typeface="Arial"/>
              </a:rPr>
              <a:t>Kanslia</a:t>
            </a:r>
            <a:endParaRPr/>
          </a:p>
        </p:txBody>
      </p:sp>
      <p:sp>
        <p:nvSpPr>
          <p:cNvPr id="287" name="Google Shape;287;p4"/>
          <p:cNvSpPr txBox="1"/>
          <p:nvPr/>
        </p:nvSpPr>
        <p:spPr>
          <a:xfrm>
            <a:off x="533400" y="152400"/>
            <a:ext cx="3925887" cy="34782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1" u="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0" i="1" u="none">
                <a:solidFill>
                  <a:srgbClr val="FFFFFF"/>
                </a:solidFill>
                <a:latin typeface="Arial"/>
                <a:ea typeface="Arial"/>
                <a:cs typeface="Arial"/>
                <a:sym typeface="Arial"/>
              </a:rPr>
              <a:t>“Jokaisella meistä on kyky innovoida ja luoda uutta, mutta usein tämä toteutuu vasta yrityksen ja erehdyksen kautta.</a:t>
            </a:r>
            <a:endParaRPr/>
          </a:p>
          <a:p>
            <a:pPr marL="0" marR="0" lvl="0" indent="0" algn="l" rtl="0">
              <a:lnSpc>
                <a:spcPct val="100000"/>
              </a:lnSpc>
              <a:spcBef>
                <a:spcPts val="0"/>
              </a:spcBef>
              <a:spcAft>
                <a:spcPts val="0"/>
              </a:spcAft>
              <a:buClr>
                <a:srgbClr val="000000"/>
              </a:buClr>
              <a:buSzPts val="2000"/>
              <a:buFont typeface="Arial"/>
              <a:buNone/>
            </a:pPr>
            <a:endParaRPr sz="2000" b="0" i="1" u="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0" i="1" u="none">
                <a:solidFill>
                  <a:srgbClr val="FFFFFF"/>
                </a:solidFill>
                <a:latin typeface="Arial"/>
                <a:ea typeface="Arial"/>
                <a:cs typeface="Arial"/>
                <a:sym typeface="Arial"/>
              </a:rPr>
              <a:t>Helpottakoon tämä opas matkaasi tällä taipaleella jota myös kokeilemiseksi kutsutaan.” </a:t>
            </a:r>
            <a:endParaRPr sz="1100" b="0" i="0" u="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1200" b="0" i="0" u="none">
              <a:solidFill>
                <a:srgbClr val="FFFFFF"/>
              </a:solidFill>
              <a:latin typeface="Arial"/>
              <a:ea typeface="Arial"/>
              <a:cs typeface="Arial"/>
              <a:sym typeface="Arial"/>
            </a:endParaRPr>
          </a:p>
        </p:txBody>
      </p:sp>
      <p:sp>
        <p:nvSpPr>
          <p:cNvPr id="288" name="Google Shape;288;p4"/>
          <p:cNvSpPr txBox="1"/>
          <p:nvPr/>
        </p:nvSpPr>
        <p:spPr>
          <a:xfrm>
            <a:off x="1271587" y="4478337"/>
            <a:ext cx="2957512" cy="55403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0" i="0" u="none">
                <a:solidFill>
                  <a:srgbClr val="FFFFFF"/>
                </a:solidFill>
                <a:latin typeface="Arial"/>
                <a:ea typeface="Arial"/>
                <a:cs typeface="Arial"/>
                <a:sym typeface="Arial"/>
              </a:rPr>
              <a:t>Lue lisää kokeilukiihdyttämöstä </a:t>
            </a:r>
            <a:r>
              <a:rPr lang="en-US" sz="1200" b="0" i="0" u="sng">
                <a:solidFill>
                  <a:srgbClr val="FFFFFF"/>
                </a:solidFill>
                <a:latin typeface="Arial"/>
                <a:ea typeface="Arial"/>
                <a:cs typeface="Arial"/>
                <a:sym typeface="Arial"/>
                <a:hlinkClick r:id="rId3">
                  <a:extLst>
                    <a:ext uri="{A12FA001-AC4F-418D-AE19-62706E023703}">
                      <ahyp:hlinkClr xmlns:ahyp="http://schemas.microsoft.com/office/drawing/2018/hyperlinkcolor" val="tx"/>
                    </a:ext>
                  </a:extLst>
                </a:hlinkClick>
              </a:rPr>
              <a:t>https://kokeilukiihdyttamo.hel.fi</a:t>
            </a:r>
            <a:endParaRPr/>
          </a:p>
        </p:txBody>
      </p:sp>
      <p:pic>
        <p:nvPicPr>
          <p:cNvPr id="289" name="Google Shape;289;p4" descr="Kuva Ville Melonista nojaamassa pöytään. Taustalla näkyy osa Helsinki tekstiä. Ville hymyilee."/>
          <p:cNvPicPr preferRelativeResize="0"/>
          <p:nvPr/>
        </p:nvPicPr>
        <p:blipFill rotWithShape="1">
          <a:blip r:embed="rId4">
            <a:alphaModFix/>
          </a:blip>
          <a:srcRect/>
          <a:stretch/>
        </p:blipFill>
        <p:spPr>
          <a:xfrm>
            <a:off x="5414962" y="0"/>
            <a:ext cx="3730625"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4"/>
          <p:cNvSpPr txBox="1">
            <a:spLocks noGrp="1"/>
          </p:cNvSpPr>
          <p:nvPr>
            <p:ph type="title"/>
          </p:nvPr>
        </p:nvSpPr>
        <p:spPr>
          <a:xfrm>
            <a:off x="342900" y="306387"/>
            <a:ext cx="3127375"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Kokeilukortti</a:t>
            </a:r>
            <a:br>
              <a:rPr lang="en-US" sz="2800" b="1" i="0" u="none">
                <a:solidFill>
                  <a:srgbClr val="000000"/>
                </a:solidFill>
                <a:latin typeface="Arial Black"/>
                <a:ea typeface="Arial Black"/>
                <a:cs typeface="Arial Black"/>
                <a:sym typeface="Arial Black"/>
              </a:rPr>
            </a:br>
            <a:endParaRPr/>
          </a:p>
        </p:txBody>
      </p:sp>
      <p:sp>
        <p:nvSpPr>
          <p:cNvPr id="848" name="Google Shape;848;p44" descr="Kokeilukorttipohja"/>
          <p:cNvSpPr txBox="1"/>
          <p:nvPr/>
        </p:nvSpPr>
        <p:spPr>
          <a:xfrm>
            <a:off x="3744912" y="82550"/>
            <a:ext cx="3389312" cy="4978400"/>
          </a:xfrm>
          <a:prstGeom prst="rect">
            <a:avLst/>
          </a:prstGeom>
          <a:solidFill>
            <a:srgbClr val="9FC9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49" name="Google Shape;849;p44"/>
          <p:cNvSpPr txBox="1"/>
          <p:nvPr/>
        </p:nvSpPr>
        <p:spPr>
          <a:xfrm>
            <a:off x="3922712" y="246062"/>
            <a:ext cx="1035050" cy="2984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Kokeilun nimi</a:t>
            </a:r>
            <a:endParaRPr/>
          </a:p>
        </p:txBody>
      </p:sp>
      <p:sp>
        <p:nvSpPr>
          <p:cNvPr id="850" name="Google Shape;850;p44"/>
          <p:cNvSpPr txBox="1"/>
          <p:nvPr/>
        </p:nvSpPr>
        <p:spPr>
          <a:xfrm>
            <a:off x="3895725" y="706437"/>
            <a:ext cx="3052762" cy="82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Uskomme että...</a:t>
            </a:r>
            <a:endParaRPr/>
          </a:p>
        </p:txBody>
      </p:sp>
      <p:sp>
        <p:nvSpPr>
          <p:cNvPr id="851" name="Google Shape;851;p44"/>
          <p:cNvSpPr txBox="1"/>
          <p:nvPr/>
        </p:nvSpPr>
        <p:spPr>
          <a:xfrm>
            <a:off x="3908425" y="1693862"/>
            <a:ext cx="3052762" cy="82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Kokeillaksemme tätä aiomme...</a:t>
            </a:r>
            <a:endParaRPr/>
          </a:p>
        </p:txBody>
      </p:sp>
      <p:sp>
        <p:nvSpPr>
          <p:cNvPr id="852" name="Google Shape;852;p44"/>
          <p:cNvSpPr txBox="1"/>
          <p:nvPr/>
        </p:nvSpPr>
        <p:spPr>
          <a:xfrm>
            <a:off x="3908425" y="2681287"/>
            <a:ext cx="3052762" cy="82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...ja mittaamme...</a:t>
            </a:r>
            <a:endParaRPr/>
          </a:p>
        </p:txBody>
      </p:sp>
      <p:sp>
        <p:nvSpPr>
          <p:cNvPr id="853" name="Google Shape;853;p44"/>
          <p:cNvSpPr txBox="1"/>
          <p:nvPr/>
        </p:nvSpPr>
        <p:spPr>
          <a:xfrm>
            <a:off x="3908425" y="3690937"/>
            <a:ext cx="3052762" cy="10858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Olemme oikeassa, jos...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5"/>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i="0" u="none">
                <a:solidFill>
                  <a:srgbClr val="000000"/>
                </a:solidFill>
                <a:latin typeface="Arial Black"/>
                <a:ea typeface="Arial Black"/>
                <a:cs typeface="Arial Black"/>
                <a:sym typeface="Arial Black"/>
              </a:rPr>
              <a:t>Kokeilusuunnitelma</a:t>
            </a:r>
            <a:br>
              <a:rPr lang="en-US" sz="2800" b="1" i="0" u="none">
                <a:solidFill>
                  <a:srgbClr val="000000"/>
                </a:solidFill>
                <a:latin typeface="Arial Black"/>
                <a:ea typeface="Arial Black"/>
                <a:cs typeface="Arial Black"/>
                <a:sym typeface="Arial Black"/>
              </a:rPr>
            </a:br>
            <a:endParaRPr/>
          </a:p>
        </p:txBody>
      </p:sp>
      <p:sp>
        <p:nvSpPr>
          <p:cNvPr id="859" name="Google Shape;859;p45" descr="kokeilusuunnitelmapohja"/>
          <p:cNvSpPr txBox="1"/>
          <p:nvPr/>
        </p:nvSpPr>
        <p:spPr>
          <a:xfrm>
            <a:off x="263525" y="854075"/>
            <a:ext cx="7713662" cy="3732212"/>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60" name="Google Shape;860;p45"/>
          <p:cNvSpPr txBox="1"/>
          <p:nvPr/>
        </p:nvSpPr>
        <p:spPr>
          <a:xfrm>
            <a:off x="369887" y="939800"/>
            <a:ext cx="2714625" cy="20510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1. Kokeilun tarve ja tarkoitus</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a:t>
            </a:r>
            <a:endParaRPr/>
          </a:p>
          <a:p>
            <a:pPr marL="0" marR="0" lvl="0" indent="0" algn="l" rtl="0">
              <a:lnSpc>
                <a:spcPct val="100000"/>
              </a:lnSpc>
              <a:spcBef>
                <a:spcPts val="0"/>
              </a:spcBef>
              <a:spcAft>
                <a:spcPts val="0"/>
              </a:spcAft>
              <a:buNone/>
            </a:pPr>
            <a:endParaRPr sz="1100" b="0" i="0" u="none">
              <a:solidFill>
                <a:srgbClr val="000000"/>
              </a:solidFill>
              <a:latin typeface="Roboto Light"/>
              <a:ea typeface="Roboto Light"/>
              <a:cs typeface="Roboto Light"/>
              <a:sym typeface="Roboto Light"/>
            </a:endParaRPr>
          </a:p>
        </p:txBody>
      </p:sp>
      <p:sp>
        <p:nvSpPr>
          <p:cNvPr id="861" name="Google Shape;861;p45"/>
          <p:cNvSpPr txBox="1"/>
          <p:nvPr/>
        </p:nvSpPr>
        <p:spPr>
          <a:xfrm>
            <a:off x="369887" y="3074987"/>
            <a:ext cx="2714625" cy="14160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2. Mitä kokeilussa tehdään?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a:t>
            </a:r>
            <a:endParaRPr/>
          </a:p>
        </p:txBody>
      </p:sp>
      <p:sp>
        <p:nvSpPr>
          <p:cNvPr id="862" name="Google Shape;862;p45"/>
          <p:cNvSpPr txBox="1"/>
          <p:nvPr/>
        </p:nvSpPr>
        <p:spPr>
          <a:xfrm>
            <a:off x="3148012" y="939800"/>
            <a:ext cx="4679950" cy="646112"/>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3. Mitä kokeilusta voidaan oppia?</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a:t>
            </a:r>
            <a:endParaRPr/>
          </a:p>
        </p:txBody>
      </p:sp>
      <p:sp>
        <p:nvSpPr>
          <p:cNvPr id="863" name="Google Shape;863;p45"/>
          <p:cNvSpPr txBox="1"/>
          <p:nvPr/>
        </p:nvSpPr>
        <p:spPr>
          <a:xfrm>
            <a:off x="3148012" y="1646237"/>
            <a:ext cx="4679950" cy="1071562"/>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4. Mitä resursseja toteuttamiseen tarvitaan?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Henkilöt, rahaa, tiloja, tietoa/dataa, laitteita, muuta?</a:t>
            </a:r>
            <a:endParaRPr/>
          </a:p>
        </p:txBody>
      </p:sp>
      <p:sp>
        <p:nvSpPr>
          <p:cNvPr id="864" name="Google Shape;864;p45"/>
          <p:cNvSpPr txBox="1"/>
          <p:nvPr/>
        </p:nvSpPr>
        <p:spPr>
          <a:xfrm>
            <a:off x="3148012" y="2781300"/>
            <a:ext cx="4679950" cy="1709737"/>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i="0" u="none">
                <a:solidFill>
                  <a:srgbClr val="000000"/>
                </a:solidFill>
                <a:latin typeface="Roboto"/>
                <a:ea typeface="Roboto"/>
                <a:cs typeface="Roboto"/>
                <a:sym typeface="Roboto"/>
              </a:rPr>
              <a:t>5. Seuraavat askeleet</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1) mitä tehdään välittömästi</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2) entä sen jälkeen</a:t>
            </a:r>
            <a:endParaRPr/>
          </a:p>
          <a:p>
            <a:pPr marL="0" marR="0" lvl="0" indent="0" algn="l" rtl="0">
              <a:lnSpc>
                <a:spcPct val="100000"/>
              </a:lnSpc>
              <a:spcBef>
                <a:spcPts val="0"/>
              </a:spcBef>
              <a:spcAft>
                <a:spcPts val="0"/>
              </a:spcAft>
              <a:buClr>
                <a:srgbClr val="000000"/>
              </a:buClr>
              <a:buSzPts val="1100"/>
              <a:buFont typeface="Roboto Light"/>
              <a:buNone/>
            </a:pPr>
            <a:r>
              <a:rPr lang="en-US" sz="1100" b="0" i="0" u="none">
                <a:solidFill>
                  <a:srgbClr val="000000"/>
                </a:solidFill>
                <a:latin typeface="Roboto Light"/>
                <a:ea typeface="Roboto Light"/>
                <a:cs typeface="Roboto Light"/>
                <a:sym typeface="Roboto Light"/>
              </a:rPr>
              <a:t>3)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2" name="Google Shape;592;g2b013d68aed_0_127"/>
          <p:cNvSpPr txBox="1">
            <a:spLocks noGrp="1"/>
          </p:cNvSpPr>
          <p:nvPr>
            <p:ph type="title"/>
          </p:nvPr>
        </p:nvSpPr>
        <p:spPr>
          <a:xfrm>
            <a:off x="342900" y="310351"/>
            <a:ext cx="37011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dirty="0" err="1">
                <a:latin typeface="Arial Black"/>
                <a:ea typeface="Arial Black"/>
                <a:cs typeface="Arial Black"/>
                <a:sym typeface="Arial Black"/>
              </a:rPr>
              <a:t>Skaalauspohja</a:t>
            </a:r>
            <a:r>
              <a:rPr lang="en-US" sz="2800" b="1" dirty="0">
                <a:latin typeface="Arial Black"/>
                <a:ea typeface="Arial Black"/>
                <a:cs typeface="Arial Black"/>
                <a:sym typeface="Arial Black"/>
              </a:rPr>
              <a:t> 1/2 </a:t>
            </a:r>
            <a:endParaRPr dirty="0"/>
          </a:p>
        </p:txBody>
      </p:sp>
      <p:sp>
        <p:nvSpPr>
          <p:cNvPr id="589" name="Google Shape;589;g2b013d68aed_0_127" descr="kokeilusuunnitelmapohja"/>
          <p:cNvSpPr txBox="1"/>
          <p:nvPr/>
        </p:nvSpPr>
        <p:spPr>
          <a:xfrm>
            <a:off x="263525" y="854075"/>
            <a:ext cx="7713600" cy="4198800"/>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93" name="Google Shape;593;g2b013d68aed_0_127"/>
          <p:cNvSpPr txBox="1"/>
          <p:nvPr/>
        </p:nvSpPr>
        <p:spPr>
          <a:xfrm>
            <a:off x="369875" y="939800"/>
            <a:ext cx="2714700" cy="66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i="0" u="none" dirty="0">
                <a:solidFill>
                  <a:srgbClr val="000000"/>
                </a:solidFill>
                <a:latin typeface="Roboto"/>
                <a:ea typeface="Roboto"/>
                <a:cs typeface="Roboto"/>
                <a:sym typeface="Roboto"/>
              </a:rPr>
              <a:t>1. </a:t>
            </a:r>
            <a:r>
              <a:rPr lang="en-US" sz="1000" b="1" dirty="0" err="1">
                <a:latin typeface="Roboto"/>
                <a:ea typeface="Roboto"/>
                <a:cs typeface="Roboto"/>
                <a:sym typeface="Roboto"/>
              </a:rPr>
              <a:t>Eniten</a:t>
            </a:r>
            <a:r>
              <a:rPr lang="en-US" sz="1000" b="1" dirty="0">
                <a:latin typeface="Roboto"/>
                <a:ea typeface="Roboto"/>
                <a:cs typeface="Roboto"/>
                <a:sym typeface="Roboto"/>
              </a:rPr>
              <a:t> </a:t>
            </a:r>
            <a:r>
              <a:rPr lang="en-US" sz="1000" b="1" dirty="0" err="1">
                <a:latin typeface="Roboto"/>
                <a:ea typeface="Roboto"/>
                <a:cs typeface="Roboto"/>
                <a:sym typeface="Roboto"/>
              </a:rPr>
              <a:t>hyötyvä</a:t>
            </a:r>
            <a:r>
              <a:rPr lang="en-US" sz="1000" b="1" dirty="0">
                <a:latin typeface="Roboto"/>
                <a:ea typeface="Roboto"/>
                <a:cs typeface="Roboto"/>
                <a:sym typeface="Roboto"/>
              </a:rPr>
              <a:t> </a:t>
            </a:r>
            <a:r>
              <a:rPr lang="en-US" sz="1000" b="1" dirty="0" err="1">
                <a:latin typeface="Roboto"/>
                <a:ea typeface="Roboto"/>
                <a:cs typeface="Roboto"/>
                <a:sym typeface="Roboto"/>
              </a:rPr>
              <a:t>asiakas</a:t>
            </a:r>
            <a:endParaRPr sz="1000" dirty="0"/>
          </a:p>
          <a:p>
            <a:pPr marL="0" lvl="0" indent="0" algn="l" rtl="0">
              <a:spcBef>
                <a:spcPts val="0"/>
              </a:spcBef>
              <a:spcAft>
                <a:spcPts val="0"/>
              </a:spcAft>
              <a:buClr>
                <a:schemeClr val="dk1"/>
              </a:buClr>
              <a:buSzPts val="1100"/>
              <a:buFont typeface="Roboto Light"/>
              <a:buNone/>
            </a:pPr>
            <a:r>
              <a:rPr lang="en-US" sz="1000" dirty="0" err="1">
                <a:solidFill>
                  <a:schemeClr val="dk1"/>
                </a:solidFill>
                <a:latin typeface="Roboto Light"/>
                <a:ea typeface="Roboto Light"/>
                <a:cs typeface="Roboto Light"/>
                <a:sym typeface="Roboto Light"/>
              </a:rPr>
              <a:t>Kirjoita</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tähän</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kuka</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asiakas</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hyötyy</a:t>
            </a:r>
            <a:r>
              <a:rPr lang="en-US" sz="1000" dirty="0">
                <a:solidFill>
                  <a:schemeClr val="dk1"/>
                </a:solidFill>
                <a:latin typeface="Roboto Light"/>
                <a:ea typeface="Roboto Light"/>
                <a:cs typeface="Roboto Light"/>
                <a:sym typeface="Roboto Light"/>
              </a:rPr>
              <a:t> </a:t>
            </a:r>
            <a:r>
              <a:rPr lang="en-US" sz="1000" dirty="0" err="1">
                <a:solidFill>
                  <a:schemeClr val="dk1"/>
                </a:solidFill>
                <a:latin typeface="Roboto Light"/>
                <a:ea typeface="Roboto Light"/>
                <a:cs typeface="Roboto Light"/>
                <a:sym typeface="Roboto Light"/>
              </a:rPr>
              <a:t>eniten</a:t>
            </a:r>
            <a:r>
              <a:rPr lang="en-US" sz="1000" dirty="0">
                <a:solidFill>
                  <a:schemeClr val="dk1"/>
                </a:solidFill>
                <a:latin typeface="Roboto Light"/>
                <a:ea typeface="Roboto Light"/>
                <a:cs typeface="Roboto Light"/>
                <a:sym typeface="Roboto Light"/>
              </a:rPr>
              <a:t> </a:t>
            </a:r>
            <a:endParaRPr sz="1000" dirty="0"/>
          </a:p>
          <a:p>
            <a:pPr marL="0" marR="0" lvl="0" indent="0" algn="l" rtl="0">
              <a:lnSpc>
                <a:spcPct val="100000"/>
              </a:lnSpc>
              <a:spcBef>
                <a:spcPts val="0"/>
              </a:spcBef>
              <a:spcAft>
                <a:spcPts val="0"/>
              </a:spcAft>
              <a:buNone/>
            </a:pPr>
            <a:endParaRPr sz="1000" b="0" i="0" u="none" dirty="0">
              <a:solidFill>
                <a:srgbClr val="000000"/>
              </a:solidFill>
              <a:latin typeface="Roboto Light"/>
              <a:ea typeface="Roboto Light"/>
              <a:cs typeface="Roboto Light"/>
              <a:sym typeface="Roboto Light"/>
            </a:endParaRPr>
          </a:p>
        </p:txBody>
      </p:sp>
      <p:sp>
        <p:nvSpPr>
          <p:cNvPr id="594" name="Google Shape;594;g2b013d68aed_0_127"/>
          <p:cNvSpPr txBox="1"/>
          <p:nvPr/>
        </p:nvSpPr>
        <p:spPr>
          <a:xfrm>
            <a:off x="3148012" y="939800"/>
            <a:ext cx="4680000" cy="66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100" b="1" dirty="0">
                <a:latin typeface="Roboto"/>
                <a:ea typeface="Roboto"/>
                <a:cs typeface="Roboto"/>
                <a:sym typeface="Roboto"/>
              </a:rPr>
              <a:t>2</a:t>
            </a:r>
            <a:r>
              <a:rPr lang="en-US" sz="1100" b="1" i="0" u="none" dirty="0">
                <a:solidFill>
                  <a:srgbClr val="000000"/>
                </a:solidFill>
                <a:latin typeface="Roboto"/>
                <a:ea typeface="Roboto"/>
                <a:cs typeface="Roboto"/>
                <a:sym typeface="Roboto"/>
              </a:rPr>
              <a:t>. </a:t>
            </a:r>
            <a:r>
              <a:rPr lang="en-US" sz="1100" b="1" dirty="0" err="1">
                <a:latin typeface="Roboto"/>
                <a:ea typeface="Roboto"/>
                <a:cs typeface="Roboto"/>
                <a:sym typeface="Roboto"/>
              </a:rPr>
              <a:t>Kokeilun</a:t>
            </a:r>
            <a:r>
              <a:rPr lang="en-US" sz="1100" b="1" dirty="0">
                <a:latin typeface="Roboto"/>
                <a:ea typeface="Roboto"/>
                <a:cs typeface="Roboto"/>
                <a:sym typeface="Roboto"/>
              </a:rPr>
              <a:t> </a:t>
            </a:r>
            <a:br>
              <a:rPr lang="en-US" sz="1100" b="1" dirty="0">
                <a:latin typeface="Roboto"/>
                <a:ea typeface="Roboto"/>
                <a:cs typeface="Roboto"/>
                <a:sym typeface="Roboto"/>
              </a:rPr>
            </a:br>
            <a:r>
              <a:rPr lang="en-US" sz="1100" b="1" dirty="0" err="1">
                <a:latin typeface="Roboto"/>
                <a:ea typeface="Roboto"/>
                <a:cs typeface="Roboto"/>
                <a:sym typeface="Roboto"/>
              </a:rPr>
              <a:t>tyyppi</a:t>
            </a:r>
            <a:endParaRPr dirty="0"/>
          </a:p>
        </p:txBody>
      </p:sp>
      <p:sp>
        <p:nvSpPr>
          <p:cNvPr id="595" name="Google Shape;595;g2b013d68aed_0_127"/>
          <p:cNvSpPr txBox="1"/>
          <p:nvPr/>
        </p:nvSpPr>
        <p:spPr>
          <a:xfrm>
            <a:off x="4188400" y="970617"/>
            <a:ext cx="1079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a:solidFill>
                  <a:srgbClr val="000000"/>
                </a:solidFill>
                <a:latin typeface="Roboto"/>
                <a:ea typeface="Roboto"/>
                <a:cs typeface="Roboto"/>
                <a:sym typeface="Roboto"/>
              </a:rPr>
              <a:t>Nykyisen toiminnan tehostaminen</a:t>
            </a:r>
            <a:endParaRPr sz="1000">
              <a:latin typeface="Roboto"/>
              <a:ea typeface="Roboto"/>
              <a:cs typeface="Roboto"/>
              <a:sym typeface="Roboto"/>
            </a:endParaRPr>
          </a:p>
        </p:txBody>
      </p:sp>
      <p:sp>
        <p:nvSpPr>
          <p:cNvPr id="596" name="Google Shape;596;g2b013d68aed_0_127"/>
          <p:cNvSpPr txBox="1"/>
          <p:nvPr/>
        </p:nvSpPr>
        <p:spPr>
          <a:xfrm>
            <a:off x="5308881" y="970617"/>
            <a:ext cx="1079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a:solidFill>
                  <a:srgbClr val="000000"/>
                </a:solidFill>
                <a:latin typeface="Roboto"/>
                <a:ea typeface="Roboto"/>
                <a:cs typeface="Roboto"/>
                <a:sym typeface="Roboto"/>
              </a:rPr>
              <a:t>Toiminnan parantaminen </a:t>
            </a:r>
            <a:endParaRPr sz="1000" i="0" u="none" strike="noStrike" cap="none">
              <a:solidFill>
                <a:srgbClr val="000000"/>
              </a:solidFill>
              <a:latin typeface="Roboto"/>
              <a:ea typeface="Roboto"/>
              <a:cs typeface="Roboto"/>
              <a:sym typeface="Roboto"/>
            </a:endParaRPr>
          </a:p>
        </p:txBody>
      </p:sp>
      <p:sp>
        <p:nvSpPr>
          <p:cNvPr id="597" name="Google Shape;597;g2b013d68aed_0_127"/>
          <p:cNvSpPr txBox="1"/>
          <p:nvPr/>
        </p:nvSpPr>
        <p:spPr>
          <a:xfrm>
            <a:off x="6423226" y="970617"/>
            <a:ext cx="1523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i="0" u="none" strike="noStrike" cap="none">
                <a:solidFill>
                  <a:srgbClr val="000000"/>
                </a:solidFill>
                <a:latin typeface="Roboto"/>
                <a:ea typeface="Roboto"/>
                <a:cs typeface="Roboto"/>
                <a:sym typeface="Roboto"/>
              </a:rPr>
              <a:t>Strateginen parannus tai täysin uusi lähestymistapa</a:t>
            </a:r>
            <a:endParaRPr sz="1000" i="0" u="none" strike="noStrike" cap="none">
              <a:solidFill>
                <a:srgbClr val="000000"/>
              </a:solidFill>
              <a:latin typeface="Roboto"/>
              <a:ea typeface="Roboto"/>
              <a:cs typeface="Roboto"/>
              <a:sym typeface="Roboto"/>
            </a:endParaRPr>
          </a:p>
        </p:txBody>
      </p:sp>
      <p:sp>
        <p:nvSpPr>
          <p:cNvPr id="598" name="Google Shape;598;g2b013d68aed_0_127" descr="Fokuksen kertova kehys"/>
          <p:cNvSpPr/>
          <p:nvPr/>
        </p:nvSpPr>
        <p:spPr>
          <a:xfrm>
            <a:off x="5350663" y="998075"/>
            <a:ext cx="990000" cy="3453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dk1"/>
              </a:solidFill>
              <a:latin typeface="Arial"/>
              <a:ea typeface="Arial"/>
              <a:cs typeface="Arial"/>
              <a:sym typeface="Arial"/>
            </a:endParaRPr>
          </a:p>
        </p:txBody>
      </p:sp>
      <p:sp>
        <p:nvSpPr>
          <p:cNvPr id="614" name="Google Shape;614;g2b013d68aed_0_127"/>
          <p:cNvSpPr txBox="1"/>
          <p:nvPr/>
        </p:nvSpPr>
        <p:spPr>
          <a:xfrm>
            <a:off x="5123009" y="1242321"/>
            <a:ext cx="1079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rPr>
              <a:t>Ympäröi kokeilun tyyppi</a:t>
            </a:r>
            <a:endParaRPr sz="900">
              <a:solidFill>
                <a:schemeClr val="dk1"/>
              </a:solidFill>
            </a:endParaRPr>
          </a:p>
        </p:txBody>
      </p:sp>
      <p:sp>
        <p:nvSpPr>
          <p:cNvPr id="599" name="Google Shape;599;g2b013d68aed_0_127"/>
          <p:cNvSpPr txBox="1"/>
          <p:nvPr/>
        </p:nvSpPr>
        <p:spPr>
          <a:xfrm>
            <a:off x="369875" y="1690675"/>
            <a:ext cx="2714700" cy="1416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a:latin typeface="Roboto"/>
                <a:ea typeface="Roboto"/>
                <a:cs typeface="Roboto"/>
                <a:sym typeface="Roboto"/>
              </a:rPr>
              <a:t>3</a:t>
            </a:r>
            <a:r>
              <a:rPr lang="en-US" sz="1000" b="1" i="0" u="none">
                <a:solidFill>
                  <a:srgbClr val="000000"/>
                </a:solidFill>
                <a:latin typeface="Roboto"/>
                <a:ea typeface="Roboto"/>
                <a:cs typeface="Roboto"/>
                <a:sym typeface="Roboto"/>
              </a:rPr>
              <a:t>. </a:t>
            </a:r>
            <a:r>
              <a:rPr lang="en-US" sz="1000" b="1">
                <a:latin typeface="Roboto"/>
                <a:ea typeface="Roboto"/>
                <a:cs typeface="Roboto"/>
                <a:sym typeface="Roboto"/>
              </a:rPr>
              <a:t>Vaihe</a:t>
            </a:r>
            <a:endParaRPr sz="1000" b="0" i="0" u="none">
              <a:solidFill>
                <a:srgbClr val="000000"/>
              </a:solidFill>
              <a:latin typeface="Roboto Light"/>
              <a:ea typeface="Roboto Light"/>
              <a:cs typeface="Roboto Light"/>
              <a:sym typeface="Roboto Light"/>
            </a:endParaRPr>
          </a:p>
        </p:txBody>
      </p:sp>
      <p:sp>
        <p:nvSpPr>
          <p:cNvPr id="600" name="Google Shape;600;g2b013d68aed_0_127"/>
          <p:cNvSpPr/>
          <p:nvPr/>
        </p:nvSpPr>
        <p:spPr>
          <a:xfrm>
            <a:off x="2096693" y="1764600"/>
            <a:ext cx="8880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Toiminnan parannus</a:t>
            </a:r>
            <a:endParaRPr sz="900" b="0" i="0" u="none" strike="noStrike" cap="none">
              <a:solidFill>
                <a:srgbClr val="000000"/>
              </a:solidFill>
              <a:latin typeface="Calibri"/>
              <a:ea typeface="Calibri"/>
              <a:cs typeface="Calibri"/>
              <a:sym typeface="Calibri"/>
            </a:endParaRPr>
          </a:p>
        </p:txBody>
      </p:sp>
      <p:sp>
        <p:nvSpPr>
          <p:cNvPr id="601" name="Google Shape;601;g2b013d68aed_0_127"/>
          <p:cNvSpPr/>
          <p:nvPr/>
        </p:nvSpPr>
        <p:spPr>
          <a:xfrm>
            <a:off x="1667469" y="2023094"/>
            <a:ext cx="13176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Tiedolla päättäminen</a:t>
            </a:r>
            <a:endParaRPr sz="900" b="0" i="0" u="none" strike="noStrike" cap="none">
              <a:solidFill>
                <a:srgbClr val="000000"/>
              </a:solidFill>
              <a:latin typeface="Calibri"/>
              <a:ea typeface="Calibri"/>
              <a:cs typeface="Calibri"/>
              <a:sym typeface="Calibri"/>
            </a:endParaRPr>
          </a:p>
        </p:txBody>
      </p:sp>
      <p:sp>
        <p:nvSpPr>
          <p:cNvPr id="602" name="Google Shape;602;g2b013d68aed_0_127"/>
          <p:cNvSpPr/>
          <p:nvPr/>
        </p:nvSpPr>
        <p:spPr>
          <a:xfrm>
            <a:off x="1244748" y="2281589"/>
            <a:ext cx="17403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Datan analysointi</a:t>
            </a:r>
            <a:endParaRPr sz="900" b="0" i="0" u="none" strike="noStrike" cap="none">
              <a:solidFill>
                <a:srgbClr val="000000"/>
              </a:solidFill>
              <a:latin typeface="Calibri"/>
              <a:ea typeface="Calibri"/>
              <a:cs typeface="Calibri"/>
              <a:sym typeface="Calibri"/>
            </a:endParaRPr>
          </a:p>
        </p:txBody>
      </p:sp>
      <p:sp>
        <p:nvSpPr>
          <p:cNvPr id="603" name="Google Shape;603;g2b013d68aed_0_127"/>
          <p:cNvSpPr/>
          <p:nvPr/>
        </p:nvSpPr>
        <p:spPr>
          <a:xfrm>
            <a:off x="822027" y="2540083"/>
            <a:ext cx="21630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Datan keruu toiminnasta</a:t>
            </a:r>
            <a:endParaRPr sz="900" b="0" i="0" u="none" strike="noStrike" cap="none">
              <a:solidFill>
                <a:srgbClr val="000000"/>
              </a:solidFill>
              <a:latin typeface="Calibri"/>
              <a:ea typeface="Calibri"/>
              <a:cs typeface="Calibri"/>
              <a:sym typeface="Calibri"/>
            </a:endParaRPr>
          </a:p>
        </p:txBody>
      </p:sp>
      <p:sp>
        <p:nvSpPr>
          <p:cNvPr id="604" name="Google Shape;604;g2b013d68aed_0_127"/>
          <p:cNvSpPr/>
          <p:nvPr/>
        </p:nvSpPr>
        <p:spPr>
          <a:xfrm>
            <a:off x="399305" y="2798577"/>
            <a:ext cx="2585700" cy="238200"/>
          </a:xfrm>
          <a:prstGeom prst="rect">
            <a:avLst/>
          </a:prstGeom>
          <a:solidFill>
            <a:srgbClr val="9EC9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dirty="0" err="1">
                <a:solidFill>
                  <a:srgbClr val="000000"/>
                </a:solidFill>
                <a:latin typeface="Calibri"/>
                <a:ea typeface="Calibri"/>
                <a:cs typeface="Calibri"/>
                <a:sym typeface="Calibri"/>
              </a:rPr>
              <a:t>Toiminnan</a:t>
            </a:r>
            <a:r>
              <a:rPr lang="en-US" sz="900" b="0" i="0" u="none" strike="noStrike" cap="none" dirty="0">
                <a:solidFill>
                  <a:srgbClr val="000000"/>
                </a:solidFill>
                <a:latin typeface="Calibri"/>
                <a:ea typeface="Calibri"/>
                <a:cs typeface="Calibri"/>
                <a:sym typeface="Calibri"/>
              </a:rPr>
              <a:t> </a:t>
            </a:r>
            <a:r>
              <a:rPr lang="en-US" sz="900" b="0" i="0" u="none" strike="noStrike" cap="none" dirty="0" err="1">
                <a:solidFill>
                  <a:srgbClr val="000000"/>
                </a:solidFill>
                <a:latin typeface="Calibri"/>
                <a:ea typeface="Calibri"/>
                <a:cs typeface="Calibri"/>
                <a:sym typeface="Calibri"/>
              </a:rPr>
              <a:t>nykytilan</a:t>
            </a:r>
            <a:r>
              <a:rPr lang="en-US" sz="900" b="0" i="0" u="none" strike="noStrike" cap="none" dirty="0">
                <a:solidFill>
                  <a:srgbClr val="000000"/>
                </a:solidFill>
                <a:latin typeface="Calibri"/>
                <a:ea typeface="Calibri"/>
                <a:cs typeface="Calibri"/>
                <a:sym typeface="Calibri"/>
              </a:rPr>
              <a:t> </a:t>
            </a:r>
            <a:r>
              <a:rPr lang="en-US" sz="900" b="0" i="0" u="none" strike="noStrike" cap="none" dirty="0" err="1">
                <a:solidFill>
                  <a:srgbClr val="000000"/>
                </a:solidFill>
                <a:latin typeface="Calibri"/>
                <a:ea typeface="Calibri"/>
                <a:cs typeface="Calibri"/>
                <a:sym typeface="Calibri"/>
              </a:rPr>
              <a:t>ymmärrys</a:t>
            </a:r>
            <a:endParaRPr sz="900" b="0" i="0" u="none" strike="noStrike" cap="none" dirty="0">
              <a:solidFill>
                <a:srgbClr val="000000"/>
              </a:solidFill>
              <a:latin typeface="Calibri"/>
              <a:ea typeface="Calibri"/>
              <a:cs typeface="Calibri"/>
              <a:sym typeface="Calibri"/>
            </a:endParaRPr>
          </a:p>
        </p:txBody>
      </p:sp>
      <p:sp>
        <p:nvSpPr>
          <p:cNvPr id="613" name="Google Shape;613;g2b013d68aed_0_127"/>
          <p:cNvSpPr/>
          <p:nvPr/>
        </p:nvSpPr>
        <p:spPr>
          <a:xfrm>
            <a:off x="399300" y="1939121"/>
            <a:ext cx="745500" cy="400200"/>
          </a:xfrm>
          <a:prstGeom prst="rect">
            <a:avLst/>
          </a:prstGeom>
          <a:solidFill>
            <a:srgbClr val="5B9BD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dirty="0" err="1">
                <a:latin typeface="Calibri"/>
                <a:ea typeface="Calibri"/>
                <a:cs typeface="Calibri"/>
                <a:sym typeface="Calibri"/>
              </a:rPr>
              <a:t>Tummenna</a:t>
            </a:r>
            <a:r>
              <a:rPr lang="en-US" sz="900" dirty="0">
                <a:latin typeface="Calibri"/>
                <a:ea typeface="Calibri"/>
                <a:cs typeface="Calibri"/>
                <a:sym typeface="Calibri"/>
              </a:rPr>
              <a:t> </a:t>
            </a:r>
            <a:r>
              <a:rPr lang="en-US" sz="900" dirty="0" err="1">
                <a:latin typeface="Calibri"/>
                <a:ea typeface="Calibri"/>
                <a:cs typeface="Calibri"/>
                <a:sym typeface="Calibri"/>
              </a:rPr>
              <a:t>kokeilun</a:t>
            </a:r>
            <a:r>
              <a:rPr lang="en-US" sz="900" dirty="0">
                <a:latin typeface="Calibri"/>
                <a:ea typeface="Calibri"/>
                <a:cs typeface="Calibri"/>
                <a:sym typeface="Calibri"/>
              </a:rPr>
              <a:t> </a:t>
            </a:r>
            <a:r>
              <a:rPr lang="en-US" sz="900" dirty="0" err="1">
                <a:latin typeface="Calibri"/>
                <a:ea typeface="Calibri"/>
                <a:cs typeface="Calibri"/>
                <a:sym typeface="Calibri"/>
              </a:rPr>
              <a:t>vaihe</a:t>
            </a:r>
            <a:endParaRPr sz="900" b="0" i="0" u="none" strike="noStrike" cap="none" dirty="0">
              <a:solidFill>
                <a:srgbClr val="000000"/>
              </a:solidFill>
              <a:latin typeface="Calibri"/>
              <a:ea typeface="Calibri"/>
              <a:cs typeface="Calibri"/>
              <a:sym typeface="Calibri"/>
            </a:endParaRPr>
          </a:p>
        </p:txBody>
      </p:sp>
      <p:sp>
        <p:nvSpPr>
          <p:cNvPr id="590" name="Google Shape;590;g2b013d68aed_0_127"/>
          <p:cNvSpPr txBox="1"/>
          <p:nvPr/>
        </p:nvSpPr>
        <p:spPr>
          <a:xfrm>
            <a:off x="3148000" y="1690675"/>
            <a:ext cx="4680000" cy="263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i="0" u="none" dirty="0">
                <a:solidFill>
                  <a:srgbClr val="000000"/>
                </a:solidFill>
                <a:latin typeface="Roboto"/>
                <a:ea typeface="Roboto"/>
                <a:cs typeface="Roboto"/>
                <a:sym typeface="Roboto"/>
              </a:rPr>
              <a:t>4. </a:t>
            </a:r>
            <a:r>
              <a:rPr lang="en-US" sz="1000" b="1" dirty="0" err="1">
                <a:latin typeface="Roboto"/>
                <a:ea typeface="Roboto"/>
                <a:cs typeface="Roboto"/>
                <a:sym typeface="Roboto"/>
              </a:rPr>
              <a:t>Toteutus</a:t>
            </a:r>
            <a:endParaRPr sz="1000" dirty="0"/>
          </a:p>
          <a:p>
            <a:pPr marL="0" lvl="0" indent="0" algn="l" rtl="0">
              <a:spcBef>
                <a:spcPts val="0"/>
              </a:spcBef>
              <a:spcAft>
                <a:spcPts val="0"/>
              </a:spcAft>
              <a:buClr>
                <a:schemeClr val="dk1"/>
              </a:buClr>
              <a:buSzPts val="1100"/>
              <a:buFont typeface="Arial"/>
              <a:buNone/>
            </a:pPr>
            <a:r>
              <a:rPr lang="en-US" sz="1000" dirty="0" err="1">
                <a:latin typeface="Roboto Light"/>
                <a:ea typeface="Roboto Light"/>
                <a:cs typeface="Roboto Light"/>
                <a:sym typeface="Roboto Light"/>
              </a:rPr>
              <a:t>Kirjoita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toteutustapa</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lyhyesti</a:t>
            </a: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r>
              <a:rPr lang="en-US" sz="1000" b="1" dirty="0" err="1">
                <a:latin typeface="Roboto"/>
                <a:ea typeface="Roboto"/>
                <a:cs typeface="Roboto"/>
                <a:sym typeface="Roboto"/>
              </a:rPr>
              <a:t>Oletukset</a:t>
            </a:r>
            <a:r>
              <a:rPr lang="en-US" sz="1000" b="1" dirty="0">
                <a:latin typeface="Roboto"/>
                <a:ea typeface="Roboto"/>
                <a:cs typeface="Roboto"/>
                <a:sym typeface="Roboto"/>
              </a:rPr>
              <a:t> ja </a:t>
            </a:r>
            <a:r>
              <a:rPr lang="en-US" sz="1000" b="1" dirty="0" err="1">
                <a:latin typeface="Roboto"/>
                <a:ea typeface="Roboto"/>
                <a:cs typeface="Roboto"/>
                <a:sym typeface="Roboto"/>
              </a:rPr>
              <a:t>epävarmuudet</a:t>
            </a:r>
            <a:endParaRPr sz="1000" b="1"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dirty="0">
                <a:latin typeface="Roboto Light"/>
                <a:ea typeface="Roboto Light"/>
                <a:cs typeface="Roboto Light"/>
                <a:sym typeface="Roboto Light"/>
              </a:rPr>
              <a:t>Avaa </a:t>
            </a:r>
            <a:r>
              <a:rPr lang="en-US" sz="1000" dirty="0" err="1">
                <a:latin typeface="Roboto Light"/>
                <a:ea typeface="Roboto Light"/>
                <a:cs typeface="Roboto Light"/>
                <a:sym typeface="Roboto Light"/>
              </a:rPr>
              <a:t>tähän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toteutuksen</a:t>
            </a:r>
            <a:r>
              <a:rPr lang="en-US" sz="1000" dirty="0">
                <a:latin typeface="Roboto Light"/>
                <a:ea typeface="Roboto Light"/>
                <a:cs typeface="Roboto Light"/>
                <a:sym typeface="Roboto Light"/>
              </a:rPr>
              <a:t> </a:t>
            </a:r>
            <a:r>
              <a:rPr lang="en-US" sz="1000" dirty="0" err="1">
                <a:latin typeface="Roboto Light"/>
                <a:ea typeface="Roboto Light"/>
                <a:cs typeface="Roboto Light"/>
                <a:sym typeface="Roboto Light"/>
              </a:rPr>
              <a:t>oletuksia</a:t>
            </a:r>
            <a:r>
              <a:rPr lang="en-US" sz="1000" dirty="0">
                <a:latin typeface="Roboto Light"/>
                <a:ea typeface="Roboto Light"/>
                <a:cs typeface="Roboto Light"/>
                <a:sym typeface="Roboto Light"/>
              </a:rPr>
              <a:t> ja </a:t>
            </a:r>
            <a:r>
              <a:rPr lang="en-US" sz="1000" dirty="0" err="1">
                <a:latin typeface="Roboto Light"/>
                <a:ea typeface="Roboto Light"/>
                <a:cs typeface="Roboto Light"/>
                <a:sym typeface="Roboto Light"/>
              </a:rPr>
              <a:t>epävarmuuksia</a:t>
            </a: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Roboto Light"/>
              <a:buNone/>
            </a:pPr>
            <a:endParaRPr sz="1000" dirty="0">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Roboto"/>
              <a:buNone/>
            </a:pPr>
            <a:r>
              <a:rPr lang="en-US" sz="1000" b="1" dirty="0">
                <a:solidFill>
                  <a:schemeClr val="dk1"/>
                </a:solidFill>
                <a:latin typeface="Roboto"/>
                <a:ea typeface="Roboto"/>
                <a:cs typeface="Roboto"/>
                <a:sym typeface="Roboto"/>
              </a:rPr>
              <a:t>Aika </a:t>
            </a:r>
            <a:r>
              <a:rPr lang="en-US" sz="1000" b="1" dirty="0" err="1">
                <a:solidFill>
                  <a:schemeClr val="dk1"/>
                </a:solidFill>
                <a:latin typeface="Roboto"/>
                <a:ea typeface="Roboto"/>
                <a:cs typeface="Roboto"/>
                <a:sym typeface="Roboto"/>
              </a:rPr>
              <a:t>ensimmäiseen</a:t>
            </a:r>
            <a:r>
              <a:rPr lang="en-US" sz="1000" b="1" dirty="0">
                <a:solidFill>
                  <a:schemeClr val="dk1"/>
                </a:solidFill>
                <a:latin typeface="Roboto"/>
                <a:ea typeface="Roboto"/>
                <a:cs typeface="Roboto"/>
                <a:sym typeface="Roboto"/>
              </a:rPr>
              <a:t> </a:t>
            </a:r>
            <a:r>
              <a:rPr lang="en-US" sz="1000" b="1" dirty="0" err="1">
                <a:solidFill>
                  <a:schemeClr val="dk1"/>
                </a:solidFill>
                <a:latin typeface="Roboto"/>
                <a:ea typeface="Roboto"/>
                <a:cs typeface="Roboto"/>
                <a:sym typeface="Roboto"/>
              </a:rPr>
              <a:t>hyötyyn</a:t>
            </a:r>
            <a:endParaRPr sz="1000" dirty="0">
              <a:latin typeface="Roboto Light"/>
              <a:ea typeface="Roboto Light"/>
              <a:cs typeface="Roboto Light"/>
              <a:sym typeface="Roboto Light"/>
            </a:endParaRPr>
          </a:p>
        </p:txBody>
      </p:sp>
      <p:sp>
        <p:nvSpPr>
          <p:cNvPr id="605" name="Google Shape;605;g2b013d68aed_0_127"/>
          <p:cNvSpPr txBox="1"/>
          <p:nvPr/>
        </p:nvSpPr>
        <p:spPr>
          <a:xfrm>
            <a:off x="4300126" y="1690675"/>
            <a:ext cx="80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Helppo</a:t>
            </a:r>
            <a:endParaRPr sz="1000" i="0" u="none" strike="noStrike" cap="none" dirty="0">
              <a:solidFill>
                <a:srgbClr val="000000"/>
              </a:solidFill>
              <a:latin typeface="Roboto"/>
              <a:ea typeface="Roboto"/>
              <a:cs typeface="Roboto"/>
              <a:sym typeface="Roboto"/>
            </a:endParaRPr>
          </a:p>
        </p:txBody>
      </p:sp>
      <p:sp>
        <p:nvSpPr>
          <p:cNvPr id="591" name="Google Shape;591;g2b013d68aed_0_127"/>
          <p:cNvSpPr txBox="1"/>
          <p:nvPr/>
        </p:nvSpPr>
        <p:spPr>
          <a:xfrm>
            <a:off x="4960525" y="1690675"/>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Keskivaikea</a:t>
            </a:r>
            <a:endParaRPr sz="1000" i="0" u="none" strike="noStrike" cap="none" dirty="0">
              <a:solidFill>
                <a:srgbClr val="000000"/>
              </a:solidFill>
              <a:latin typeface="Roboto"/>
              <a:ea typeface="Roboto"/>
              <a:cs typeface="Roboto"/>
              <a:sym typeface="Roboto"/>
            </a:endParaRPr>
          </a:p>
        </p:txBody>
      </p:sp>
      <p:sp>
        <p:nvSpPr>
          <p:cNvPr id="607" name="Google Shape;607;g2b013d68aed_0_127"/>
          <p:cNvSpPr txBox="1"/>
          <p:nvPr/>
        </p:nvSpPr>
        <p:spPr>
          <a:xfrm>
            <a:off x="5811425" y="1690675"/>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Vaikea</a:t>
            </a:r>
            <a:endParaRPr sz="1000" i="0" u="none" strike="noStrike" cap="none" dirty="0">
              <a:solidFill>
                <a:srgbClr val="000000"/>
              </a:solidFill>
              <a:latin typeface="Roboto"/>
              <a:ea typeface="Roboto"/>
              <a:cs typeface="Roboto"/>
              <a:sym typeface="Roboto"/>
            </a:endParaRPr>
          </a:p>
        </p:txBody>
      </p:sp>
      <p:sp>
        <p:nvSpPr>
          <p:cNvPr id="606" name="Google Shape;606;g2b013d68aed_0_127" descr="Fokuksen kertova kehys"/>
          <p:cNvSpPr/>
          <p:nvPr/>
        </p:nvSpPr>
        <p:spPr>
          <a:xfrm>
            <a:off x="5025025" y="1707322"/>
            <a:ext cx="807000" cy="2130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15" name="Google Shape;615;g2b013d68aed_0_127"/>
          <p:cNvSpPr txBox="1"/>
          <p:nvPr/>
        </p:nvSpPr>
        <p:spPr>
          <a:xfrm>
            <a:off x="5218200" y="1843446"/>
            <a:ext cx="1482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err="1">
                <a:solidFill>
                  <a:schemeClr val="dk1"/>
                </a:solidFill>
              </a:rPr>
              <a:t>Ympäröi</a:t>
            </a:r>
            <a:r>
              <a:rPr lang="en-US" sz="900" dirty="0">
                <a:solidFill>
                  <a:schemeClr val="dk1"/>
                </a:solidFill>
              </a:rPr>
              <a:t> </a:t>
            </a:r>
            <a:r>
              <a:rPr lang="en-US" sz="900" dirty="0" err="1">
                <a:solidFill>
                  <a:schemeClr val="dk1"/>
                </a:solidFill>
              </a:rPr>
              <a:t>toteutuksen</a:t>
            </a:r>
            <a:r>
              <a:rPr lang="en-US" sz="900" dirty="0">
                <a:solidFill>
                  <a:schemeClr val="dk1"/>
                </a:solidFill>
              </a:rPr>
              <a:t> </a:t>
            </a:r>
            <a:r>
              <a:rPr lang="en-US" sz="900" dirty="0" err="1">
                <a:solidFill>
                  <a:schemeClr val="dk1"/>
                </a:solidFill>
              </a:rPr>
              <a:t>vaikeus</a:t>
            </a:r>
            <a:endParaRPr sz="900" dirty="0">
              <a:solidFill>
                <a:schemeClr val="dk1"/>
              </a:solidFill>
            </a:endParaRPr>
          </a:p>
        </p:txBody>
      </p:sp>
      <p:sp>
        <p:nvSpPr>
          <p:cNvPr id="608" name="Google Shape;608;g2b013d68aed_0_127"/>
          <p:cNvSpPr txBox="1"/>
          <p:nvPr/>
        </p:nvSpPr>
        <p:spPr>
          <a:xfrm>
            <a:off x="4901576" y="4005100"/>
            <a:ext cx="80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a:latin typeface="Roboto"/>
                <a:ea typeface="Roboto"/>
                <a:cs typeface="Roboto"/>
                <a:sym typeface="Roboto"/>
              </a:rPr>
              <a:t>Alle 6kk</a:t>
            </a:r>
            <a:endParaRPr sz="1000" i="0" u="none" strike="noStrike" cap="none" dirty="0">
              <a:solidFill>
                <a:srgbClr val="000000"/>
              </a:solidFill>
              <a:latin typeface="Roboto"/>
              <a:ea typeface="Roboto"/>
              <a:cs typeface="Roboto"/>
              <a:sym typeface="Roboto"/>
            </a:endParaRPr>
          </a:p>
        </p:txBody>
      </p:sp>
      <p:sp>
        <p:nvSpPr>
          <p:cNvPr id="611" name="Google Shape;611;g2b013d68aed_0_127"/>
          <p:cNvSpPr txBox="1"/>
          <p:nvPr/>
        </p:nvSpPr>
        <p:spPr>
          <a:xfrm>
            <a:off x="5584650" y="4005100"/>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a:latin typeface="Roboto"/>
                <a:ea typeface="Roboto"/>
                <a:cs typeface="Roboto"/>
                <a:sym typeface="Roboto"/>
              </a:rPr>
              <a:t>1-2 </a:t>
            </a:r>
            <a:r>
              <a:rPr lang="en-US" sz="1000" dirty="0" err="1">
                <a:latin typeface="Roboto"/>
                <a:ea typeface="Roboto"/>
                <a:cs typeface="Roboto"/>
                <a:sym typeface="Roboto"/>
              </a:rPr>
              <a:t>vuotta</a:t>
            </a:r>
            <a:endParaRPr sz="1000" i="0" u="none" strike="noStrike" cap="none" dirty="0">
              <a:solidFill>
                <a:srgbClr val="000000"/>
              </a:solidFill>
              <a:latin typeface="Roboto"/>
              <a:ea typeface="Roboto"/>
              <a:cs typeface="Roboto"/>
              <a:sym typeface="Roboto"/>
            </a:endParaRPr>
          </a:p>
        </p:txBody>
      </p:sp>
      <p:sp>
        <p:nvSpPr>
          <p:cNvPr id="610" name="Google Shape;610;g2b013d68aed_0_127"/>
          <p:cNvSpPr txBox="1"/>
          <p:nvPr/>
        </p:nvSpPr>
        <p:spPr>
          <a:xfrm>
            <a:off x="6299700" y="4005100"/>
            <a:ext cx="93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dirty="0" err="1">
                <a:latin typeface="Roboto"/>
                <a:ea typeface="Roboto"/>
                <a:cs typeface="Roboto"/>
                <a:sym typeface="Roboto"/>
              </a:rPr>
              <a:t>ei</a:t>
            </a:r>
            <a:r>
              <a:rPr lang="en-US" sz="1000" dirty="0">
                <a:latin typeface="Roboto"/>
                <a:ea typeface="Roboto"/>
                <a:cs typeface="Roboto"/>
                <a:sym typeface="Roboto"/>
              </a:rPr>
              <a:t> </a:t>
            </a:r>
            <a:r>
              <a:rPr lang="en-US" sz="1000" dirty="0" err="1">
                <a:latin typeface="Roboto"/>
                <a:ea typeface="Roboto"/>
                <a:cs typeface="Roboto"/>
                <a:sym typeface="Roboto"/>
              </a:rPr>
              <a:t>tiedetä</a:t>
            </a:r>
            <a:endParaRPr sz="1000" i="0" u="none" strike="noStrike" cap="none" dirty="0">
              <a:solidFill>
                <a:srgbClr val="000000"/>
              </a:solidFill>
              <a:latin typeface="Roboto"/>
              <a:ea typeface="Roboto"/>
              <a:cs typeface="Roboto"/>
              <a:sym typeface="Roboto"/>
            </a:endParaRPr>
          </a:p>
        </p:txBody>
      </p:sp>
      <p:sp>
        <p:nvSpPr>
          <p:cNvPr id="609" name="Google Shape;609;g2b013d68aed_0_127" descr="Fokuksen kertova kehys"/>
          <p:cNvSpPr/>
          <p:nvPr/>
        </p:nvSpPr>
        <p:spPr>
          <a:xfrm>
            <a:off x="4901575" y="4050400"/>
            <a:ext cx="683100" cy="213000"/>
          </a:xfrm>
          <a:prstGeom prst="roundRect">
            <a:avLst>
              <a:gd name="adj" fmla="val 16667"/>
            </a:avLst>
          </a:prstGeom>
          <a:noFill/>
          <a:ln w="38100" cap="flat" cmpd="sng">
            <a:solidFill>
              <a:srgbClr val="9EC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0" b="0" i="0" u="none" strike="noStrike" cap="none">
              <a:solidFill>
                <a:srgbClr val="FFFFFF"/>
              </a:solidFill>
              <a:latin typeface="Arial"/>
              <a:ea typeface="Arial"/>
              <a:cs typeface="Arial"/>
              <a:sym typeface="Arial"/>
            </a:endParaRPr>
          </a:p>
        </p:txBody>
      </p:sp>
      <p:sp>
        <p:nvSpPr>
          <p:cNvPr id="616" name="Google Shape;616;g2b013d68aed_0_127"/>
          <p:cNvSpPr txBox="1"/>
          <p:nvPr/>
        </p:nvSpPr>
        <p:spPr>
          <a:xfrm>
            <a:off x="4914775" y="3664900"/>
            <a:ext cx="1861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err="1">
                <a:solidFill>
                  <a:schemeClr val="dk1"/>
                </a:solidFill>
              </a:rPr>
              <a:t>Ympyröi</a:t>
            </a:r>
            <a:r>
              <a:rPr lang="en-US" sz="900" dirty="0">
                <a:solidFill>
                  <a:schemeClr val="dk1"/>
                </a:solidFill>
              </a:rPr>
              <a:t> </a:t>
            </a:r>
            <a:r>
              <a:rPr lang="en-US" sz="900" dirty="0" err="1">
                <a:solidFill>
                  <a:schemeClr val="dk1"/>
                </a:solidFill>
              </a:rPr>
              <a:t>kuinka</a:t>
            </a:r>
            <a:r>
              <a:rPr lang="en-US" sz="900" dirty="0">
                <a:solidFill>
                  <a:schemeClr val="dk1"/>
                </a:solidFill>
              </a:rPr>
              <a:t> </a:t>
            </a:r>
            <a:r>
              <a:rPr lang="en-US" sz="900" dirty="0" err="1">
                <a:solidFill>
                  <a:schemeClr val="dk1"/>
                </a:solidFill>
              </a:rPr>
              <a:t>kauan</a:t>
            </a:r>
            <a:r>
              <a:rPr lang="en-US" sz="900" dirty="0">
                <a:solidFill>
                  <a:schemeClr val="dk1"/>
                </a:solidFill>
              </a:rPr>
              <a:t> </a:t>
            </a:r>
            <a:r>
              <a:rPr lang="en-US" sz="900" dirty="0" err="1">
                <a:solidFill>
                  <a:schemeClr val="dk1"/>
                </a:solidFill>
              </a:rPr>
              <a:t>kestää</a:t>
            </a:r>
            <a:r>
              <a:rPr lang="en-US" sz="900" dirty="0">
                <a:solidFill>
                  <a:schemeClr val="dk1"/>
                </a:solidFill>
              </a:rPr>
              <a:t>, </a:t>
            </a:r>
            <a:r>
              <a:rPr lang="en-US" sz="900" dirty="0" err="1">
                <a:solidFill>
                  <a:schemeClr val="dk1"/>
                </a:solidFill>
              </a:rPr>
              <a:t>ennen</a:t>
            </a:r>
            <a:r>
              <a:rPr lang="en-US" sz="900" dirty="0">
                <a:solidFill>
                  <a:schemeClr val="dk1"/>
                </a:solidFill>
              </a:rPr>
              <a:t> </a:t>
            </a:r>
            <a:r>
              <a:rPr lang="en-US" sz="900" dirty="0" err="1">
                <a:solidFill>
                  <a:schemeClr val="dk1"/>
                </a:solidFill>
              </a:rPr>
              <a:t>ensimmäisiä</a:t>
            </a:r>
            <a:r>
              <a:rPr lang="en-US" sz="900" dirty="0">
                <a:solidFill>
                  <a:schemeClr val="dk1"/>
                </a:solidFill>
              </a:rPr>
              <a:t> </a:t>
            </a:r>
            <a:r>
              <a:rPr lang="en-US" sz="900" dirty="0" err="1">
                <a:solidFill>
                  <a:schemeClr val="dk1"/>
                </a:solidFill>
              </a:rPr>
              <a:t>hyötyjä</a:t>
            </a:r>
            <a:endParaRPr sz="900" dirty="0">
              <a:solidFill>
                <a:schemeClr val="dk1"/>
              </a:solidFill>
            </a:endParaRPr>
          </a:p>
        </p:txBody>
      </p:sp>
      <p:sp>
        <p:nvSpPr>
          <p:cNvPr id="612" name="Google Shape;612;g2b013d68aed_0_127"/>
          <p:cNvSpPr txBox="1"/>
          <p:nvPr/>
        </p:nvSpPr>
        <p:spPr>
          <a:xfrm>
            <a:off x="369875" y="3189150"/>
            <a:ext cx="2714700" cy="177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a:latin typeface="Roboto"/>
                <a:ea typeface="Roboto"/>
                <a:cs typeface="Roboto"/>
                <a:sym typeface="Roboto"/>
              </a:rPr>
              <a:t>5</a:t>
            </a:r>
            <a:r>
              <a:rPr lang="en-US" sz="1000" b="1" i="0" u="none">
                <a:solidFill>
                  <a:srgbClr val="000000"/>
                </a:solidFill>
                <a:latin typeface="Roboto"/>
                <a:ea typeface="Roboto"/>
                <a:cs typeface="Roboto"/>
                <a:sym typeface="Roboto"/>
              </a:rPr>
              <a:t>. </a:t>
            </a:r>
            <a:r>
              <a:rPr lang="en-US" sz="1000" b="1">
                <a:solidFill>
                  <a:schemeClr val="dk1"/>
                </a:solidFill>
                <a:latin typeface="Roboto"/>
                <a:ea typeface="Roboto"/>
                <a:cs typeface="Roboto"/>
                <a:sym typeface="Roboto"/>
              </a:rPr>
              <a:t>Nykytilanne lukuina</a:t>
            </a:r>
            <a:r>
              <a:rPr lang="en-US"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Avaa nykyisen toiminnan kuvaavat luvut tähän</a:t>
            </a:r>
            <a:endParaRPr sz="10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286501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b013d68aed_0_153" descr="kokeilusuunnitelmapohja"/>
          <p:cNvSpPr txBox="1"/>
          <p:nvPr/>
        </p:nvSpPr>
        <p:spPr>
          <a:xfrm>
            <a:off x="263525" y="854075"/>
            <a:ext cx="7713600" cy="4198800"/>
          </a:xfrm>
          <a:prstGeom prst="rect">
            <a:avLst/>
          </a:prstGeom>
          <a:solidFill>
            <a:srgbClr val="FFC6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22" name="Google Shape;622;g2b013d68aed_0_153"/>
          <p:cNvSpPr txBox="1">
            <a:spLocks noGrp="1"/>
          </p:cNvSpPr>
          <p:nvPr>
            <p:ph type="title"/>
          </p:nvPr>
        </p:nvSpPr>
        <p:spPr>
          <a:xfrm>
            <a:off x="342900" y="306387"/>
            <a:ext cx="84264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800" b="1" dirty="0" err="1">
                <a:latin typeface="Arial Black"/>
                <a:ea typeface="Arial Black"/>
                <a:cs typeface="Arial Black"/>
                <a:sym typeface="Arial Black"/>
              </a:rPr>
              <a:t>Skaalauspohja</a:t>
            </a:r>
            <a:r>
              <a:rPr lang="en-US" sz="2800" b="1" dirty="0">
                <a:latin typeface="Arial Black"/>
                <a:ea typeface="Arial Black"/>
                <a:cs typeface="Arial Black"/>
                <a:sym typeface="Arial Black"/>
              </a:rPr>
              <a:t> 2/2</a:t>
            </a:r>
            <a:endParaRPr dirty="0"/>
          </a:p>
        </p:txBody>
      </p:sp>
      <p:sp>
        <p:nvSpPr>
          <p:cNvPr id="623" name="Google Shape;623;g2b013d68aed_0_153"/>
          <p:cNvSpPr txBox="1"/>
          <p:nvPr/>
        </p:nvSpPr>
        <p:spPr>
          <a:xfrm>
            <a:off x="342900" y="939800"/>
            <a:ext cx="2741700" cy="245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a:buNone/>
            </a:pPr>
            <a:r>
              <a:rPr lang="en-US" sz="1000" b="1" dirty="0">
                <a:latin typeface="Roboto"/>
                <a:ea typeface="Roboto"/>
                <a:cs typeface="Roboto"/>
                <a:sym typeface="Roboto"/>
              </a:rPr>
              <a:t>6</a:t>
            </a:r>
            <a:r>
              <a:rPr lang="en-US" sz="1000" b="1" i="0" u="none" dirty="0">
                <a:solidFill>
                  <a:srgbClr val="000000"/>
                </a:solidFill>
                <a:latin typeface="Roboto"/>
                <a:ea typeface="Roboto"/>
                <a:cs typeface="Roboto"/>
                <a:sym typeface="Roboto"/>
              </a:rPr>
              <a:t>. </a:t>
            </a:r>
            <a:r>
              <a:rPr lang="en-US" sz="1000" b="1" dirty="0" err="1">
                <a:solidFill>
                  <a:schemeClr val="dk1"/>
                </a:solidFill>
                <a:latin typeface="Roboto"/>
                <a:ea typeface="Roboto"/>
                <a:cs typeface="Roboto"/>
                <a:sym typeface="Roboto"/>
              </a:rPr>
              <a:t>Nykytilanteen</a:t>
            </a:r>
            <a:r>
              <a:rPr lang="en-US" sz="1000" b="1" dirty="0">
                <a:solidFill>
                  <a:schemeClr val="dk1"/>
                </a:solidFill>
                <a:latin typeface="Roboto"/>
                <a:ea typeface="Roboto"/>
                <a:cs typeface="Roboto"/>
                <a:sym typeface="Roboto"/>
              </a:rPr>
              <a:t> Flow </a:t>
            </a:r>
            <a:endParaRPr sz="1000" b="1" dirty="0">
              <a:solidFill>
                <a:schemeClr val="dk1"/>
              </a:solidFill>
              <a:latin typeface="Roboto"/>
              <a:ea typeface="Roboto"/>
              <a:cs typeface="Roboto"/>
              <a:sym typeface="Roboto"/>
            </a:endParaRPr>
          </a:p>
          <a:p>
            <a:pPr marL="171450" lvl="0" indent="-120650" algn="l" rtl="0">
              <a:lnSpc>
                <a:spcPct val="100000"/>
              </a:lnSpc>
              <a:spcBef>
                <a:spcPts val="120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Kuvaa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mitä</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nykytilassa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tapahtii</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ensin</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Kuvaa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mitä</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tapahtuu</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sitten</a:t>
            </a:r>
            <a:r>
              <a:rPr lang="en-US"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F24726"/>
                </a:solidFill>
                <a:latin typeface="Roboto"/>
                <a:ea typeface="Roboto"/>
                <a:cs typeface="Roboto"/>
                <a:sym typeface="Roboto"/>
              </a:rPr>
              <a:t>Kuvaa</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punaisella</a:t>
            </a:r>
            <a:r>
              <a:rPr lang="en-US" sz="1000" i="1" dirty="0">
                <a:solidFill>
                  <a:srgbClr val="F24726"/>
                </a:solidFill>
                <a:latin typeface="Roboto"/>
                <a:ea typeface="Roboto"/>
                <a:cs typeface="Roboto"/>
                <a:sym typeface="Roboto"/>
              </a:rPr>
              <a:t> ja </a:t>
            </a:r>
            <a:r>
              <a:rPr lang="en-US" sz="1000" i="1" dirty="0" err="1">
                <a:solidFill>
                  <a:srgbClr val="F24726"/>
                </a:solidFill>
                <a:latin typeface="Roboto"/>
                <a:ea typeface="Roboto"/>
                <a:cs typeface="Roboto"/>
                <a:sym typeface="Roboto"/>
              </a:rPr>
              <a:t>kursiivilla</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tärkein</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ongelmakohta</a:t>
            </a:r>
            <a:r>
              <a:rPr lang="en-US" sz="1000" i="1" dirty="0">
                <a:solidFill>
                  <a:srgbClr val="F24726"/>
                </a:solidFill>
                <a:latin typeface="Roboto"/>
                <a:ea typeface="Roboto"/>
                <a:cs typeface="Roboto"/>
                <a:sym typeface="Roboto"/>
              </a:rPr>
              <a:t> </a:t>
            </a:r>
            <a:r>
              <a:rPr lang="en-US" sz="1000" i="1" dirty="0" err="1">
                <a:solidFill>
                  <a:srgbClr val="F24726"/>
                </a:solidFill>
                <a:latin typeface="Roboto"/>
                <a:ea typeface="Roboto"/>
                <a:cs typeface="Roboto"/>
                <a:sym typeface="Roboto"/>
              </a:rPr>
              <a:t>punaisella</a:t>
            </a:r>
            <a:endParaRPr sz="1000" i="1" dirty="0">
              <a:solidFill>
                <a:srgbClr val="F24726"/>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p:txBody>
      </p:sp>
      <p:sp>
        <p:nvSpPr>
          <p:cNvPr id="624" name="Google Shape;624;g2b013d68aed_0_153"/>
          <p:cNvSpPr txBox="1"/>
          <p:nvPr/>
        </p:nvSpPr>
        <p:spPr>
          <a:xfrm>
            <a:off x="3148000" y="939800"/>
            <a:ext cx="4680000" cy="245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dirty="0">
                <a:solidFill>
                  <a:schemeClr val="dk1"/>
                </a:solidFill>
                <a:latin typeface="Roboto"/>
                <a:ea typeface="Roboto"/>
                <a:cs typeface="Roboto"/>
                <a:sym typeface="Roboto"/>
              </a:rPr>
              <a:t>7. </a:t>
            </a:r>
            <a:r>
              <a:rPr lang="en-US" sz="1000" b="1" dirty="0" err="1">
                <a:solidFill>
                  <a:schemeClr val="dk1"/>
                </a:solidFill>
                <a:latin typeface="Roboto"/>
                <a:ea typeface="Roboto"/>
                <a:cs typeface="Roboto"/>
                <a:sym typeface="Roboto"/>
              </a:rPr>
              <a:t>Tavoitetilanteen</a:t>
            </a:r>
            <a:r>
              <a:rPr lang="en-US" sz="1000" b="1" dirty="0">
                <a:solidFill>
                  <a:schemeClr val="dk1"/>
                </a:solidFill>
                <a:latin typeface="Roboto"/>
                <a:ea typeface="Roboto"/>
                <a:cs typeface="Roboto"/>
                <a:sym typeface="Roboto"/>
              </a:rPr>
              <a:t> Flow</a:t>
            </a:r>
            <a:endParaRPr sz="1000" b="1" dirty="0">
              <a:solidFill>
                <a:schemeClr val="dk1"/>
              </a:solidFill>
              <a:latin typeface="Roboto"/>
              <a:ea typeface="Roboto"/>
              <a:cs typeface="Roboto"/>
              <a:sym typeface="Roboto"/>
            </a:endParaRPr>
          </a:p>
          <a:p>
            <a:pPr marL="171450" lvl="0" indent="-120650" algn="l" rtl="0">
              <a:lnSpc>
                <a:spcPct val="100000"/>
              </a:lnSpc>
              <a:spcBef>
                <a:spcPts val="120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Kuvaan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miten</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tulevassa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tilanteessa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tullaa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toimimaan</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rgbClr val="1A1A1A"/>
                </a:solidFill>
                <a:latin typeface="Roboto"/>
                <a:ea typeface="Roboto"/>
                <a:cs typeface="Roboto"/>
                <a:sym typeface="Roboto"/>
              </a:rPr>
              <a:t>Mitä</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tehdään</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ensin</a:t>
            </a:r>
            <a:endParaRPr sz="1000" dirty="0">
              <a:solidFill>
                <a:srgbClr val="1A1A1A"/>
              </a:solidFill>
              <a:latin typeface="Roboto"/>
              <a:ea typeface="Roboto"/>
              <a:cs typeface="Roboto"/>
              <a:sym typeface="Roboto"/>
            </a:endParaRPr>
          </a:p>
          <a:p>
            <a:pPr marL="171450" lvl="0" indent="-120650" algn="l" rtl="0">
              <a:lnSpc>
                <a:spcPct val="100000"/>
              </a:lnSpc>
              <a:spcBef>
                <a:spcPts val="0"/>
              </a:spcBef>
              <a:spcAft>
                <a:spcPts val="0"/>
              </a:spcAft>
              <a:buClr>
                <a:srgbClr val="1A1A1A"/>
              </a:buClr>
              <a:buSzPts val="1000"/>
              <a:buFont typeface="Roboto"/>
              <a:buAutoNum type="arabicPeriod"/>
            </a:pPr>
            <a:r>
              <a:rPr lang="en-US" sz="1000" dirty="0" err="1">
                <a:solidFill>
                  <a:srgbClr val="1A1A1A"/>
                </a:solidFill>
                <a:latin typeface="Roboto"/>
                <a:ea typeface="Roboto"/>
                <a:cs typeface="Roboto"/>
                <a:sym typeface="Roboto"/>
              </a:rPr>
              <a:t>Mitä</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tehdään</a:t>
            </a:r>
            <a:r>
              <a:rPr lang="en-US" sz="1000" dirty="0">
                <a:solidFill>
                  <a:srgbClr val="1A1A1A"/>
                </a:solidFill>
                <a:latin typeface="Roboto"/>
                <a:ea typeface="Roboto"/>
                <a:cs typeface="Roboto"/>
                <a:sym typeface="Roboto"/>
              </a:rPr>
              <a:t> </a:t>
            </a:r>
            <a:r>
              <a:rPr lang="en-US" sz="1000" dirty="0" err="1">
                <a:solidFill>
                  <a:srgbClr val="1A1A1A"/>
                </a:solidFill>
                <a:latin typeface="Roboto"/>
                <a:ea typeface="Roboto"/>
                <a:cs typeface="Roboto"/>
                <a:sym typeface="Roboto"/>
              </a:rPr>
              <a:t>sitten</a:t>
            </a:r>
            <a:endParaRPr sz="1000" dirty="0">
              <a:solidFill>
                <a:srgbClr val="1A1A1A"/>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err="1">
                <a:solidFill>
                  <a:srgbClr val="0CA789"/>
                </a:solidFill>
                <a:latin typeface="Roboto"/>
                <a:ea typeface="Roboto"/>
                <a:cs typeface="Roboto"/>
                <a:sym typeface="Roboto"/>
              </a:rPr>
              <a:t>Kuvaa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vihreällä</a:t>
            </a:r>
            <a:r>
              <a:rPr lang="en-US" sz="1000" i="1" dirty="0">
                <a:solidFill>
                  <a:srgbClr val="0CA789"/>
                </a:solidFill>
                <a:latin typeface="Roboto"/>
                <a:ea typeface="Roboto"/>
                <a:cs typeface="Roboto"/>
                <a:sym typeface="Roboto"/>
              </a:rPr>
              <a:t> ja </a:t>
            </a:r>
            <a:r>
              <a:rPr lang="en-US" sz="1000" i="1" dirty="0" err="1">
                <a:solidFill>
                  <a:srgbClr val="0CA789"/>
                </a:solidFill>
                <a:latin typeface="Roboto"/>
                <a:ea typeface="Roboto"/>
                <a:cs typeface="Roboto"/>
                <a:sym typeface="Roboto"/>
              </a:rPr>
              <a:t>kursiivilla</a:t>
            </a:r>
            <a:r>
              <a:rPr lang="en-US" sz="1000" i="1" dirty="0">
                <a:solidFill>
                  <a:srgbClr val="0CA789"/>
                </a:solidFill>
                <a:latin typeface="Roboto"/>
                <a:ea typeface="Roboto"/>
                <a:cs typeface="Roboto"/>
                <a:sym typeface="Roboto"/>
              </a:rPr>
              <a:t> ne </a:t>
            </a:r>
            <a:r>
              <a:rPr lang="en-US" sz="1000" i="1" dirty="0" err="1">
                <a:solidFill>
                  <a:srgbClr val="0CA789"/>
                </a:solidFill>
                <a:latin typeface="Roboto"/>
                <a:ea typeface="Roboto"/>
                <a:cs typeface="Roboto"/>
                <a:sym typeface="Roboto"/>
              </a:rPr>
              <a:t>kohdat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jotka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ovat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uutta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tekemistä</a:t>
            </a:r>
            <a:endParaRPr sz="1000" i="1" dirty="0">
              <a:solidFill>
                <a:srgbClr val="0CA789"/>
              </a:solidFill>
              <a:latin typeface="Roboto"/>
              <a:ea typeface="Roboto"/>
              <a:cs typeface="Roboto"/>
              <a:sym typeface="Roboto"/>
            </a:endParaRPr>
          </a:p>
          <a:p>
            <a:pPr marL="342900" lvl="1" indent="-120650" algn="l" rtl="0">
              <a:lnSpc>
                <a:spcPct val="100000"/>
              </a:lnSpc>
              <a:spcBef>
                <a:spcPts val="0"/>
              </a:spcBef>
              <a:spcAft>
                <a:spcPts val="0"/>
              </a:spcAft>
              <a:buClr>
                <a:schemeClr val="dk1"/>
              </a:buClr>
              <a:buSzPts val="1000"/>
              <a:buFont typeface="Roboto"/>
              <a:buAutoNum type="arabicPeriod"/>
            </a:pPr>
            <a:r>
              <a:rPr lang="en-US" sz="1000" i="1" dirty="0">
                <a:solidFill>
                  <a:srgbClr val="0CA789"/>
                </a:solidFill>
                <a:latin typeface="Roboto"/>
                <a:ea typeface="Roboto"/>
                <a:cs typeface="Roboto"/>
                <a:sym typeface="Roboto"/>
              </a:rPr>
              <a:t>Tai </a:t>
            </a:r>
            <a:r>
              <a:rPr lang="en-US" sz="1000" i="1" dirty="0" err="1">
                <a:solidFill>
                  <a:srgbClr val="0CA789"/>
                </a:solidFill>
                <a:latin typeface="Roboto"/>
                <a:ea typeface="Roboto"/>
                <a:cs typeface="Roboto"/>
                <a:sym typeface="Roboto"/>
              </a:rPr>
              <a:t>joissa</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nykyisen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tekemisen</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ongelmat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ovat</a:t>
            </a:r>
            <a:r>
              <a:rPr lang="en-US" sz="1000" i="1" dirty="0">
                <a:solidFill>
                  <a:srgbClr val="0CA789"/>
                </a:solidFill>
                <a:latin typeface="Roboto"/>
                <a:ea typeface="Roboto"/>
                <a:cs typeface="Roboto"/>
                <a:sym typeface="Roboto"/>
              </a:rPr>
              <a:t> </a:t>
            </a:r>
            <a:r>
              <a:rPr lang="en-US" sz="1000" i="1" dirty="0" err="1">
                <a:solidFill>
                  <a:srgbClr val="0CA789"/>
                </a:solidFill>
                <a:latin typeface="Roboto"/>
                <a:ea typeface="Roboto"/>
                <a:cs typeface="Roboto"/>
                <a:sym typeface="Roboto"/>
              </a:rPr>
              <a:t>poistuneet</a:t>
            </a:r>
            <a:endParaRPr sz="1000" i="1" dirty="0">
              <a:solidFill>
                <a:srgbClr val="0CA789"/>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seuraava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askel</a:t>
            </a:r>
            <a:endParaRPr sz="1000" dirty="0">
              <a:solidFill>
                <a:schemeClr val="dk1"/>
              </a:solidFill>
              <a:latin typeface="Roboto"/>
              <a:ea typeface="Roboto"/>
              <a:cs typeface="Roboto"/>
              <a:sym typeface="Roboto"/>
            </a:endParaRPr>
          </a:p>
          <a:p>
            <a:pPr marL="171450" lvl="0" indent="-120650" algn="l" rtl="0">
              <a:lnSpc>
                <a:spcPct val="100000"/>
              </a:lnSpc>
              <a:spcBef>
                <a:spcPts val="0"/>
              </a:spcBef>
              <a:spcAft>
                <a:spcPts val="0"/>
              </a:spcAft>
              <a:buClr>
                <a:schemeClr val="dk1"/>
              </a:buClr>
              <a:buSzPts val="1000"/>
              <a:buFont typeface="Roboto"/>
              <a:buAutoNum type="arabicPeriod"/>
            </a:pPr>
            <a:r>
              <a:rPr lang="en-US" sz="1000" dirty="0" err="1">
                <a:solidFill>
                  <a:schemeClr val="dk1"/>
                </a:solidFill>
                <a:latin typeface="Roboto"/>
                <a:ea typeface="Roboto"/>
                <a:cs typeface="Roboto"/>
                <a:sym typeface="Roboto"/>
              </a:rPr>
              <a:t>seuraava</a:t>
            </a:r>
            <a:r>
              <a:rPr lang="en-US" sz="1000" dirty="0">
                <a:solidFill>
                  <a:schemeClr val="dk1"/>
                </a:solidFill>
                <a:latin typeface="Roboto"/>
                <a:ea typeface="Roboto"/>
                <a:cs typeface="Roboto"/>
                <a:sym typeface="Roboto"/>
              </a:rPr>
              <a:t> </a:t>
            </a:r>
            <a:r>
              <a:rPr lang="en-US" sz="1000" dirty="0" err="1">
                <a:solidFill>
                  <a:schemeClr val="dk1"/>
                </a:solidFill>
                <a:latin typeface="Roboto"/>
                <a:ea typeface="Roboto"/>
                <a:cs typeface="Roboto"/>
                <a:sym typeface="Roboto"/>
              </a:rPr>
              <a:t>askel</a:t>
            </a:r>
            <a:endParaRPr sz="1000" dirty="0">
              <a:latin typeface="Roboto Light"/>
              <a:ea typeface="Roboto Light"/>
              <a:cs typeface="Roboto Light"/>
              <a:sym typeface="Roboto Light"/>
            </a:endParaRPr>
          </a:p>
        </p:txBody>
      </p:sp>
      <p:sp>
        <p:nvSpPr>
          <p:cNvPr id="625" name="Google Shape;625;g2b013d68aed_0_153"/>
          <p:cNvSpPr txBox="1"/>
          <p:nvPr/>
        </p:nvSpPr>
        <p:spPr>
          <a:xfrm>
            <a:off x="342900" y="3433525"/>
            <a:ext cx="7485000" cy="154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Roboto"/>
              <a:buNone/>
            </a:pPr>
            <a:r>
              <a:rPr lang="en-US" sz="1000" b="1">
                <a:solidFill>
                  <a:schemeClr val="dk1"/>
                </a:solidFill>
                <a:latin typeface="Roboto"/>
                <a:ea typeface="Roboto"/>
                <a:cs typeface="Roboto"/>
                <a:sym typeface="Roboto"/>
              </a:rPr>
              <a:t>8. Hyödyt tavoitetilassa</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Roboto"/>
              <a:buNone/>
            </a:pPr>
            <a:r>
              <a:rPr lang="en-US" sz="1000">
                <a:solidFill>
                  <a:schemeClr val="dk1"/>
                </a:solidFill>
                <a:latin typeface="Roboto"/>
                <a:ea typeface="Roboto"/>
                <a:cs typeface="Roboto"/>
                <a:sym typeface="Roboto"/>
              </a:rPr>
              <a:t>Kuvaa tässä millaisia hyötyjä toimintatavan muutoksesta seuraa. Pyri löytämään sekä laskettavissa olevia taloudellisia hyötyjä, että vaikeammin laskettavia laadullisia hyötyjä. Mitä konkreettisempi voit olla, sen parempi.</a:t>
            </a:r>
            <a:endParaRPr sz="1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770569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46"/>
          <p:cNvSpPr txBox="1">
            <a:spLocks noGrp="1"/>
          </p:cNvSpPr>
          <p:nvPr>
            <p:ph type="title" idx="4294967295"/>
          </p:nvPr>
        </p:nvSpPr>
        <p:spPr>
          <a:xfrm>
            <a:off x="365125" y="342900"/>
            <a:ext cx="4714875" cy="385286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rgbClr val="000000"/>
              </a:buClr>
              <a:buSzPts val="2200"/>
              <a:buFont typeface="Arial"/>
              <a:buNone/>
            </a:pPr>
            <a:r>
              <a:rPr lang="en-US" sz="2200" b="1" i="0" u="none" strike="noStrike" cap="none">
                <a:solidFill>
                  <a:srgbClr val="FFFFFF"/>
                </a:solidFill>
                <a:latin typeface="Arial"/>
                <a:ea typeface="Arial"/>
                <a:cs typeface="Arial"/>
                <a:sym typeface="Arial"/>
              </a:rPr>
              <a:t>LOPPURAPORTTI</a:t>
            </a:r>
            <a:br>
              <a:rPr lang="en-US" sz="3600" b="1" i="0" u="none" strike="noStrike" cap="none">
                <a:solidFill>
                  <a:srgbClr val="FFFFFF"/>
                </a:solidFill>
                <a:latin typeface="Arial"/>
                <a:ea typeface="Arial"/>
                <a:cs typeface="Arial"/>
                <a:sym typeface="Arial"/>
              </a:rPr>
            </a:br>
            <a:br>
              <a:rPr lang="en-US" sz="3600" b="1" i="0" u="none" strike="noStrike" cap="none">
                <a:solidFill>
                  <a:srgbClr val="FFFFFF"/>
                </a:solidFill>
                <a:latin typeface="Arial"/>
                <a:ea typeface="Arial"/>
                <a:cs typeface="Arial"/>
                <a:sym typeface="Arial"/>
              </a:rPr>
            </a:br>
            <a:r>
              <a:rPr lang="en-US" sz="2800" b="1" i="0" u="none" strike="noStrike" cap="none">
                <a:solidFill>
                  <a:srgbClr val="FFFFFF"/>
                </a:solidFill>
                <a:latin typeface="Arial"/>
                <a:ea typeface="Arial"/>
                <a:cs typeface="Arial"/>
                <a:sym typeface="Arial"/>
              </a:rPr>
              <a:t>Kokeilun nimi</a:t>
            </a:r>
            <a:br>
              <a:rPr lang="en-US" sz="2800" b="1" i="0" u="none" strike="noStrike" cap="none">
                <a:solidFill>
                  <a:srgbClr val="FFFFFF"/>
                </a:solidFill>
                <a:latin typeface="Arial"/>
                <a:ea typeface="Arial"/>
                <a:cs typeface="Arial"/>
                <a:sym typeface="Arial"/>
              </a:rPr>
            </a:br>
            <a:br>
              <a:rPr lang="en-US" sz="2400" b="1" i="0" u="none" strike="noStrike" cap="none">
                <a:solidFill>
                  <a:srgbClr val="FFFFFF"/>
                </a:solidFill>
                <a:latin typeface="Arial"/>
                <a:ea typeface="Arial"/>
                <a:cs typeface="Arial"/>
                <a:sym typeface="Arial"/>
              </a:rPr>
            </a:br>
            <a:br>
              <a:rPr lang="en-US" sz="2400" b="1" i="0" u="none" strike="noStrike" cap="none">
                <a:solidFill>
                  <a:srgbClr val="FFFFFF"/>
                </a:solidFill>
                <a:latin typeface="Arial"/>
                <a:ea typeface="Arial"/>
                <a:cs typeface="Arial"/>
                <a:sym typeface="Arial"/>
              </a:rPr>
            </a:br>
            <a:r>
              <a:rPr lang="en-US" sz="2200" b="1" i="0" u="none" strike="noStrike" cap="none">
                <a:solidFill>
                  <a:srgbClr val="FFFFFF"/>
                </a:solidFill>
                <a:latin typeface="Arial"/>
                <a:ea typeface="Arial"/>
                <a:cs typeface="Arial"/>
                <a:sym typeface="Arial"/>
              </a:rPr>
              <a:t>Helsingin kaupungin tiimi ja toimiala(t) </a:t>
            </a:r>
            <a:br>
              <a:rPr lang="en-US" sz="5300" b="1" i="0" u="none" strike="noStrike" cap="none">
                <a:solidFill>
                  <a:srgbClr val="FFFFFF"/>
                </a:solidFill>
                <a:latin typeface="Arial"/>
                <a:ea typeface="Arial"/>
                <a:cs typeface="Arial"/>
                <a:sym typeface="Arial"/>
              </a:rPr>
            </a:br>
            <a:br>
              <a:rPr lang="en-US" sz="5300" b="1" i="0" u="none" strike="noStrike" cap="none">
                <a:solidFill>
                  <a:srgbClr val="FFFFFF"/>
                </a:solidFill>
                <a:latin typeface="Arial"/>
                <a:ea typeface="Arial"/>
                <a:cs typeface="Arial"/>
                <a:sym typeface="Arial"/>
              </a:rPr>
            </a:br>
            <a:r>
              <a:rPr lang="en-US" sz="2200" b="1" i="0" u="none" strike="noStrike" cap="none">
                <a:solidFill>
                  <a:srgbClr val="FFFFFF"/>
                </a:solidFill>
                <a:latin typeface="Arial"/>
                <a:ea typeface="Arial"/>
                <a:cs typeface="Arial"/>
                <a:sym typeface="Arial"/>
              </a:rPr>
              <a:t>Toteutuskumppani(t)</a:t>
            </a:r>
            <a:br>
              <a:rPr lang="en-US" sz="2400" b="1" i="0" u="none" strike="noStrike" cap="none">
                <a:solidFill>
                  <a:srgbClr val="FFFFFF"/>
                </a:solidFill>
                <a:latin typeface="Arial"/>
                <a:ea typeface="Arial"/>
                <a:cs typeface="Arial"/>
                <a:sym typeface="Arial"/>
              </a:rPr>
            </a:br>
            <a:br>
              <a:rPr lang="en-US" sz="2400" b="1" i="0" u="none" strike="noStrike" cap="none">
                <a:solidFill>
                  <a:srgbClr val="FFFFFF"/>
                </a:solidFill>
                <a:latin typeface="Arial"/>
                <a:ea typeface="Arial"/>
                <a:cs typeface="Arial"/>
                <a:sym typeface="Arial"/>
              </a:rPr>
            </a:br>
            <a:br>
              <a:rPr lang="en-US" sz="2400" b="1" i="0" u="none" strike="noStrike" cap="none">
                <a:solidFill>
                  <a:srgbClr val="FFFFFF"/>
                </a:solidFill>
                <a:latin typeface="Arial"/>
                <a:ea typeface="Arial"/>
                <a:cs typeface="Arial"/>
                <a:sym typeface="Arial"/>
              </a:rPr>
            </a:br>
            <a:endParaRPr/>
          </a:p>
        </p:txBody>
      </p:sp>
      <p:sp>
        <p:nvSpPr>
          <p:cNvPr id="911" name="Google Shape;911;p46" descr="Lisää kuva ja kokeilun  &#10;“hissipuhe” tähän laatikkoon."/>
          <p:cNvSpPr txBox="1"/>
          <p:nvPr/>
        </p:nvSpPr>
        <p:spPr>
          <a:xfrm>
            <a:off x="5400675" y="952500"/>
            <a:ext cx="2928937" cy="292893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4546A"/>
              </a:buClr>
              <a:buSzPts val="1400"/>
              <a:buFont typeface="Arial"/>
              <a:buNone/>
            </a:pPr>
            <a:r>
              <a:rPr lang="en-US" sz="1400" b="0" i="0" u="none">
                <a:solidFill>
                  <a:srgbClr val="44546A"/>
                </a:solidFill>
                <a:latin typeface="Arial"/>
                <a:ea typeface="Arial"/>
                <a:cs typeface="Arial"/>
                <a:sym typeface="Arial"/>
              </a:rPr>
              <a:t>Lisää kuva ja kokeilun </a:t>
            </a:r>
            <a:br>
              <a:rPr lang="en-US" sz="1400" b="0" i="0" u="none">
                <a:solidFill>
                  <a:srgbClr val="44546A"/>
                </a:solidFill>
                <a:latin typeface="Arial"/>
                <a:ea typeface="Arial"/>
                <a:cs typeface="Arial"/>
                <a:sym typeface="Arial"/>
              </a:rPr>
            </a:br>
            <a:r>
              <a:rPr lang="en-US" sz="1400" b="0" i="0" u="none">
                <a:solidFill>
                  <a:srgbClr val="44546A"/>
                </a:solidFill>
                <a:latin typeface="Arial"/>
                <a:ea typeface="Arial"/>
                <a:cs typeface="Arial"/>
                <a:sym typeface="Arial"/>
              </a:rPr>
              <a:t>“hissipuhe” tähän</a:t>
            </a:r>
            <a:endParaRPr/>
          </a:p>
        </p:txBody>
      </p:sp>
      <p:cxnSp>
        <p:nvCxnSpPr>
          <p:cNvPr id="912" name="Google Shape;912;p46" descr="kuvan paikan merkki"/>
          <p:cNvCxnSpPr/>
          <p:nvPr/>
        </p:nvCxnSpPr>
        <p:spPr>
          <a:xfrm flipH="1">
            <a:off x="5427662" y="962025"/>
            <a:ext cx="2901950" cy="2884487"/>
          </a:xfrm>
          <a:prstGeom prst="straightConnector1">
            <a:avLst/>
          </a:prstGeom>
          <a:noFill/>
          <a:ln w="9525" cap="flat" cmpd="sng">
            <a:solidFill>
              <a:schemeClr val="dk2"/>
            </a:solidFill>
            <a:prstDash val="solid"/>
            <a:miter lim="800000"/>
            <a:headEnd type="none" w="med" len="med"/>
            <a:tailEnd type="non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47"/>
          <p:cNvSpPr txBox="1">
            <a:spLocks noGrp="1"/>
          </p:cNvSpPr>
          <p:nvPr>
            <p:ph type="title" idx="4294967295"/>
          </p:nvPr>
        </p:nvSpPr>
        <p:spPr>
          <a:xfrm>
            <a:off x="365125" y="342900"/>
            <a:ext cx="7996237" cy="385286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rgbClr val="000000"/>
              </a:buClr>
              <a:buSzPts val="5300"/>
              <a:buFont typeface="Arial"/>
              <a:buNone/>
            </a:pPr>
            <a:r>
              <a:rPr lang="en-US" sz="5300" b="1" i="0" u="none" strike="noStrike" cap="none">
                <a:solidFill>
                  <a:srgbClr val="FFFFFF"/>
                </a:solidFill>
                <a:latin typeface="Arial"/>
                <a:ea typeface="Arial"/>
                <a:cs typeface="Arial"/>
                <a:sym typeface="Arial"/>
              </a:rPr>
              <a:t>Sisällysluettelo</a:t>
            </a:r>
            <a:endParaRPr/>
          </a:p>
        </p:txBody>
      </p:sp>
      <p:sp>
        <p:nvSpPr>
          <p:cNvPr id="918" name="Google Shape;918;p47"/>
          <p:cNvSpPr txBox="1"/>
          <p:nvPr/>
        </p:nvSpPr>
        <p:spPr>
          <a:xfrm>
            <a:off x="487362" y="1022350"/>
            <a:ext cx="8504237" cy="3246437"/>
          </a:xfrm>
          <a:prstGeom prst="rect">
            <a:avLst/>
          </a:prstGeom>
          <a:noFill/>
          <a:ln>
            <a:noFill/>
          </a:ln>
        </p:spPr>
        <p:txBody>
          <a:bodyPr spcFirstLastPara="1" wrap="square" lIns="91425" tIns="91425" rIns="91425" bIns="91425" anchor="t" anchorCtr="0">
            <a:spAutoFit/>
          </a:bodyPr>
          <a:lstStyle/>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Tiivistelmä</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Kokeilun tavoitteet</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Kokeilun keskeiset opit</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Kokeilun eteneminen</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Kokeilun tuotokset</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Opit kokeiltavan ratkaisun tai toimintatavan mahdollisuuksista </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Opit asiakkaiden tai palvelun käyttäjien tarpeista</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Opit ratkaisun kehittämisestä teknisesti</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Opit kokeilemisesta yleensä</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Opit kokeiluprojektin arjen pyörittämisestä</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Kokeilun tekninen ympäristö</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Kokeilun data </a:t>
            </a:r>
            <a:endParaRPr/>
          </a:p>
          <a:p>
            <a:pPr marL="457200" marR="0" lvl="0" indent="-336550" algn="l" rtl="0">
              <a:lnSpc>
                <a:spcPct val="90000"/>
              </a:lnSpc>
              <a:spcBef>
                <a:spcPts val="0"/>
              </a:spcBef>
              <a:spcAft>
                <a:spcPts val="0"/>
              </a:spcAft>
              <a:buClr>
                <a:srgbClr val="FFFFFF"/>
              </a:buClr>
              <a:buSzPts val="200"/>
              <a:buFont typeface="Arial Black"/>
              <a:buAutoNum type="arabicPeriod"/>
            </a:pPr>
            <a:r>
              <a:rPr lang="en-US" sz="1700" b="0" i="0" u="none">
                <a:solidFill>
                  <a:srgbClr val="FFFFFF"/>
                </a:solidFill>
                <a:latin typeface="Arial Black"/>
                <a:ea typeface="Arial Black"/>
                <a:cs typeface="Arial Black"/>
                <a:sym typeface="Arial Black"/>
              </a:rPr>
              <a:t>Jatkopäätökset ja -ideat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8"/>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 1. Tiivistelmä</a:t>
            </a:r>
            <a:endParaRPr/>
          </a:p>
        </p:txBody>
      </p:sp>
      <p:sp>
        <p:nvSpPr>
          <p:cNvPr id="924" name="Google Shape;924;p48"/>
          <p:cNvSpPr txBox="1">
            <a:spLocks noGrp="1"/>
          </p:cNvSpPr>
          <p:nvPr>
            <p:ph type="body" idx="1"/>
          </p:nvPr>
        </p:nvSpPr>
        <p:spPr>
          <a:xfrm>
            <a:off x="342900" y="896937"/>
            <a:ext cx="7826375" cy="3735387"/>
          </a:xfrm>
          <a:prstGeom prst="rect">
            <a:avLst/>
          </a:prstGeom>
          <a:noFill/>
          <a:ln>
            <a:noFill/>
          </a:ln>
        </p:spPr>
        <p:txBody>
          <a:bodyPr spcFirstLastPara="1" wrap="square" lIns="0" tIns="0" rIns="0" bIns="0" anchor="t" anchorCtr="0">
            <a:noAutofit/>
          </a:bodyPr>
          <a:lstStyle/>
          <a:p>
            <a:pPr indent="-333375" eaLnBrk="1" hangingPunct="1">
              <a:lnSpc>
                <a:spcPct val="115000"/>
              </a:lnSpc>
              <a:spcBef>
                <a:spcPct val="0"/>
              </a:spcBef>
              <a:spcAft>
                <a:spcPct val="0"/>
              </a:spcAft>
              <a:buClr>
                <a:srgbClr val="000000"/>
              </a:buClr>
              <a:buSzPts val="1700"/>
              <a:buFont typeface="Arial" panose="020B0604020202020204" pitchFamily="34" charset="0"/>
              <a:buChar char="●"/>
            </a:pPr>
            <a:r>
              <a:rPr lang="en-FI" altLang="en-FI" sz="2200" dirty="0" err="1">
                <a:latin typeface="Arial" panose="020B0604020202020204" pitchFamily="34" charset="0"/>
                <a:cs typeface="Arial" panose="020B0604020202020204" pitchFamily="34" charset="0"/>
              </a:rPr>
              <a:t>Kokeilun</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tavoitteet</a:t>
            </a:r>
            <a:r>
              <a:rPr lang="en-FI" altLang="en-FI" sz="2200" dirty="0">
                <a:latin typeface="Arial" panose="020B0604020202020204" pitchFamily="34" charset="0"/>
                <a:cs typeface="Arial" panose="020B0604020202020204" pitchFamily="34" charset="0"/>
              </a:rPr>
              <a:t>​</a:t>
            </a:r>
          </a:p>
          <a:p>
            <a:pPr indent="-333375" eaLnBrk="1" hangingPunct="1">
              <a:lnSpc>
                <a:spcPct val="115000"/>
              </a:lnSpc>
              <a:spcBef>
                <a:spcPct val="0"/>
              </a:spcBef>
              <a:spcAft>
                <a:spcPct val="0"/>
              </a:spcAft>
              <a:buClr>
                <a:srgbClr val="000000"/>
              </a:buClr>
              <a:buSzPts val="1700"/>
              <a:buFont typeface="Arial" panose="020B0604020202020204" pitchFamily="34" charset="0"/>
              <a:buChar char="●"/>
            </a:pPr>
            <a:r>
              <a:rPr lang="en-FI" altLang="en-FI" sz="2200" dirty="0" err="1">
                <a:latin typeface="Arial" panose="020B0604020202020204" pitchFamily="34" charset="0"/>
                <a:cs typeface="Arial" panose="020B0604020202020204" pitchFamily="34" charset="0"/>
              </a:rPr>
              <a:t>Kokeilun</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opit</a:t>
            </a:r>
            <a:r>
              <a:rPr lang="en-FI" altLang="en-FI" sz="2200" dirty="0">
                <a:latin typeface="Arial" panose="020B0604020202020204" pitchFamily="34" charset="0"/>
                <a:cs typeface="Arial" panose="020B0604020202020204" pitchFamily="34" charset="0"/>
              </a:rPr>
              <a:t>​</a:t>
            </a:r>
          </a:p>
          <a:p>
            <a:pPr indent="-333375" eaLnBrk="1" hangingPunct="1">
              <a:lnSpc>
                <a:spcPct val="115000"/>
              </a:lnSpc>
              <a:spcBef>
                <a:spcPct val="0"/>
              </a:spcBef>
              <a:spcAft>
                <a:spcPct val="0"/>
              </a:spcAft>
              <a:buClr>
                <a:srgbClr val="000000"/>
              </a:buClr>
              <a:buSzPts val="1700"/>
              <a:buFont typeface="Arial" panose="020B0604020202020204" pitchFamily="34" charset="0"/>
              <a:buChar char="●"/>
            </a:pPr>
            <a:r>
              <a:rPr lang="en-FI" altLang="en-FI" sz="2200" dirty="0" err="1">
                <a:latin typeface="Arial" panose="020B0604020202020204" pitchFamily="34" charset="0"/>
                <a:cs typeface="Arial" panose="020B0604020202020204" pitchFamily="34" charset="0"/>
              </a:rPr>
              <a:t>Suositukset</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jatkotoimenpiteiksi</a:t>
            </a:r>
            <a:r>
              <a:rPr lang="en-FI" altLang="en-FI" sz="2200" dirty="0">
                <a:latin typeface="Arial" panose="020B0604020202020204" pitchFamily="34" charset="0"/>
                <a:cs typeface="Arial" panose="020B0604020202020204" pitchFamily="34" charset="0"/>
              </a:rPr>
              <a:t> ​</a:t>
            </a:r>
          </a:p>
          <a:p>
            <a:pPr indent="-333375" eaLnBrk="1" hangingPunct="1">
              <a:lnSpc>
                <a:spcPct val="115000"/>
              </a:lnSpc>
              <a:spcBef>
                <a:spcPct val="0"/>
              </a:spcBef>
              <a:spcAft>
                <a:spcPct val="0"/>
              </a:spcAft>
              <a:buClr>
                <a:srgbClr val="000000"/>
              </a:buClr>
              <a:buFont typeface="Arial" panose="020B0604020202020204" pitchFamily="34" charset="0"/>
              <a:buNone/>
            </a:pPr>
            <a:endParaRPr lang="en-FI" altLang="en-FI" sz="2200" i="1" dirty="0">
              <a:latin typeface="Arial" panose="020B0604020202020204" pitchFamily="34" charset="0"/>
              <a:cs typeface="Arial" panose="020B0604020202020204" pitchFamily="34" charset="0"/>
            </a:endParaRPr>
          </a:p>
          <a:p>
            <a:pPr indent="-333375" eaLnBrk="1" hangingPunct="1">
              <a:lnSpc>
                <a:spcPct val="115000"/>
              </a:lnSpc>
              <a:spcBef>
                <a:spcPct val="0"/>
              </a:spcBef>
              <a:spcAft>
                <a:spcPct val="0"/>
              </a:spcAft>
              <a:buClr>
                <a:srgbClr val="000000"/>
              </a:buClr>
              <a:buFont typeface="Arial" panose="020B0604020202020204" pitchFamily="34" charset="0"/>
              <a:buNone/>
            </a:pPr>
            <a:r>
              <a:rPr lang="en-FI" altLang="en-FI" sz="2200" i="1" dirty="0">
                <a:latin typeface="Arial" panose="020B0604020202020204" pitchFamily="34" charset="0"/>
                <a:cs typeface="Arial" panose="020B0604020202020204" pitchFamily="34" charset="0"/>
              </a:rPr>
              <a:t>-&gt; </a:t>
            </a:r>
            <a:r>
              <a:rPr lang="en-FI" altLang="en-FI" sz="2200" i="1" dirty="0" err="1">
                <a:latin typeface="Arial" panose="020B0604020202020204" pitchFamily="34" charset="0"/>
                <a:cs typeface="Arial" panose="020B0604020202020204" pitchFamily="34" charset="0"/>
              </a:rPr>
              <a:t>tiivistä</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em</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kohdat</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muutamaan</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lauseeseen</a:t>
            </a:r>
            <a:r>
              <a:rPr lang="en-FI" altLang="en-FI" sz="2200" i="1" dirty="0">
                <a:latin typeface="Arial" panose="020B0604020202020204" pitchFamily="34" charset="0"/>
                <a:cs typeface="Arial" panose="020B0604020202020204" pitchFamily="34" charset="0"/>
              </a:rPr>
              <a:t> per </a:t>
            </a:r>
            <a:r>
              <a:rPr lang="en-FI" altLang="en-FI" sz="2200" i="1" dirty="0" err="1">
                <a:latin typeface="Arial" panose="020B0604020202020204" pitchFamily="34" charset="0"/>
                <a:cs typeface="Arial" panose="020B0604020202020204" pitchFamily="34" charset="0"/>
              </a:rPr>
              <a:t>kohta</a:t>
            </a:r>
            <a:r>
              <a:rPr lang="en-FI" altLang="en-FI" sz="2200" i="1" dirty="0">
                <a:latin typeface="Arial" panose="020B0604020202020204" pitchFamily="34" charset="0"/>
                <a:cs typeface="Arial" panose="020B0604020202020204" pitchFamily="34" charset="0"/>
              </a:rPr>
              <a:t> – </a:t>
            </a:r>
            <a:r>
              <a:rPr lang="en-FI" altLang="en-FI" sz="2200" i="1" dirty="0" err="1">
                <a:latin typeface="Arial" panose="020B0604020202020204" pitchFamily="34" charset="0"/>
                <a:cs typeface="Arial" panose="020B0604020202020204" pitchFamily="34" charset="0"/>
              </a:rPr>
              <a:t>voidaan</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hyödyntää</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suoraan</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esim</a:t>
            </a:r>
            <a:r>
              <a:rPr lang="en-FI" altLang="en-FI" sz="2200" i="1" dirty="0">
                <a:latin typeface="Arial" panose="020B0604020202020204" pitchFamily="34" charset="0"/>
                <a:cs typeface="Arial" panose="020B0604020202020204" pitchFamily="34" charset="0"/>
              </a:rPr>
              <a:t>. </a:t>
            </a:r>
            <a:r>
              <a:rPr lang="en-FI" altLang="en-FI" sz="2200" i="1" dirty="0" err="1">
                <a:latin typeface="Arial" panose="020B0604020202020204" pitchFamily="34" charset="0"/>
                <a:cs typeface="Arial" panose="020B0604020202020204" pitchFamily="34" charset="0"/>
              </a:rPr>
              <a:t>tässä</a:t>
            </a:r>
            <a:r>
              <a:rPr lang="en-FI" altLang="en-FI" sz="2200" i="1" dirty="0">
                <a:latin typeface="Arial" panose="020B0604020202020204" pitchFamily="34" charset="0"/>
                <a:cs typeface="Arial" panose="020B0604020202020204" pitchFamily="34" charset="0"/>
              </a:rPr>
              <a:t>: </a:t>
            </a:r>
            <a:r>
              <a:rPr lang="en-FI" altLang="en-FI" sz="2200" i="1" u="sng" dirty="0" err="1">
                <a:solidFill>
                  <a:srgbClr val="0000FF"/>
                </a:solidFill>
                <a:latin typeface="Arial" panose="020B0604020202020204" pitchFamily="34" charset="0"/>
                <a:cs typeface="Arial" panose="020B0604020202020204" pitchFamily="34" charset="0"/>
                <a:hlinkClick r:id="rId3"/>
              </a:rPr>
              <a:t>Kokeilugalleria</a:t>
            </a:r>
            <a:r>
              <a:rPr lang="en-FI" altLang="en-FI" sz="2200" i="1" u="sng" dirty="0">
                <a:solidFill>
                  <a:srgbClr val="0000FF"/>
                </a:solidFill>
                <a:latin typeface="Arial" panose="020B0604020202020204" pitchFamily="34" charset="0"/>
                <a:cs typeface="Arial" panose="020B0604020202020204" pitchFamily="34" charset="0"/>
                <a:hlinkClick r:id="rId3"/>
              </a:rPr>
              <a:t> - </a:t>
            </a:r>
            <a:r>
              <a:rPr lang="en-FI" altLang="en-FI" sz="2200" i="1" u="sng" dirty="0" err="1">
                <a:solidFill>
                  <a:srgbClr val="0000FF"/>
                </a:solidFill>
                <a:latin typeface="Arial" panose="020B0604020202020204" pitchFamily="34" charset="0"/>
                <a:cs typeface="Arial" panose="020B0604020202020204" pitchFamily="34" charset="0"/>
                <a:hlinkClick r:id="rId3"/>
              </a:rPr>
              <a:t>Kokeilukiihdyttämö</a:t>
            </a:r>
            <a:r>
              <a:rPr lang="en-FI" altLang="en-FI" sz="2200" i="1" u="sng" dirty="0">
                <a:solidFill>
                  <a:srgbClr val="0000FF"/>
                </a:solidFill>
                <a:latin typeface="Arial" panose="020B0604020202020204" pitchFamily="34" charset="0"/>
                <a:cs typeface="Arial" panose="020B0604020202020204" pitchFamily="34" charset="0"/>
                <a:hlinkClick r:id="rId3"/>
              </a:rPr>
              <a:t> (hel.fi)</a:t>
            </a:r>
            <a:endParaRPr lang="en-FI" altLang="en-FI" sz="2200" dirty="0">
              <a:latin typeface="Arial" panose="020B0604020202020204" pitchFamily="34" charset="0"/>
              <a:cs typeface="Arial" panose="020B0604020202020204" pitchFamily="34" charset="0"/>
            </a:endParaRPr>
          </a:p>
          <a:p>
            <a:pPr indent="-333375" eaLnBrk="1" hangingPunct="1">
              <a:lnSpc>
                <a:spcPct val="115000"/>
              </a:lnSpc>
              <a:spcBef>
                <a:spcPct val="0"/>
              </a:spcBef>
              <a:spcAft>
                <a:spcPct val="0"/>
              </a:spcAft>
              <a:buClr>
                <a:srgbClr val="000000"/>
              </a:buClr>
              <a:buFont typeface="Arial" panose="020B0604020202020204" pitchFamily="34" charset="0"/>
              <a:buNone/>
            </a:pPr>
            <a:endParaRPr lang="en-FI" altLang="en-FI" sz="2200" dirty="0">
              <a:latin typeface="Arial" panose="020B0604020202020204" pitchFamily="34" charset="0"/>
              <a:cs typeface="Arial" panose="020B0604020202020204" pitchFamily="34" charset="0"/>
            </a:endParaRPr>
          </a:p>
          <a:p>
            <a:pPr indent="-333375" eaLnBrk="1" hangingPunct="1">
              <a:lnSpc>
                <a:spcPct val="115000"/>
              </a:lnSpc>
              <a:spcBef>
                <a:spcPct val="0"/>
              </a:spcBef>
              <a:spcAft>
                <a:spcPct val="0"/>
              </a:spcAft>
              <a:buClr>
                <a:srgbClr val="000000"/>
              </a:buClr>
              <a:buFont typeface="Arial" panose="020B0604020202020204" pitchFamily="34" charset="0"/>
              <a:buNone/>
            </a:pPr>
            <a:r>
              <a:rPr lang="en-FI" altLang="en-FI" sz="2200" dirty="0" err="1">
                <a:latin typeface="Arial" panose="020B0604020202020204" pitchFamily="34" charset="0"/>
                <a:cs typeface="Arial" panose="020B0604020202020204" pitchFamily="34" charset="0"/>
              </a:rPr>
              <a:t>Voit</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lisätä</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mukaan</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kuvan</a:t>
            </a:r>
            <a:r>
              <a:rPr lang="en-FI" altLang="en-FI" sz="2200" dirty="0">
                <a:latin typeface="Arial" panose="020B0604020202020204" pitchFamily="34" charset="0"/>
                <a:cs typeface="Arial" panose="020B0604020202020204" pitchFamily="34" charset="0"/>
              </a:rPr>
              <a:t> </a:t>
            </a:r>
            <a:r>
              <a:rPr lang="en-FI" altLang="en-FI" sz="2200" dirty="0" err="1">
                <a:latin typeface="Arial" panose="020B0604020202020204" pitchFamily="34" charset="0"/>
                <a:cs typeface="Arial" panose="020B0604020202020204" pitchFamily="34" charset="0"/>
              </a:rPr>
              <a:t>kokeilukortista</a:t>
            </a:r>
            <a:r>
              <a:rPr lang="en-FI" altLang="en-FI" sz="2200" dirty="0">
                <a:latin typeface="Arial" panose="020B0604020202020204" pitchFamily="34" charset="0"/>
                <a:cs typeface="Arial" panose="020B0604020202020204" pitchFamily="34"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9"/>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 2. Kokeilun tavoitteet</a:t>
            </a:r>
            <a:endParaRPr/>
          </a:p>
        </p:txBody>
      </p:sp>
      <p:sp>
        <p:nvSpPr>
          <p:cNvPr id="930" name="Google Shape;930;p49"/>
          <p:cNvSpPr txBox="1">
            <a:spLocks noGrp="1"/>
          </p:cNvSpPr>
          <p:nvPr>
            <p:ph type="body" idx="1"/>
          </p:nvPr>
        </p:nvSpPr>
        <p:spPr>
          <a:xfrm>
            <a:off x="342900" y="896937"/>
            <a:ext cx="7826375" cy="3735387"/>
          </a:xfrm>
          <a:prstGeom prst="rect">
            <a:avLst/>
          </a:prstGeom>
          <a:noFill/>
          <a:ln>
            <a:noFill/>
          </a:ln>
        </p:spPr>
        <p:txBody>
          <a:bodyPr spcFirstLastPara="1" wrap="square" lIns="0" tIns="0" rIns="0" bIns="0" anchor="t" anchorCtr="0">
            <a:noAutofit/>
          </a:bodyPr>
          <a:lstStyle/>
          <a:p>
            <a:pPr eaLnBrk="1" fontAlgn="auto" hangingPunct="1">
              <a:buFont typeface="Arial"/>
              <a:buChar char="●"/>
              <a:defRPr/>
            </a:pPr>
            <a:r>
              <a:rPr lang="fi-FI" sz="1900" dirty="0">
                <a:solidFill>
                  <a:schemeClr val="dk1"/>
                </a:solidFill>
                <a:sym typeface="Arial"/>
              </a:rPr>
              <a:t>Ongelman kuvaus</a:t>
            </a:r>
          </a:p>
          <a:p>
            <a:pPr eaLnBrk="1" fontAlgn="auto" hangingPunct="1">
              <a:buFont typeface="Arial"/>
              <a:buChar char="●"/>
              <a:defRPr/>
            </a:pPr>
            <a:r>
              <a:rPr lang="fi-FI" sz="1900" dirty="0">
                <a:solidFill>
                  <a:schemeClr val="dk1"/>
                </a:solidFill>
                <a:sym typeface="Arial"/>
              </a:rPr>
              <a:t>Rajaus</a:t>
            </a:r>
          </a:p>
          <a:p>
            <a:pPr eaLnBrk="1" fontAlgn="auto" hangingPunct="1">
              <a:buFont typeface="Arial"/>
              <a:buChar char="●"/>
              <a:defRPr/>
            </a:pPr>
            <a:r>
              <a:rPr lang="fi-FI" sz="1900" dirty="0">
                <a:solidFill>
                  <a:schemeClr val="dk1"/>
                </a:solidFill>
                <a:sym typeface="Arial"/>
              </a:rPr>
              <a:t>Oletukset</a:t>
            </a:r>
          </a:p>
          <a:p>
            <a:pPr eaLnBrk="1" fontAlgn="auto" hangingPunct="1">
              <a:buFont typeface="Arial"/>
              <a:buChar char="●"/>
              <a:defRPr/>
            </a:pPr>
            <a:r>
              <a:rPr lang="fi-FI" sz="1900" dirty="0">
                <a:solidFill>
                  <a:schemeClr val="dk1"/>
                </a:solidFill>
                <a:sym typeface="Arial"/>
              </a:rPr>
              <a:t>Tavoitteet</a:t>
            </a:r>
          </a:p>
          <a:p>
            <a:pPr marL="0" indent="0" eaLnBrk="1" fontAlgn="auto" hangingPunct="1">
              <a:buFont typeface="Arial"/>
              <a:buNone/>
              <a:defRPr/>
            </a:pPr>
            <a:endParaRPr lang="fi-FI" sz="1900" dirty="0">
              <a:solidFill>
                <a:schemeClr val="dk1"/>
              </a:solidFill>
              <a:sym typeface="Arial"/>
            </a:endParaRPr>
          </a:p>
          <a:p>
            <a:pPr marL="0" indent="0" eaLnBrk="1" fontAlgn="auto" hangingPunct="1">
              <a:buFont typeface="Arial"/>
              <a:buNone/>
              <a:defRPr/>
            </a:pPr>
            <a:endParaRPr lang="fi-FI" sz="1900" b="1" dirty="0">
              <a:solidFill>
                <a:srgbClr val="009246"/>
              </a:solidFil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50"/>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3. Kokeilun keskeiset opit </a:t>
            </a:r>
            <a:endParaRPr/>
          </a:p>
        </p:txBody>
      </p:sp>
      <p:sp>
        <p:nvSpPr>
          <p:cNvPr id="936" name="Google Shape;936;p50"/>
          <p:cNvSpPr txBox="1">
            <a:spLocks noGrp="1"/>
          </p:cNvSpPr>
          <p:nvPr>
            <p:ph type="body" idx="1"/>
          </p:nvPr>
        </p:nvSpPr>
        <p:spPr>
          <a:xfrm>
            <a:off x="342900" y="896937"/>
            <a:ext cx="7826375" cy="3735387"/>
          </a:xfrm>
          <a:prstGeom prst="rect">
            <a:avLst/>
          </a:prstGeom>
          <a:noFill/>
          <a:ln>
            <a:noFill/>
          </a:ln>
        </p:spPr>
        <p:txBody>
          <a:bodyPr spcFirstLastPara="1" wrap="square" lIns="0" tIns="0" rIns="0" bIns="0" anchor="t" anchorCtr="0">
            <a:noAutofit/>
          </a:bodyPr>
          <a:lstStyle/>
          <a:p>
            <a:pPr eaLnBrk="1" fontAlgn="auto" hangingPunct="1">
              <a:buFont typeface="Arial"/>
              <a:buChar char="●"/>
              <a:defRPr/>
            </a:pPr>
            <a:r>
              <a:rPr lang="fi-FI" sz="1900" dirty="0">
                <a:solidFill>
                  <a:schemeClr val="dk1"/>
                </a:solidFill>
                <a:sym typeface="Arial"/>
              </a:rPr>
              <a:t>Tapahtuiko kokeilussa niinkuin olit olettanut? </a:t>
            </a:r>
          </a:p>
          <a:p>
            <a:pPr eaLnBrk="1" fontAlgn="auto" hangingPunct="1">
              <a:buFont typeface="Arial"/>
              <a:buChar char="●"/>
              <a:defRPr/>
            </a:pPr>
            <a:r>
              <a:rPr lang="fi-FI" sz="1900" dirty="0">
                <a:solidFill>
                  <a:schemeClr val="dk1"/>
                </a:solidFill>
                <a:sym typeface="Arial"/>
              </a:rPr>
              <a:t>Miten kokeilu onnistui suhteessa asetettuihin tavoitteisiin? Tee yhteenveto kokeilun toteutumisesta tavoitteisiin peilaten. Yksityiskohtaiset tulokset esitellään seuraavilla dioilla.</a:t>
            </a:r>
            <a:br>
              <a:rPr lang="fi-FI" sz="1900" dirty="0">
                <a:solidFill>
                  <a:schemeClr val="dk1"/>
                </a:solidFill>
                <a:sym typeface="Arial"/>
              </a:rPr>
            </a:br>
            <a:br>
              <a:rPr lang="fi-FI" sz="1900" dirty="0">
                <a:solidFill>
                  <a:schemeClr val="dk1"/>
                </a:solidFill>
                <a:sym typeface="Arial"/>
              </a:rPr>
            </a:br>
            <a:r>
              <a:rPr lang="fi-FI" sz="1900" dirty="0">
                <a:solidFill>
                  <a:schemeClr val="dk1"/>
                </a:solidFill>
                <a:sym typeface="Arial"/>
              </a:rPr>
              <a:t>Tämän kalvon sisältö syntynee parhaiten, kun täytät kaikki muut kalvot ensin ja tämän viimeiseksi.</a:t>
            </a:r>
          </a:p>
          <a:p>
            <a:pPr marL="0" indent="0" eaLnBrk="1" fontAlgn="auto" hangingPunct="1">
              <a:buFont typeface="Arial"/>
              <a:buNone/>
              <a:defRPr/>
            </a:pPr>
            <a:endParaRPr lang="fi-FI" sz="1900" dirty="0">
              <a:solidFill>
                <a:schemeClr val="dk1"/>
              </a:solidFill>
              <a:sym typeface="Arial"/>
            </a:endParaRPr>
          </a:p>
          <a:p>
            <a:pPr marL="0" indent="0" eaLnBrk="1" fontAlgn="auto" hangingPunct="1">
              <a:buFont typeface="Arial"/>
              <a:buNone/>
              <a:defRPr/>
            </a:pPr>
            <a:endParaRPr lang="fi-FI" sz="1900" b="1" dirty="0">
              <a:solidFill>
                <a:srgbClr val="009246"/>
              </a:solidFil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51"/>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4. Kokeilun eteneminen</a:t>
            </a:r>
            <a:endParaRPr/>
          </a:p>
        </p:txBody>
      </p:sp>
      <p:sp>
        <p:nvSpPr>
          <p:cNvPr id="942" name="Google Shape;942;p51"/>
          <p:cNvSpPr txBox="1">
            <a:spLocks noGrp="1"/>
          </p:cNvSpPr>
          <p:nvPr>
            <p:ph type="body" idx="1"/>
          </p:nvPr>
        </p:nvSpPr>
        <p:spPr>
          <a:xfrm>
            <a:off x="342900" y="896937"/>
            <a:ext cx="7826375" cy="373538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kokeilussa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tehtiin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Kuvaa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konkreettiset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askeleet</a:t>
            </a:r>
            <a:r>
              <a:rPr lang="en-FI" altLang="en-FI" sz="1900" dirty="0">
                <a:latin typeface="Arial" panose="020B0604020202020204" pitchFamily="34" charset="0"/>
                <a:cs typeface="Arial" panose="020B0604020202020204" pitchFamily="34"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D7A7"/>
        </a:solidFill>
        <a:effectLst/>
      </p:bgPr>
    </p:bg>
    <p:spTree>
      <p:nvGrpSpPr>
        <p:cNvPr id="1" name="Shape 293"/>
        <p:cNvGrpSpPr/>
        <p:nvPr/>
      </p:nvGrpSpPr>
      <p:grpSpPr>
        <a:xfrm>
          <a:off x="0" y="0"/>
          <a:ext cx="0" cy="0"/>
          <a:chOff x="0" y="0"/>
          <a:chExt cx="0" cy="0"/>
        </a:xfrm>
      </p:grpSpPr>
      <p:sp>
        <p:nvSpPr>
          <p:cNvPr id="294" name="Google Shape;294;p5"/>
          <p:cNvSpPr txBox="1">
            <a:spLocks noGrp="1"/>
          </p:cNvSpPr>
          <p:nvPr>
            <p:ph type="ctrTitle"/>
          </p:nvPr>
        </p:nvSpPr>
        <p:spPr>
          <a:xfrm>
            <a:off x="273050" y="257175"/>
            <a:ext cx="8031162" cy="28892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7000" b="1" i="0" u="none">
                <a:solidFill>
                  <a:srgbClr val="FFFFFF"/>
                </a:solidFill>
                <a:latin typeface="Arial"/>
                <a:ea typeface="Arial"/>
                <a:cs typeface="Arial"/>
                <a:sym typeface="Arial"/>
              </a:rPr>
              <a:t>Johdanto:</a:t>
            </a:r>
            <a:br>
              <a:rPr lang="en-US" sz="7000" b="1" i="0" u="none">
                <a:solidFill>
                  <a:srgbClr val="FFFFFF"/>
                </a:solidFill>
                <a:latin typeface="Arial"/>
                <a:ea typeface="Arial"/>
                <a:cs typeface="Arial"/>
                <a:sym typeface="Arial"/>
              </a:rPr>
            </a:br>
            <a:r>
              <a:rPr lang="en-US" sz="7000" b="1" i="0" u="none">
                <a:solidFill>
                  <a:srgbClr val="FFFFFF"/>
                </a:solidFill>
                <a:latin typeface="Arial"/>
                <a:ea typeface="Arial"/>
                <a:cs typeface="Arial"/>
                <a:sym typeface="Arial"/>
              </a:rPr>
              <a:t>Miksi kokeilla?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52"/>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5. Kokeilun tuotokset</a:t>
            </a:r>
            <a:endParaRPr/>
          </a:p>
        </p:txBody>
      </p:sp>
      <p:sp>
        <p:nvSpPr>
          <p:cNvPr id="948" name="Google Shape;948;p52"/>
          <p:cNvSpPr txBox="1">
            <a:spLocks noGrp="1"/>
          </p:cNvSpPr>
          <p:nvPr>
            <p:ph type="body" idx="1"/>
          </p:nvPr>
        </p:nvSpPr>
        <p:spPr>
          <a:xfrm>
            <a:off x="342900" y="896937"/>
            <a:ext cx="7826375" cy="373538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lopputuloksena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syntyi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Esittele</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konkreettiset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tuotokset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sanoin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kuvin</a:t>
            </a:r>
            <a:r>
              <a:rPr lang="en-FI" altLang="en-FI" sz="1900" dirty="0">
                <a:latin typeface="Arial" panose="020B0604020202020204" pitchFamily="34" charset="0"/>
                <a:cs typeface="Arial" panose="020B0604020202020204" pitchFamily="34" charset="0"/>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53"/>
          <p:cNvSpPr txBox="1">
            <a:spLocks noGrp="1"/>
          </p:cNvSpPr>
          <p:nvPr>
            <p:ph type="title"/>
          </p:nvPr>
        </p:nvSpPr>
        <p:spPr>
          <a:xfrm>
            <a:off x="342900" y="306387"/>
            <a:ext cx="8426450" cy="92551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6. Opit kokeiltavan ratkaisun tai toimintatavan mahdollisuuksista </a:t>
            </a:r>
            <a:endParaRPr/>
          </a:p>
        </p:txBody>
      </p:sp>
      <p:sp>
        <p:nvSpPr>
          <p:cNvPr id="954" name="Google Shape;954;p53"/>
          <p:cNvSpPr txBox="1">
            <a:spLocks noGrp="1"/>
          </p:cNvSpPr>
          <p:nvPr>
            <p:ph type="body" idx="1"/>
          </p:nvPr>
        </p:nvSpPr>
        <p:spPr>
          <a:xfrm>
            <a:off x="342900" y="1322387"/>
            <a:ext cx="7826375" cy="3309937"/>
          </a:xfrm>
          <a:prstGeom prst="rect">
            <a:avLst/>
          </a:prstGeom>
          <a:noFill/>
          <a:ln>
            <a:noFill/>
          </a:ln>
        </p:spPr>
        <p:txBody>
          <a:bodyPr spcFirstLastPara="1" wrap="square" lIns="0" tIns="0" rIns="0" bIns="0" anchor="t" anchorCtr="0">
            <a:noAutofit/>
          </a:bodyPr>
          <a:lstStyle/>
          <a:p>
            <a:pPr eaLnBrk="1" hangingPunct="1">
              <a:lnSpc>
                <a:spcPct val="90000"/>
              </a:lnSpc>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Menetelmät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opittiin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niiden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käyttömahdollisuuksista</a:t>
            </a:r>
            <a:r>
              <a:rPr lang="en-FI" altLang="en-FI" sz="1900" dirty="0">
                <a:latin typeface="Arial" panose="020B0604020202020204" pitchFamily="34" charset="0"/>
                <a:cs typeface="Arial" panose="020B0604020202020204" pitchFamily="34" charset="0"/>
              </a:rPr>
              <a:t> (lean-</a:t>
            </a:r>
            <a:r>
              <a:rPr lang="en-FI" altLang="en-FI" sz="1900" dirty="0" err="1">
                <a:latin typeface="Arial" panose="020B0604020202020204" pitchFamily="34" charset="0"/>
                <a:cs typeface="Arial" panose="020B0604020202020204" pitchFamily="34" charset="0"/>
              </a:rPr>
              <a:t>kehittäminen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palvelumuotoilu</a:t>
            </a:r>
            <a:r>
              <a:rPr lang="en-FI" altLang="en-FI" sz="1900" dirty="0">
                <a:latin typeface="Arial" panose="020B0604020202020204" pitchFamily="34" charset="0"/>
                <a:cs typeface="Arial" panose="020B0604020202020204" pitchFamily="34" charset="0"/>
              </a:rPr>
              <a:t>, data-</a:t>
            </a:r>
            <a:r>
              <a:rPr lang="en-FI" altLang="en-FI" sz="1900" dirty="0" err="1">
                <a:latin typeface="Arial" panose="020B0604020202020204" pitchFamily="34" charset="0"/>
                <a:cs typeface="Arial" panose="020B0604020202020204" pitchFamily="34" charset="0"/>
              </a:rPr>
              <a:t>analytiikka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koneoppiminen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jne</a:t>
            </a:r>
            <a:r>
              <a:rPr lang="en-FI" altLang="en-FI" sz="1900" dirty="0">
                <a:latin typeface="Arial" panose="020B0604020202020204" pitchFamily="34" charset="0"/>
                <a:cs typeface="Arial" panose="020B0604020202020204" pitchFamily="34" charset="0"/>
              </a:rPr>
              <a:t>.)</a:t>
            </a:r>
          </a:p>
          <a:p>
            <a:pPr eaLnBrk="1" hangingPunct="1">
              <a:lnSpc>
                <a:spcPct val="90000"/>
              </a:lnSpc>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uutta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ongelmasta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opittiin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aikana</a:t>
            </a:r>
            <a:r>
              <a:rPr lang="en-FI" altLang="en-FI" sz="1900" dirty="0">
                <a:latin typeface="Arial" panose="020B0604020202020204" pitchFamily="34" charset="0"/>
                <a:cs typeface="Arial" panose="020B0604020202020204" pitchFamily="34" charset="0"/>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54"/>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7. Opit asiakkaiden tai palvelun käyttäjien tarpeista </a:t>
            </a:r>
            <a:endParaRPr/>
          </a:p>
        </p:txBody>
      </p:sp>
      <p:sp>
        <p:nvSpPr>
          <p:cNvPr id="960" name="Google Shape;960;p54"/>
          <p:cNvSpPr txBox="1">
            <a:spLocks noGrp="1"/>
          </p:cNvSpPr>
          <p:nvPr>
            <p:ph type="body" idx="1"/>
          </p:nvPr>
        </p:nvSpPr>
        <p:spPr>
          <a:xfrm>
            <a:off x="342900" y="1309687"/>
            <a:ext cx="7639050" cy="332263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asiakkaista</a:t>
            </a:r>
            <a:r>
              <a:rPr lang="en-FI" altLang="en-FI" sz="1900" dirty="0">
                <a:latin typeface="Arial" panose="020B0604020202020204" pitchFamily="34" charset="0"/>
                <a:cs typeface="Arial" panose="020B0604020202020204" pitchFamily="34" charset="0"/>
              </a:rPr>
              <a:t> tai </a:t>
            </a:r>
            <a:r>
              <a:rPr lang="en-FI" altLang="en-FI" sz="1900" dirty="0" err="1">
                <a:latin typeface="Arial" panose="020B0604020202020204" pitchFamily="34" charset="0"/>
                <a:cs typeface="Arial" panose="020B0604020202020204" pitchFamily="34" charset="0"/>
              </a:rPr>
              <a:t>loppukäyttäjistä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opittiin</a:t>
            </a:r>
            <a:r>
              <a:rPr lang="en-FI" altLang="en-FI" sz="1900" dirty="0">
                <a:latin typeface="Arial" panose="020B0604020202020204" pitchFamily="34" charset="0"/>
                <a:cs typeface="Arial" panose="020B0604020202020204" pitchFamily="34" charset="0"/>
              </a:rPr>
              <a:t>? </a:t>
            </a:r>
          </a:p>
          <a:p>
            <a:pPr eaLnBrk="1" hangingPunct="1">
              <a:spcBef>
                <a:spcPct val="0"/>
              </a:spcBef>
              <a:spcAft>
                <a:spcPct val="0"/>
              </a:spcAft>
              <a:buClr>
                <a:srgbClr val="000000"/>
              </a:buClr>
            </a:pPr>
            <a:r>
              <a:rPr lang="en-FI" altLang="en-FI" sz="1900" dirty="0">
                <a:latin typeface="Arial" panose="020B0604020202020204" pitchFamily="34" charset="0"/>
                <a:cs typeface="Arial" panose="020B0604020202020204" pitchFamily="34" charset="0"/>
              </a:rPr>
              <a:t>Jos </a:t>
            </a:r>
            <a:r>
              <a:rPr lang="en-FI" altLang="en-FI" sz="1900" dirty="0" err="1">
                <a:latin typeface="Arial" panose="020B0604020202020204" pitchFamily="34" charset="0"/>
                <a:cs typeface="Arial" panose="020B0604020202020204" pitchFamily="34" charset="0"/>
              </a:rPr>
              <a:t>kokeilua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testattaisiin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joillekin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toisille</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käyttäjille</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niin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heidän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tarpeistaan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kannattaisi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selvittää</a:t>
            </a:r>
            <a:r>
              <a:rPr lang="en-FI" altLang="en-FI" sz="1900" dirty="0">
                <a:latin typeface="Arial" panose="020B0604020202020204" pitchFamily="34" charset="0"/>
                <a:cs typeface="Arial" panose="020B0604020202020204" pitchFamily="34" charset="0"/>
              </a:rPr>
              <a:t>? </a:t>
            </a:r>
          </a:p>
          <a:p>
            <a:pPr eaLnBrk="1" hangingPunct="1">
              <a:spcBef>
                <a:spcPct val="0"/>
              </a:spcBef>
              <a:spcAft>
                <a:spcPct val="0"/>
              </a:spcAft>
              <a:buClr>
                <a:srgbClr val="000000"/>
              </a:buClr>
            </a:pPr>
            <a:r>
              <a:rPr lang="en-FI" altLang="en-FI" sz="1900" dirty="0" err="1">
                <a:latin typeface="Arial" panose="020B0604020202020204" pitchFamily="34" charset="0"/>
                <a:cs typeface="Arial" panose="020B0604020202020204" pitchFamily="34" charset="0"/>
              </a:rPr>
              <a:t>Saivatko</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asiakkaat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ainutlaatuista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arvoa</a:t>
            </a:r>
            <a:r>
              <a:rPr lang="en-FI" altLang="en-FI" sz="1900" dirty="0">
                <a:latin typeface="Arial" panose="020B0604020202020204" pitchFamily="34" charset="0"/>
                <a:cs typeface="Arial" panose="020B0604020202020204" pitchFamily="34" charset="0"/>
              </a:rPr>
              <a:t>, jota </a:t>
            </a:r>
            <a:r>
              <a:rPr lang="en-FI" altLang="en-FI" sz="1900" dirty="0" err="1">
                <a:latin typeface="Arial" panose="020B0604020202020204" pitchFamily="34" charset="0"/>
                <a:cs typeface="Arial" panose="020B0604020202020204" pitchFamily="34" charset="0"/>
              </a:rPr>
              <a:t>kokeiltavalla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ratkaisulla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ajateltiin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heille</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alunperin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olevan</a:t>
            </a:r>
            <a:r>
              <a:rPr lang="en-FI" altLang="en-FI" sz="1900" dirty="0">
                <a:latin typeface="Arial" panose="020B0604020202020204" pitchFamily="34" charset="0"/>
                <a:cs typeface="Arial" panose="020B0604020202020204" pitchFamily="34" charset="0"/>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55"/>
          <p:cNvSpPr txBox="1">
            <a:spLocks noGrp="1"/>
          </p:cNvSpPr>
          <p:nvPr>
            <p:ph type="title"/>
          </p:nvPr>
        </p:nvSpPr>
        <p:spPr>
          <a:xfrm>
            <a:off x="342900" y="306387"/>
            <a:ext cx="8426450" cy="87788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8. Opit ratkaisun kehittämisestä teknisesti</a:t>
            </a:r>
            <a:endParaRPr/>
          </a:p>
        </p:txBody>
      </p:sp>
      <p:sp>
        <p:nvSpPr>
          <p:cNvPr id="966" name="Google Shape;966;p55"/>
          <p:cNvSpPr txBox="1">
            <a:spLocks noGrp="1"/>
          </p:cNvSpPr>
          <p:nvPr>
            <p:ph type="body" idx="1"/>
          </p:nvPr>
        </p:nvSpPr>
        <p:spPr>
          <a:xfrm>
            <a:off x="342900" y="1673225"/>
            <a:ext cx="7816850" cy="2959100"/>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kehittämisestä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teknologioista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opittiin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Reflektoi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työskentelyn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etenemistä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keskeisiä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työvaiheita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jne</a:t>
            </a:r>
            <a:r>
              <a:rPr lang="en-FI" altLang="en-FI" sz="1900" dirty="0">
                <a:latin typeface="Arial" panose="020B0604020202020204" pitchFamily="34" charset="0"/>
                <a:cs typeface="Arial" panose="020B0604020202020204" pitchFamily="34" charset="0"/>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56"/>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9. Opit kokeilemisesta yleensä</a:t>
            </a:r>
            <a:endParaRPr/>
          </a:p>
        </p:txBody>
      </p:sp>
      <p:sp>
        <p:nvSpPr>
          <p:cNvPr id="972" name="Google Shape;972;p56"/>
          <p:cNvSpPr txBox="1">
            <a:spLocks noGrp="1"/>
          </p:cNvSpPr>
          <p:nvPr>
            <p:ph type="body" idx="1"/>
          </p:nvPr>
        </p:nvSpPr>
        <p:spPr>
          <a:xfrm>
            <a:off x="342900" y="896937"/>
            <a:ext cx="7816850" cy="373538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Mikä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toimi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hyvin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jatkossa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kannattaa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tehdä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samalla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tavalla</a:t>
            </a:r>
            <a:r>
              <a:rPr lang="en-FI" altLang="en-FI" sz="1900" dirty="0">
                <a:latin typeface="Arial" panose="020B0604020202020204" pitchFamily="34" charset="0"/>
                <a:cs typeface="Arial" panose="020B0604020202020204" pitchFamily="34" charset="0"/>
              </a:rPr>
              <a:t>?</a:t>
            </a:r>
          </a:p>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Mikä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ei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toiminut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odotetusti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jatkossa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kannattaa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muuttaa</a:t>
            </a:r>
            <a:r>
              <a:rPr lang="en-FI" altLang="en-FI" sz="1900" dirty="0">
                <a:latin typeface="Arial" panose="020B0604020202020204" pitchFamily="34" charset="0"/>
                <a:cs typeface="Arial" panose="020B0604020202020204" pitchFamily="34" charset="0"/>
              </a:rPr>
              <a:t> tai </a:t>
            </a:r>
            <a:r>
              <a:rPr lang="en-FI" altLang="en-FI" sz="1900" dirty="0" err="1">
                <a:latin typeface="Arial" panose="020B0604020202020204" pitchFamily="34" charset="0"/>
                <a:cs typeface="Arial" panose="020B0604020202020204" pitchFamily="34" charset="0"/>
              </a:rPr>
              <a:t>tehdä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toisin</a:t>
            </a:r>
            <a:r>
              <a:rPr lang="en-FI" altLang="en-FI" sz="1900" dirty="0">
                <a:latin typeface="Arial" panose="020B0604020202020204" pitchFamily="34" charset="0"/>
                <a:cs typeface="Arial" panose="020B0604020202020204" pitchFamily="34" charset="0"/>
              </a:rPr>
              <a:t>? </a:t>
            </a:r>
          </a:p>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muilta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Kokeilukiihdyttämössä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mukana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olleilta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tiimeiltä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kaupungin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asiantuntijoilta</a:t>
            </a:r>
            <a:r>
              <a:rPr lang="en-FI" altLang="en-FI" sz="1900" dirty="0">
                <a:latin typeface="Arial" panose="020B0604020202020204" pitchFamily="34" charset="0"/>
                <a:cs typeface="Arial" panose="020B0604020202020204" pitchFamily="34" charset="0"/>
              </a:rPr>
              <a:t> tai </a:t>
            </a:r>
            <a:r>
              <a:rPr lang="en-FI" altLang="en-FI" sz="1900" dirty="0" err="1">
                <a:latin typeface="Arial" panose="020B0604020202020204" pitchFamily="34" charset="0"/>
                <a:cs typeface="Arial" panose="020B0604020202020204" pitchFamily="34" charset="0"/>
              </a:rPr>
              <a:t>valmentajilta</a:t>
            </a:r>
            <a:r>
              <a:rPr lang="en-FI" altLang="en-FI" sz="1900" dirty="0">
                <a:latin typeface="Arial" panose="020B0604020202020204" pitchFamily="34" charset="0"/>
                <a:cs typeface="Arial" panose="020B0604020202020204" pitchFamily="34" charset="0"/>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7"/>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10. Opit kokeiluprojektin arjen pyörittämisestä</a:t>
            </a:r>
            <a:endParaRPr/>
          </a:p>
        </p:txBody>
      </p:sp>
      <p:sp>
        <p:nvSpPr>
          <p:cNvPr id="978" name="Google Shape;978;p57"/>
          <p:cNvSpPr txBox="1">
            <a:spLocks noGrp="1"/>
          </p:cNvSpPr>
          <p:nvPr>
            <p:ph type="body" idx="1"/>
          </p:nvPr>
        </p:nvSpPr>
        <p:spPr>
          <a:xfrm>
            <a:off x="342900" y="1227137"/>
            <a:ext cx="7816850" cy="340518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a:latin typeface="Arial" panose="020B0604020202020204" pitchFamily="34" charset="0"/>
                <a:cs typeface="Arial" panose="020B0604020202020204" pitchFamily="34" charset="0"/>
              </a:rPr>
              <a:t>Kuinka </a:t>
            </a:r>
            <a:r>
              <a:rPr lang="en-FI" altLang="en-FI" sz="1900" dirty="0" err="1">
                <a:latin typeface="Arial" panose="020B0604020202020204" pitchFamily="34" charset="0"/>
                <a:cs typeface="Arial" panose="020B0604020202020204" pitchFamily="34" charset="0"/>
              </a:rPr>
              <a:t>paljon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vei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lopulta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aikaa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miten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ajankäyttö</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jakaantui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aikajanalla</a:t>
            </a:r>
            <a:r>
              <a:rPr lang="en-FI" altLang="en-FI" sz="1900" dirty="0">
                <a:latin typeface="Arial" panose="020B0604020202020204" pitchFamily="34" charset="0"/>
                <a:cs typeface="Arial" panose="020B0604020202020204" pitchFamily="34" charset="0"/>
              </a:rPr>
              <a:t>?</a:t>
            </a:r>
          </a:p>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hyvin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budjetti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riitti</a:t>
            </a:r>
            <a:r>
              <a:rPr lang="en-FI" altLang="en-FI" sz="1900" dirty="0">
                <a:latin typeface="Arial" panose="020B0604020202020204" pitchFamily="34" charset="0"/>
                <a:cs typeface="Arial" panose="020B0604020202020204" pitchFamily="34" charset="0"/>
              </a:rPr>
              <a:t>? </a:t>
            </a:r>
          </a:p>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resursoinnista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opittiin</a:t>
            </a:r>
            <a:r>
              <a:rPr lang="en-FI" altLang="en-FI" sz="1900" dirty="0">
                <a:latin typeface="Arial" panose="020B0604020202020204" pitchFamily="34" charset="0"/>
                <a:cs typeface="Arial" panose="020B0604020202020204" pitchFamily="34" charset="0"/>
              </a:rPr>
              <a:t>?</a:t>
            </a:r>
            <a:endParaRPr lang="en-FI" altLang="en-FI" sz="1900" dirty="0">
              <a:solidFill>
                <a:srgbClr val="009246"/>
              </a:solidFill>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58"/>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11. Kokeilun tekninen ympäristö</a:t>
            </a:r>
            <a:endParaRPr/>
          </a:p>
        </p:txBody>
      </p:sp>
      <p:sp>
        <p:nvSpPr>
          <p:cNvPr id="984" name="Google Shape;984;p58"/>
          <p:cNvSpPr txBox="1">
            <a:spLocks noGrp="1"/>
          </p:cNvSpPr>
          <p:nvPr>
            <p:ph type="body" idx="1"/>
          </p:nvPr>
        </p:nvSpPr>
        <p:spPr>
          <a:xfrm>
            <a:off x="342900" y="896937"/>
            <a:ext cx="7816850" cy="373538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Millainen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oli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toteutusympäristö</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Kuvaa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tekniset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ratkaisut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kuten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esim</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pilvipalvelualusta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tietokannat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sovellukset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algoritmit</a:t>
            </a:r>
            <a:endParaRPr lang="en-FI" altLang="en-FI" sz="1900" dirty="0">
              <a:latin typeface="Arial" panose="020B0604020202020204" pitchFamily="34" charset="0"/>
              <a:cs typeface="Arial" panose="020B0604020202020204" pitchFamily="34" charset="0"/>
            </a:endParaRPr>
          </a:p>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teknisessä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ympäristössä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olisi</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hyvä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ottaa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huomioon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jos</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tehtäisiin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nyt</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uudelleen</a:t>
            </a:r>
            <a:r>
              <a:rPr lang="en-FI" altLang="en-FI" sz="1900" dirty="0">
                <a:latin typeface="Arial" panose="020B0604020202020204" pitchFamily="34" charset="0"/>
                <a:cs typeface="Arial" panose="020B0604020202020204" pitchFamily="34" charset="0"/>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59"/>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12. Kokeilun data</a:t>
            </a:r>
            <a:endParaRPr/>
          </a:p>
        </p:txBody>
      </p:sp>
      <p:sp>
        <p:nvSpPr>
          <p:cNvPr id="990" name="Google Shape;990;p59"/>
          <p:cNvSpPr txBox="1">
            <a:spLocks noGrp="1"/>
          </p:cNvSpPr>
          <p:nvPr>
            <p:ph type="body" idx="1"/>
          </p:nvPr>
        </p:nvSpPr>
        <p:spPr>
          <a:xfrm>
            <a:off x="423862" y="896937"/>
            <a:ext cx="7816850" cy="3735387"/>
          </a:xfrm>
          <a:prstGeom prst="rect">
            <a:avLst/>
          </a:prstGeom>
          <a:noFill/>
          <a:ln>
            <a:noFill/>
          </a:ln>
        </p:spPr>
        <p:txBody>
          <a:bodyPr spcFirstLastPara="1" wrap="square" lIns="0" tIns="0" rIns="0" bIns="0" anchor="t" anchorCtr="0">
            <a:noAutofit/>
          </a:bodyPr>
          <a:lstStyle/>
          <a:p>
            <a:pPr eaLnBrk="1" hangingPunct="1">
              <a:spcBef>
                <a:spcPct val="0"/>
              </a:spcBef>
              <a:spcAft>
                <a:spcPct val="0"/>
              </a:spcAft>
              <a:buClr>
                <a:srgbClr val="000000"/>
              </a:buClr>
              <a:buFont typeface="Arial" panose="020B0604020202020204" pitchFamily="34" charset="0"/>
              <a:buChar char="●"/>
            </a:pPr>
            <a:r>
              <a:rPr lang="en-FI" altLang="en-FI" sz="1900" dirty="0" err="1">
                <a:latin typeface="Arial" panose="020B0604020202020204" pitchFamily="34" charset="0"/>
                <a:cs typeface="Arial" panose="020B0604020202020204" pitchFamily="34" charset="0"/>
              </a:rPr>
              <a:t>Mitä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kokeilun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datasta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ja</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sen</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käsittelystä</a:t>
            </a:r>
            <a:r>
              <a:rPr lang="en-FI" altLang="en-FI" sz="1900" dirty="0">
                <a:latin typeface="Arial" panose="020B0604020202020204" pitchFamily="34" charset="0"/>
                <a:cs typeface="Arial" panose="020B0604020202020204" pitchFamily="34" charset="0"/>
              </a:rPr>
              <a:t> </a:t>
            </a:r>
            <a:r>
              <a:rPr lang="en-FI" altLang="en-FI" sz="1900" dirty="0" err="1">
                <a:latin typeface="Arial" panose="020B0604020202020204" pitchFamily="34" charset="0"/>
                <a:cs typeface="Arial" panose="020B0604020202020204" pitchFamily="34" charset="0"/>
              </a:rPr>
              <a:t>opittiin</a:t>
            </a:r>
            <a:r>
              <a:rPr lang="en-FI" altLang="en-FI" sz="1900" dirty="0">
                <a:latin typeface="Arial" panose="020B0604020202020204" pitchFamily="34" charset="0"/>
                <a:cs typeface="Arial" panose="020B0604020202020204" pitchFamily="34" charset="0"/>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60"/>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3200" b="1" i="0" u="none">
                <a:solidFill>
                  <a:srgbClr val="000000"/>
                </a:solidFill>
                <a:latin typeface="Arial Black"/>
                <a:ea typeface="Arial Black"/>
                <a:cs typeface="Arial Black"/>
                <a:sym typeface="Arial Black"/>
              </a:rPr>
              <a:t>13. Jatkopäätökset ja -ideat</a:t>
            </a:r>
            <a:endParaRPr/>
          </a:p>
        </p:txBody>
      </p:sp>
      <p:sp>
        <p:nvSpPr>
          <p:cNvPr id="996" name="Google Shape;996;p60"/>
          <p:cNvSpPr txBox="1">
            <a:spLocks noGrp="1"/>
          </p:cNvSpPr>
          <p:nvPr>
            <p:ph type="body" idx="1"/>
          </p:nvPr>
        </p:nvSpPr>
        <p:spPr>
          <a:xfrm>
            <a:off x="342900" y="896937"/>
            <a:ext cx="7807325" cy="3735387"/>
          </a:xfrm>
          <a:prstGeom prst="rect">
            <a:avLst/>
          </a:prstGeom>
          <a:noFill/>
          <a:ln>
            <a:noFill/>
          </a:ln>
        </p:spPr>
        <p:txBody>
          <a:bodyPr spcFirstLastPara="1" wrap="square" lIns="0" tIns="0" rIns="0" bIns="0" anchor="t" anchorCtr="0">
            <a:noAutofit/>
          </a:bodyPr>
          <a:lstStyle/>
          <a:p>
            <a:pPr eaLnBrk="1" fontAlgn="auto" hangingPunct="1">
              <a:buFont typeface="Arial"/>
              <a:buChar char="●"/>
              <a:defRPr/>
            </a:pPr>
            <a:r>
              <a:rPr lang="fi-FI" sz="1900" dirty="0">
                <a:solidFill>
                  <a:schemeClr val="dk1"/>
                </a:solidFill>
                <a:sym typeface="Arial"/>
              </a:rPr>
              <a:t>Millaisia päätöksiä jatkosta on tehty ja millä perustein? (Jatketaan / muutetaan / päätetään)</a:t>
            </a:r>
          </a:p>
          <a:p>
            <a:pPr eaLnBrk="1" fontAlgn="auto" hangingPunct="1">
              <a:buFont typeface="Arial"/>
              <a:buChar char="●"/>
              <a:defRPr/>
            </a:pPr>
            <a:r>
              <a:rPr lang="fi-FI" sz="1900" dirty="0">
                <a:solidFill>
                  <a:schemeClr val="dk1"/>
                </a:solidFill>
                <a:sym typeface="Arial"/>
              </a:rPr>
              <a:t>Mikä on mahdollisen jatkokokeilun suunnitelma?</a:t>
            </a:r>
          </a:p>
          <a:p>
            <a:pPr eaLnBrk="1" fontAlgn="auto" hangingPunct="1">
              <a:buFont typeface="Arial"/>
              <a:buChar char="●"/>
              <a:defRPr/>
            </a:pPr>
            <a:r>
              <a:rPr lang="fi-FI" sz="1900" dirty="0">
                <a:solidFill>
                  <a:schemeClr val="dk1"/>
                </a:solidFill>
                <a:sym typeface="Arial"/>
              </a:rPr>
              <a:t>Miten mahdollinen jatkokokeilu on ajateltu rahoittaa?</a:t>
            </a:r>
          </a:p>
          <a:p>
            <a:pPr eaLnBrk="1" fontAlgn="auto" hangingPunct="1">
              <a:buFont typeface="Arial"/>
              <a:buChar char="●"/>
              <a:defRPr/>
            </a:pPr>
            <a:r>
              <a:rPr lang="fi-FI" sz="1900" dirty="0">
                <a:solidFill>
                  <a:schemeClr val="dk1"/>
                </a:solidFill>
                <a:sym typeface="Arial"/>
              </a:rPr>
              <a:t>Mitä tulisi huomioida jos kokeilun pohjalta lähdetään rakentamaan tuotantokelpoista ratkaisua?</a:t>
            </a:r>
          </a:p>
          <a:p>
            <a:pPr eaLnBrk="1" fontAlgn="auto" hangingPunct="1">
              <a:buFont typeface="Arial"/>
              <a:buChar char="●"/>
              <a:defRPr/>
            </a:pPr>
            <a:r>
              <a:rPr lang="fi-FI" sz="1900" dirty="0">
                <a:solidFill>
                  <a:schemeClr val="dk1"/>
                </a:solidFill>
                <a:sym typeface="Arial"/>
              </a:rPr>
              <a:t>Kuvaa kokeilun skaalaamisen potentiaali ja alustava laskelma hyödyistä</a:t>
            </a:r>
            <a:endParaRPr lang="fi-FI" sz="1500" dirty="0">
              <a:solidFill>
                <a:srgbClr val="009246"/>
              </a:solidFill>
            </a:endParaRPr>
          </a:p>
          <a:p>
            <a:pPr eaLnBrk="1" fontAlgn="auto" hangingPunct="1">
              <a:buFont typeface="Arial"/>
              <a:buChar char="●"/>
              <a:defRPr/>
            </a:pPr>
            <a:r>
              <a:rPr lang="en-US" sz="1900" dirty="0" err="1">
                <a:solidFill>
                  <a:schemeClr val="dk1"/>
                </a:solidFill>
              </a:rPr>
              <a:t>Lisää</a:t>
            </a:r>
            <a:r>
              <a:rPr lang="en-US" sz="1900" dirty="0">
                <a:solidFill>
                  <a:schemeClr val="dk1"/>
                </a:solidFill>
              </a:rPr>
              <a:t> </a:t>
            </a:r>
            <a:r>
              <a:rPr lang="en-US" sz="1900" dirty="0" err="1">
                <a:solidFill>
                  <a:schemeClr val="dk1"/>
                </a:solidFill>
              </a:rPr>
              <a:t>mukaan</a:t>
            </a:r>
            <a:r>
              <a:rPr lang="en-US" sz="1900" dirty="0">
                <a:solidFill>
                  <a:schemeClr val="dk1"/>
                </a:solidFill>
              </a:rPr>
              <a:t> </a:t>
            </a:r>
            <a:r>
              <a:rPr lang="en-US" sz="1900" dirty="0" err="1">
                <a:solidFill>
                  <a:schemeClr val="dk1"/>
                </a:solidFill>
              </a:rPr>
              <a:t>skaalauspohja</a:t>
            </a:r>
            <a:endParaRPr sz="1900" b="0" i="0" u="none" dirty="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400"/>
              <a:buNone/>
            </a:pPr>
            <a:endParaRPr sz="1900" b="0" i="0" u="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6"/>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US" sz="3200" b="0" i="0" u="none">
                <a:solidFill>
                  <a:srgbClr val="000000"/>
                </a:solidFill>
                <a:latin typeface="Arial Black"/>
                <a:ea typeface="Arial Black"/>
                <a:cs typeface="Arial Black"/>
                <a:sym typeface="Arial Black"/>
              </a:rPr>
              <a:t>Miksi kokeilla?</a:t>
            </a:r>
            <a:endParaRPr/>
          </a:p>
        </p:txBody>
      </p:sp>
      <p:sp>
        <p:nvSpPr>
          <p:cNvPr id="300" name="Google Shape;300;p6"/>
          <p:cNvSpPr txBox="1"/>
          <p:nvPr/>
        </p:nvSpPr>
        <p:spPr>
          <a:xfrm>
            <a:off x="342900" y="820737"/>
            <a:ext cx="5727700" cy="37401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a:solidFill>
                  <a:srgbClr val="000000"/>
                </a:solidFill>
                <a:latin typeface="Arial"/>
                <a:ea typeface="Arial"/>
                <a:cs typeface="Arial"/>
                <a:sym typeface="Arial"/>
              </a:rPr>
              <a:t>Monesti kun uusia parannuksia tai kehittämishankkeita ollaan aloittamassa, ei ole täysin selkeää mitä ja miten asioita kannattaisi tehdä. Vaarana on tehdä isojakin oletuksia ja investointeja ilman että tiedetään miten asiakkaat tulisivat reagoimaan. </a:t>
            </a:r>
            <a:r>
              <a:rPr lang="en-US" sz="1600" b="1" i="0" u="none">
                <a:solidFill>
                  <a:srgbClr val="00D7A7"/>
                </a:solidFill>
                <a:latin typeface="Arial"/>
                <a:ea typeface="Arial"/>
                <a:cs typeface="Arial"/>
                <a:sym typeface="Arial"/>
              </a:rPr>
              <a:t>Epävarmuus</a:t>
            </a:r>
            <a:r>
              <a:rPr lang="en-US" sz="1600" b="0" i="0" u="none">
                <a:solidFill>
                  <a:srgbClr val="000000"/>
                </a:solidFill>
                <a:latin typeface="Arial"/>
                <a:ea typeface="Arial"/>
                <a:cs typeface="Arial"/>
                <a:sym typeface="Arial"/>
              </a:rPr>
              <a:t> saattaa koskea myös  ratkaisuvalintaa tai teknologiaa, jolla parannus kannattaisi tehdä.</a:t>
            </a:r>
            <a:endParaRPr/>
          </a:p>
          <a:p>
            <a:pPr marL="0" marR="0" lvl="0" indent="0" algn="l" rtl="0">
              <a:lnSpc>
                <a:spcPct val="100000"/>
              </a:lnSpc>
              <a:spcBef>
                <a:spcPts val="0"/>
              </a:spcBef>
              <a:spcAft>
                <a:spcPts val="0"/>
              </a:spcAft>
              <a:buClr>
                <a:srgbClr val="000000"/>
              </a:buClr>
              <a:buSzPts val="1600"/>
              <a:buFont typeface="Arial"/>
              <a:buNone/>
            </a:pPr>
            <a:endParaRPr sz="16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a:solidFill>
                  <a:srgbClr val="000000"/>
                </a:solidFill>
                <a:latin typeface="Arial"/>
                <a:ea typeface="Arial"/>
                <a:cs typeface="Arial"/>
                <a:sym typeface="Arial"/>
              </a:rPr>
              <a:t>Siksi kannattaa tehdä </a:t>
            </a:r>
            <a:r>
              <a:rPr lang="en-US" sz="1600" b="1" i="0" u="none">
                <a:solidFill>
                  <a:srgbClr val="00D7A7"/>
                </a:solidFill>
                <a:latin typeface="Arial"/>
                <a:ea typeface="Arial"/>
                <a:cs typeface="Arial"/>
                <a:sym typeface="Arial"/>
              </a:rPr>
              <a:t>kokeilu. Kokeiluissa testataan </a:t>
            </a:r>
            <a:r>
              <a:rPr lang="en-US" sz="1600" b="0" i="0" u="none">
                <a:solidFill>
                  <a:srgbClr val="000000"/>
                </a:solidFill>
                <a:latin typeface="Arial"/>
                <a:ea typeface="Arial"/>
                <a:cs typeface="Arial"/>
                <a:sym typeface="Arial"/>
              </a:rPr>
              <a:t>ratkaisuidean tärkeimpiä </a:t>
            </a:r>
            <a:r>
              <a:rPr lang="en-US" sz="1600" b="1" i="0" u="none">
                <a:solidFill>
                  <a:srgbClr val="00D7A7"/>
                </a:solidFill>
                <a:latin typeface="Arial"/>
                <a:ea typeface="Arial"/>
                <a:cs typeface="Arial"/>
                <a:sym typeface="Arial"/>
              </a:rPr>
              <a:t>oletuksia</a:t>
            </a:r>
            <a:r>
              <a:rPr lang="en-US" sz="1600" b="0" i="0" u="none">
                <a:solidFill>
                  <a:srgbClr val="000000"/>
                </a:solidFill>
                <a:latin typeface="Arial"/>
                <a:ea typeface="Arial"/>
                <a:cs typeface="Arial"/>
                <a:sym typeface="Arial"/>
              </a:rPr>
              <a:t>, jotta voidaan </a:t>
            </a:r>
            <a:r>
              <a:rPr lang="en-US" sz="1600" b="1" i="0" u="none">
                <a:solidFill>
                  <a:srgbClr val="00D7A7"/>
                </a:solidFill>
                <a:latin typeface="Arial"/>
                <a:ea typeface="Arial"/>
                <a:cs typeface="Arial"/>
                <a:sym typeface="Arial"/>
              </a:rPr>
              <a:t>oppia ja saada varmuus</a:t>
            </a:r>
            <a:r>
              <a:rPr lang="en-US" sz="1600" b="0" i="0" u="none">
                <a:solidFill>
                  <a:srgbClr val="000000"/>
                </a:solidFill>
                <a:latin typeface="Arial"/>
                <a:ea typeface="Arial"/>
                <a:cs typeface="Arial"/>
                <a:sym typeface="Arial"/>
              </a:rPr>
              <a:t> mitkä ratkaisut toimivat ennen suurempia investointeja.</a:t>
            </a:r>
            <a:endParaRPr/>
          </a:p>
          <a:p>
            <a:pPr marL="0" marR="0" lvl="0" indent="0" algn="l" rtl="0">
              <a:lnSpc>
                <a:spcPct val="100000"/>
              </a:lnSpc>
              <a:spcBef>
                <a:spcPts val="0"/>
              </a:spcBef>
              <a:spcAft>
                <a:spcPts val="0"/>
              </a:spcAft>
              <a:buClr>
                <a:srgbClr val="000000"/>
              </a:buClr>
              <a:buSzPts val="1500"/>
              <a:buFont typeface="Arial"/>
              <a:buNone/>
            </a:pPr>
            <a:endParaRPr sz="15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a:solidFill>
                  <a:srgbClr val="000000"/>
                </a:solidFill>
                <a:latin typeface="Arial"/>
                <a:ea typeface="Arial"/>
                <a:cs typeface="Arial"/>
                <a:sym typeface="Arial"/>
              </a:rPr>
              <a:t>Kokeileminen on systemaattista ideoiden tutkimista osana </a:t>
            </a:r>
            <a:r>
              <a:rPr lang="en-US" sz="1600" b="1" i="0" u="none">
                <a:solidFill>
                  <a:srgbClr val="00D7A7"/>
                </a:solidFill>
                <a:latin typeface="Arial"/>
                <a:ea typeface="Arial"/>
                <a:cs typeface="Arial"/>
                <a:sym typeface="Arial"/>
              </a:rPr>
              <a:t>kehittämis- ja innovaatiotoimintaa</a:t>
            </a:r>
            <a:r>
              <a:rPr lang="en-US" sz="1600" b="0" i="0" u="none">
                <a:solidFill>
                  <a:srgbClr val="00D7A7"/>
                </a:solidFill>
                <a:latin typeface="Arial"/>
                <a:ea typeface="Arial"/>
                <a:cs typeface="Arial"/>
                <a:sym typeface="Arial"/>
              </a:rPr>
              <a:t>.</a:t>
            </a:r>
            <a:r>
              <a:rPr lang="en-US" sz="1600" b="0" i="0" u="none">
                <a:solidFill>
                  <a:srgbClr val="000000"/>
                </a:solidFill>
                <a:latin typeface="Arial"/>
                <a:ea typeface="Arial"/>
                <a:cs typeface="Arial"/>
                <a:sym typeface="Arial"/>
              </a:rPr>
              <a:t> </a:t>
            </a:r>
            <a:endParaRPr/>
          </a:p>
        </p:txBody>
      </p:sp>
      <p:sp>
        <p:nvSpPr>
          <p:cNvPr id="301" name="Google Shape;301;p6"/>
          <p:cNvSpPr/>
          <p:nvPr/>
        </p:nvSpPr>
        <p:spPr>
          <a:xfrm>
            <a:off x="5899150" y="58737"/>
            <a:ext cx="1452562" cy="1452562"/>
          </a:xfrm>
          <a:prstGeom prst="ellipse">
            <a:avLst/>
          </a:prstGeom>
          <a:solidFill>
            <a:srgbClr val="00D7A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Epävarmuuskoska tehdään tätä ensimmäistä kertaa </a:t>
            </a:r>
            <a:endParaRPr/>
          </a:p>
        </p:txBody>
      </p:sp>
      <p:sp>
        <p:nvSpPr>
          <p:cNvPr id="302" name="Google Shape;302;p6"/>
          <p:cNvSpPr/>
          <p:nvPr/>
        </p:nvSpPr>
        <p:spPr>
          <a:xfrm>
            <a:off x="6816725" y="941387"/>
            <a:ext cx="1454150" cy="1452562"/>
          </a:xfrm>
          <a:prstGeom prst="ellipse">
            <a:avLst/>
          </a:prstGeom>
          <a:solidFill>
            <a:srgbClr val="00D7A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Oletus</a:t>
            </a:r>
            <a:endParaRPr/>
          </a:p>
        </p:txBody>
      </p:sp>
      <p:sp>
        <p:nvSpPr>
          <p:cNvPr id="303" name="Google Shape;303;p6"/>
          <p:cNvSpPr/>
          <p:nvPr/>
        </p:nvSpPr>
        <p:spPr>
          <a:xfrm>
            <a:off x="6153150" y="1806575"/>
            <a:ext cx="1454150" cy="1452562"/>
          </a:xfrm>
          <a:prstGeom prst="ellipse">
            <a:avLst/>
          </a:prstGeom>
          <a:solidFill>
            <a:srgbClr val="F5A3C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Kokeilu</a:t>
            </a:r>
            <a:endParaRPr/>
          </a:p>
        </p:txBody>
      </p:sp>
      <p:sp>
        <p:nvSpPr>
          <p:cNvPr id="304" name="Google Shape;304;p6"/>
          <p:cNvSpPr/>
          <p:nvPr/>
        </p:nvSpPr>
        <p:spPr>
          <a:xfrm>
            <a:off x="7140575" y="2635250"/>
            <a:ext cx="1452562" cy="1452562"/>
          </a:xfrm>
          <a:prstGeom prst="ellipse">
            <a:avLst/>
          </a:prstGeom>
          <a:solidFill>
            <a:srgbClr val="00D7A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Oppiminen</a:t>
            </a:r>
            <a:endParaRPr/>
          </a:p>
        </p:txBody>
      </p:sp>
      <p:sp>
        <p:nvSpPr>
          <p:cNvPr id="305" name="Google Shape;305;p6"/>
          <p:cNvSpPr/>
          <p:nvPr/>
        </p:nvSpPr>
        <p:spPr>
          <a:xfrm>
            <a:off x="6234112" y="3614737"/>
            <a:ext cx="1452562" cy="1452562"/>
          </a:xfrm>
          <a:prstGeom prst="ellipse">
            <a:avLst/>
          </a:prstGeom>
          <a:solidFill>
            <a:srgbClr val="00D7A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Varmuus suunnasta jota kohti kannattaa mennä seuraavaksi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D7A6"/>
        </a:solidFill>
        <a:effectLst/>
      </p:bgPr>
    </p:bg>
    <p:spTree>
      <p:nvGrpSpPr>
        <p:cNvPr id="1" name="Shape 309"/>
        <p:cNvGrpSpPr/>
        <p:nvPr/>
      </p:nvGrpSpPr>
      <p:grpSpPr>
        <a:xfrm>
          <a:off x="0" y="0"/>
          <a:ext cx="0" cy="0"/>
          <a:chOff x="0" y="0"/>
          <a:chExt cx="0" cy="0"/>
        </a:xfrm>
      </p:grpSpPr>
      <p:sp>
        <p:nvSpPr>
          <p:cNvPr id="310" name="Google Shape;310;p7"/>
          <p:cNvSpPr txBox="1">
            <a:spLocks noGrp="1"/>
          </p:cNvSpPr>
          <p:nvPr>
            <p:ph type="title"/>
          </p:nvPr>
        </p:nvSpPr>
        <p:spPr>
          <a:xfrm>
            <a:off x="5541962" y="2698750"/>
            <a:ext cx="2717800" cy="59055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2800"/>
              <a:buNone/>
            </a:pPr>
            <a:r>
              <a:rPr lang="en-US" sz="1200" b="0" i="0" u="none">
                <a:solidFill>
                  <a:srgbClr val="000000"/>
                </a:solidFill>
                <a:latin typeface="Arial"/>
                <a:ea typeface="Arial"/>
                <a:cs typeface="Arial"/>
                <a:sym typeface="Arial"/>
              </a:rPr>
              <a:t>Saska Lohi,</a:t>
            </a:r>
            <a:br>
              <a:rPr lang="en-US" sz="1200" b="0" i="0" u="none">
                <a:solidFill>
                  <a:srgbClr val="000000"/>
                </a:solidFill>
                <a:latin typeface="Arial"/>
                <a:ea typeface="Arial"/>
                <a:cs typeface="Arial"/>
                <a:sym typeface="Arial"/>
              </a:rPr>
            </a:br>
            <a:r>
              <a:rPr lang="en-US" sz="1200" b="0" i="0" u="none">
                <a:solidFill>
                  <a:srgbClr val="000000"/>
                </a:solidFill>
                <a:latin typeface="Arial"/>
                <a:ea typeface="Arial"/>
                <a:cs typeface="Arial"/>
                <a:sym typeface="Arial"/>
              </a:rPr>
              <a:t>Projektipäällikkö</a:t>
            </a:r>
            <a:br>
              <a:rPr lang="en-US" sz="1200" b="0" i="0" u="none">
                <a:solidFill>
                  <a:srgbClr val="000000"/>
                </a:solidFill>
                <a:latin typeface="Arial"/>
                <a:ea typeface="Arial"/>
                <a:cs typeface="Arial"/>
                <a:sym typeface="Arial"/>
              </a:rPr>
            </a:br>
            <a:r>
              <a:rPr lang="en-US" sz="1200" b="0" i="0" u="none">
                <a:solidFill>
                  <a:srgbClr val="000000"/>
                </a:solidFill>
                <a:latin typeface="Arial"/>
                <a:ea typeface="Arial"/>
                <a:cs typeface="Arial"/>
                <a:sym typeface="Arial"/>
              </a:rPr>
              <a:t>KYMP</a:t>
            </a:r>
            <a:endParaRPr/>
          </a:p>
        </p:txBody>
      </p:sp>
      <p:pic>
        <p:nvPicPr>
          <p:cNvPr id="311" name="Google Shape;311;p7" descr="Kuva Sasaka Lohesta ohjaamassa kanoottia tai venettä perässa istuen. Taustalla järmi tai meri."/>
          <p:cNvPicPr preferRelativeResize="0"/>
          <p:nvPr/>
        </p:nvPicPr>
        <p:blipFill rotWithShape="1">
          <a:blip r:embed="rId3">
            <a:alphaModFix/>
          </a:blip>
          <a:srcRect l="17776" r="19299"/>
          <a:stretch/>
        </p:blipFill>
        <p:spPr>
          <a:xfrm>
            <a:off x="0" y="0"/>
            <a:ext cx="4884737" cy="5143500"/>
          </a:xfrm>
          <a:prstGeom prst="rect">
            <a:avLst/>
          </a:prstGeom>
          <a:noFill/>
          <a:ln>
            <a:noFill/>
          </a:ln>
        </p:spPr>
      </p:pic>
      <p:sp>
        <p:nvSpPr>
          <p:cNvPr id="312" name="Google Shape;312;p7"/>
          <p:cNvSpPr txBox="1"/>
          <p:nvPr/>
        </p:nvSpPr>
        <p:spPr>
          <a:xfrm>
            <a:off x="5156200" y="452437"/>
            <a:ext cx="3908425" cy="216058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1"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“Kokeilu voi epäonnistua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vain silloin, </a:t>
            </a:r>
            <a:endParaRPr/>
          </a:p>
          <a:p>
            <a:pPr marL="0" marR="0" lvl="0" indent="0" algn="ctr" rtl="0">
              <a:lnSpc>
                <a:spcPct val="100000"/>
              </a:lnSpc>
              <a:spcBef>
                <a:spcPts val="0"/>
              </a:spcBef>
              <a:spcAft>
                <a:spcPts val="0"/>
              </a:spcAft>
              <a:buClr>
                <a:srgbClr val="000000"/>
              </a:buClr>
              <a:buSzPts val="2000"/>
              <a:buFont typeface="Arial"/>
              <a:buNone/>
            </a:pPr>
            <a:r>
              <a:rPr lang="en-US" sz="2000" b="0" i="1" u="none">
                <a:solidFill>
                  <a:srgbClr val="000000"/>
                </a:solidFill>
                <a:latin typeface="Arial"/>
                <a:ea typeface="Arial"/>
                <a:cs typeface="Arial"/>
                <a:sym typeface="Arial"/>
              </a:rPr>
              <a:t>jos siitä ei opita mitään.”</a:t>
            </a:r>
            <a:endParaRPr sz="14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3" name="Google Shape;313;p7"/>
          <p:cNvSpPr txBox="1"/>
          <p:nvPr/>
        </p:nvSpPr>
        <p:spPr>
          <a:xfrm>
            <a:off x="4935537" y="4354512"/>
            <a:ext cx="3041650" cy="7397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Lue lisää Saskan kokeilusta: </a:t>
            </a:r>
            <a:endParaRPr/>
          </a:p>
          <a:p>
            <a:pPr marL="0" marR="0" lvl="0" indent="0" algn="l" rtl="0">
              <a:lnSpc>
                <a:spcPct val="100000"/>
              </a:lnSpc>
              <a:spcBef>
                <a:spcPts val="0"/>
              </a:spcBef>
              <a:spcAft>
                <a:spcPts val="0"/>
              </a:spcAft>
              <a:buClr>
                <a:srgbClr val="000000"/>
              </a:buClr>
              <a:buSzPts val="1200"/>
              <a:buFont typeface="Arial"/>
              <a:buNone/>
            </a:pPr>
            <a:r>
              <a:rPr lang="en-US" sz="1200" b="0" i="0" u="none">
                <a:solidFill>
                  <a:srgbClr val="000000"/>
                </a:solidFill>
                <a:latin typeface="Arial"/>
                <a:ea typeface="Arial"/>
                <a:cs typeface="Arial"/>
                <a:sym typeface="Arial"/>
              </a:rPr>
              <a:t>Tekoälyopasteinen kävelykierrosopas</a:t>
            </a:r>
            <a:endParaRPr/>
          </a:p>
          <a:p>
            <a:pPr marL="0" marR="0" lvl="0" indent="0" algn="l" rtl="0">
              <a:lnSpc>
                <a:spcPct val="100000"/>
              </a:lnSpc>
              <a:spcBef>
                <a:spcPts val="0"/>
              </a:spcBef>
              <a:spcAft>
                <a:spcPts val="0"/>
              </a:spcAft>
              <a:buClr>
                <a:schemeClr val="hlink"/>
              </a:buClr>
              <a:buSzPts val="1200"/>
              <a:buFont typeface="Arial"/>
              <a:buNone/>
            </a:pPr>
            <a:r>
              <a:rPr lang="en-US" sz="1200" b="0" i="0" u="sng">
                <a:solidFill>
                  <a:schemeClr val="hlink"/>
                </a:solidFill>
                <a:latin typeface="Arial"/>
                <a:ea typeface="Arial"/>
                <a:cs typeface="Arial"/>
                <a:sym typeface="Arial"/>
                <a:hlinkClick r:id="rId4"/>
              </a:rPr>
              <a:t>https://kokeilukiihdyttamo.hel.fi/results/25</a:t>
            </a:r>
            <a:endParaRPr/>
          </a:p>
        </p:txBody>
      </p:sp>
      <p:grpSp>
        <p:nvGrpSpPr>
          <p:cNvPr id="314" name="Google Shape;314;p7" descr="&quot;&quot;"/>
          <p:cNvGrpSpPr/>
          <p:nvPr/>
        </p:nvGrpSpPr>
        <p:grpSpPr>
          <a:xfrm>
            <a:off x="8174037" y="4667250"/>
            <a:ext cx="606425" cy="280987"/>
            <a:chOff x="228601" y="704851"/>
            <a:chExt cx="11734830" cy="5449885"/>
          </a:xfrm>
        </p:grpSpPr>
        <p:sp>
          <p:nvSpPr>
            <p:cNvPr id="315" name="Google Shape;315;p7"/>
            <p:cNvSpPr/>
            <p:nvPr/>
          </p:nvSpPr>
          <p:spPr>
            <a:xfrm>
              <a:off x="228601" y="704851"/>
              <a:ext cx="11734830" cy="5449885"/>
            </a:xfrm>
            <a:custGeom>
              <a:avLst/>
              <a:gdLst/>
              <a:ahLst/>
              <a:cxnLst/>
              <a:rect l="l" t="t" r="r" b="b"/>
              <a:pathLst>
                <a:path w="32573" h="15116" extrusionOk="0">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6" name="Google Shape;316;p7"/>
            <p:cNvSpPr/>
            <p:nvPr/>
          </p:nvSpPr>
          <p:spPr>
            <a:xfrm>
              <a:off x="9961563" y="2287588"/>
              <a:ext cx="377825" cy="363538"/>
            </a:xfrm>
            <a:custGeom>
              <a:avLst/>
              <a:gdLst/>
              <a:ahLst/>
              <a:cxnLst/>
              <a:rect l="l" t="t" r="r" b="b"/>
              <a:pathLst>
                <a:path w="1048" h="1009" extrusionOk="0">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7" name="Google Shape;317;p7"/>
            <p:cNvSpPr txBox="1"/>
            <p:nvPr/>
          </p:nvSpPr>
          <p:spPr>
            <a:xfrm>
              <a:off x="9986963"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8" name="Google Shape;318;p7"/>
            <p:cNvSpPr/>
            <p:nvPr/>
          </p:nvSpPr>
          <p:spPr>
            <a:xfrm>
              <a:off x="8709026" y="2282826"/>
              <a:ext cx="1119189" cy="1668469"/>
            </a:xfrm>
            <a:custGeom>
              <a:avLst/>
              <a:gdLst/>
              <a:ahLst/>
              <a:cxnLst/>
              <a:rect l="l" t="t" r="r" b="b"/>
              <a:pathLst>
                <a:path w="3105" h="4625" extrusionOk="0">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9" name="Google Shape;319;p7"/>
            <p:cNvSpPr/>
            <p:nvPr/>
          </p:nvSpPr>
          <p:spPr>
            <a:xfrm>
              <a:off x="7353301" y="2762251"/>
              <a:ext cx="1027112" cy="1189040"/>
            </a:xfrm>
            <a:custGeom>
              <a:avLst/>
              <a:gdLst/>
              <a:ahLst/>
              <a:cxnLst/>
              <a:rect l="l" t="t" r="r" b="b"/>
              <a:pathLst>
                <a:path w="2850" h="3296" extrusionOk="0">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0" name="Google Shape;320;p7"/>
            <p:cNvSpPr/>
            <p:nvPr/>
          </p:nvSpPr>
          <p:spPr>
            <a:xfrm>
              <a:off x="6664326" y="2287588"/>
              <a:ext cx="377826" cy="363538"/>
            </a:xfrm>
            <a:custGeom>
              <a:avLst/>
              <a:gdLst/>
              <a:ahLst/>
              <a:cxnLst/>
              <a:rect l="l" t="t" r="r" b="b"/>
              <a:pathLst>
                <a:path w="1047" h="1009" extrusionOk="0">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1" name="Google Shape;321;p7"/>
            <p:cNvSpPr txBox="1"/>
            <p:nvPr/>
          </p:nvSpPr>
          <p:spPr>
            <a:xfrm>
              <a:off x="6689726" y="2789238"/>
              <a:ext cx="327000" cy="1161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2" name="Google Shape;322;p7"/>
            <p:cNvSpPr/>
            <p:nvPr/>
          </p:nvSpPr>
          <p:spPr>
            <a:xfrm>
              <a:off x="5399088" y="2762251"/>
              <a:ext cx="1047748" cy="1216026"/>
            </a:xfrm>
            <a:custGeom>
              <a:avLst/>
              <a:gdLst/>
              <a:ahLst/>
              <a:cxnLst/>
              <a:rect l="l" t="t" r="r" b="b"/>
              <a:pathLst>
                <a:path w="2907" h="3373" extrusionOk="0">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3" name="Google Shape;323;p7"/>
            <p:cNvSpPr/>
            <p:nvPr/>
          </p:nvSpPr>
          <p:spPr>
            <a:xfrm>
              <a:off x="4770438" y="2295526"/>
              <a:ext cx="563564" cy="1677987"/>
            </a:xfrm>
            <a:custGeom>
              <a:avLst/>
              <a:gdLst/>
              <a:ahLst/>
              <a:cxnLst/>
              <a:rect l="l" t="t" r="r" b="b"/>
              <a:pathLst>
                <a:path w="1565" h="4657" extrusionOk="0">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4" name="Google Shape;324;p7"/>
            <p:cNvSpPr/>
            <p:nvPr/>
          </p:nvSpPr>
          <p:spPr>
            <a:xfrm>
              <a:off x="3455988" y="2762251"/>
              <a:ext cx="1073149" cy="1216026"/>
            </a:xfrm>
            <a:custGeom>
              <a:avLst/>
              <a:gdLst/>
              <a:ahLst/>
              <a:cxnLst/>
              <a:rect l="l" t="t" r="r" b="b"/>
              <a:pathLst>
                <a:path w="2977" h="3373" extrusionOk="0">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25" name="Google Shape;325;p7"/>
            <p:cNvSpPr/>
            <p:nvPr/>
          </p:nvSpPr>
          <p:spPr>
            <a:xfrm>
              <a:off x="1879601" y="2357438"/>
              <a:ext cx="1311279" cy="1593852"/>
            </a:xfrm>
            <a:custGeom>
              <a:avLst/>
              <a:gdLst/>
              <a:ahLst/>
              <a:cxnLst/>
              <a:rect l="l" t="t" r="r" b="b"/>
              <a:pathLst>
                <a:path w="3641" h="4420" extrusionOk="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8"/>
          <p:cNvSpPr txBox="1">
            <a:spLocks noGrp="1"/>
          </p:cNvSpPr>
          <p:nvPr>
            <p:ph type="title"/>
          </p:nvPr>
        </p:nvSpPr>
        <p:spPr>
          <a:xfrm>
            <a:off x="342900" y="306387"/>
            <a:ext cx="8426450" cy="590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US" sz="2500" b="0" i="0" u="none">
                <a:solidFill>
                  <a:srgbClr val="000000"/>
                </a:solidFill>
                <a:latin typeface="Arial Black"/>
                <a:ea typeface="Arial Black"/>
                <a:cs typeface="Arial Black"/>
                <a:sym typeface="Arial Black"/>
              </a:rPr>
              <a:t>Kokeileminen on työvaihe ideoiden keksimisen ja niiden tuotantoon viemisen välissä</a:t>
            </a:r>
            <a:endParaRPr/>
          </a:p>
        </p:txBody>
      </p:sp>
      <p:sp>
        <p:nvSpPr>
          <p:cNvPr id="331" name="Google Shape;331;p8"/>
          <p:cNvSpPr txBox="1"/>
          <p:nvPr/>
        </p:nvSpPr>
        <p:spPr>
          <a:xfrm>
            <a:off x="342900" y="1116012"/>
            <a:ext cx="2514600" cy="1012825"/>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a:solidFill>
                  <a:srgbClr val="000000"/>
                </a:solidFill>
                <a:latin typeface="Arial"/>
                <a:ea typeface="Arial"/>
                <a:cs typeface="Arial"/>
                <a:sym typeface="Arial"/>
              </a:rPr>
              <a:t>Muotoiluajattelu </a:t>
            </a:r>
            <a:r>
              <a:rPr lang="en-US" sz="1200" b="0" i="0" u="none">
                <a:solidFill>
                  <a:srgbClr val="000000"/>
                </a:solidFill>
                <a:latin typeface="Arial"/>
                <a:ea typeface="Arial"/>
                <a:cs typeface="Arial"/>
                <a:sym typeface="Arial"/>
              </a:rPr>
              <a:t>lisää ymmärrystä ongelmista ja tarpeista sekä niiden juurisyistä. Tavoitteena on varmistaa, että </a:t>
            </a:r>
            <a:r>
              <a:rPr lang="en-US" sz="1200" b="1" i="0" u="none">
                <a:solidFill>
                  <a:srgbClr val="000000"/>
                </a:solidFill>
                <a:latin typeface="Arial"/>
                <a:ea typeface="Arial"/>
                <a:cs typeface="Arial"/>
                <a:sym typeface="Arial"/>
              </a:rPr>
              <a:t>ollaan ratkaisemassa oikeaa ongelmaa</a:t>
            </a:r>
            <a:r>
              <a:rPr lang="en-US" sz="1200" b="0" i="0" u="none">
                <a:solidFill>
                  <a:srgbClr val="000000"/>
                </a:solidFill>
                <a:latin typeface="Arial"/>
                <a:ea typeface="Arial"/>
                <a:cs typeface="Arial"/>
                <a:sym typeface="Arial"/>
              </a:rPr>
              <a:t>.</a:t>
            </a:r>
            <a:endParaRPr/>
          </a:p>
        </p:txBody>
      </p:sp>
      <p:sp>
        <p:nvSpPr>
          <p:cNvPr id="332" name="Google Shape;332;p8"/>
          <p:cNvSpPr/>
          <p:nvPr/>
        </p:nvSpPr>
        <p:spPr>
          <a:xfrm>
            <a:off x="679450" y="2517775"/>
            <a:ext cx="1452562" cy="1454150"/>
          </a:xfrm>
          <a:prstGeom prst="ellipse">
            <a:avLst/>
          </a:prstGeom>
          <a:solidFill>
            <a:srgbClr val="FFC61E"/>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Muotoilu-</a:t>
            </a:r>
            <a:br>
              <a:rPr lang="en-US" sz="1300" b="1" i="0" u="none">
                <a:solidFill>
                  <a:srgbClr val="000000"/>
                </a:solidFill>
                <a:latin typeface="Arial"/>
                <a:ea typeface="Arial"/>
                <a:cs typeface="Arial"/>
                <a:sym typeface="Arial"/>
              </a:rPr>
            </a:br>
            <a:r>
              <a:rPr lang="en-US" sz="1300" b="1" i="0" u="none">
                <a:solidFill>
                  <a:srgbClr val="000000"/>
                </a:solidFill>
                <a:latin typeface="Arial"/>
                <a:ea typeface="Arial"/>
                <a:cs typeface="Arial"/>
                <a:sym typeface="Arial"/>
              </a:rPr>
              <a:t>ajattelu</a:t>
            </a:r>
            <a:endParaRPr/>
          </a:p>
        </p:txBody>
      </p:sp>
      <p:sp>
        <p:nvSpPr>
          <p:cNvPr id="333" name="Google Shape;333;p8"/>
          <p:cNvSpPr txBox="1"/>
          <p:nvPr/>
        </p:nvSpPr>
        <p:spPr>
          <a:xfrm>
            <a:off x="328612" y="3951287"/>
            <a:ext cx="2157412" cy="4683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1. Asiakasymmärryksen luominen, ratkaisujen ideointi ja prototypointi</a:t>
            </a:r>
            <a:endParaRPr/>
          </a:p>
        </p:txBody>
      </p:sp>
      <p:sp>
        <p:nvSpPr>
          <p:cNvPr id="334" name="Google Shape;334;p8"/>
          <p:cNvSpPr txBox="1"/>
          <p:nvPr/>
        </p:nvSpPr>
        <p:spPr>
          <a:xfrm>
            <a:off x="639762" y="2171700"/>
            <a:ext cx="1493837" cy="2571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a:solidFill>
                  <a:srgbClr val="000000"/>
                </a:solidFill>
                <a:latin typeface="Arial"/>
                <a:ea typeface="Arial"/>
                <a:cs typeface="Arial"/>
                <a:sym typeface="Arial"/>
              </a:rPr>
              <a:t>Ymmärrys tarpeista</a:t>
            </a:r>
            <a:endParaRPr/>
          </a:p>
        </p:txBody>
      </p:sp>
      <p:cxnSp>
        <p:nvCxnSpPr>
          <p:cNvPr id="335" name="Google Shape;335;p8" descr="&quot;&quot;"/>
          <p:cNvCxnSpPr/>
          <p:nvPr/>
        </p:nvCxnSpPr>
        <p:spPr>
          <a:xfrm>
            <a:off x="2781300" y="2298700"/>
            <a:ext cx="0" cy="2135187"/>
          </a:xfrm>
          <a:prstGeom prst="straightConnector1">
            <a:avLst/>
          </a:prstGeom>
          <a:noFill/>
          <a:ln w="9525" cap="flat" cmpd="sng">
            <a:solidFill>
              <a:schemeClr val="dk2"/>
            </a:solidFill>
            <a:prstDash val="solid"/>
            <a:miter lim="800000"/>
            <a:headEnd type="none" w="med" len="med"/>
            <a:tailEnd type="none" w="med" len="med"/>
          </a:ln>
        </p:spPr>
      </p:cxnSp>
      <p:cxnSp>
        <p:nvCxnSpPr>
          <p:cNvPr id="336" name="Google Shape;336;p8" descr="&quot;&quot;"/>
          <p:cNvCxnSpPr/>
          <p:nvPr/>
        </p:nvCxnSpPr>
        <p:spPr>
          <a:xfrm>
            <a:off x="2132012" y="3249612"/>
            <a:ext cx="1296987" cy="0"/>
          </a:xfrm>
          <a:prstGeom prst="straightConnector1">
            <a:avLst/>
          </a:prstGeom>
          <a:noFill/>
          <a:ln w="19050" cap="flat" cmpd="sng">
            <a:solidFill>
              <a:schemeClr val="dk2"/>
            </a:solidFill>
            <a:prstDash val="solid"/>
            <a:miter lim="800000"/>
            <a:headEnd type="none" w="med" len="med"/>
            <a:tailEnd type="none" w="med" len="med"/>
          </a:ln>
        </p:spPr>
      </p:cxnSp>
      <p:cxnSp>
        <p:nvCxnSpPr>
          <p:cNvPr id="337" name="Google Shape;337;p8" descr="&quot;&quot;"/>
          <p:cNvCxnSpPr/>
          <p:nvPr/>
        </p:nvCxnSpPr>
        <p:spPr>
          <a:xfrm>
            <a:off x="2568575" y="4184650"/>
            <a:ext cx="428625" cy="0"/>
          </a:xfrm>
          <a:prstGeom prst="straightConnector1">
            <a:avLst/>
          </a:prstGeom>
          <a:noFill/>
          <a:ln w="9525" cap="flat" cmpd="sng">
            <a:solidFill>
              <a:srgbClr val="000000"/>
            </a:solidFill>
            <a:prstDash val="solid"/>
            <a:miter lim="800000"/>
            <a:headEnd type="none" w="med" len="med"/>
            <a:tailEnd type="triangle" w="med" len="med"/>
          </a:ln>
        </p:spPr>
      </p:cxnSp>
      <p:sp>
        <p:nvSpPr>
          <p:cNvPr id="338" name="Google Shape;338;p8" descr="Salmiakkikuvio muotoiluajattelun ja kokeilujen välillä"/>
          <p:cNvSpPr/>
          <p:nvPr/>
        </p:nvSpPr>
        <p:spPr>
          <a:xfrm>
            <a:off x="2652712" y="3116262"/>
            <a:ext cx="257175" cy="257175"/>
          </a:xfrm>
          <a:prstGeom prst="diamond">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39" name="Google Shape;339;p8"/>
          <p:cNvSpPr txBox="1"/>
          <p:nvPr/>
        </p:nvSpPr>
        <p:spPr>
          <a:xfrm>
            <a:off x="2328862" y="3419475"/>
            <a:ext cx="909637" cy="257175"/>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2"/>
              </a:buClr>
              <a:buSzPts val="900"/>
              <a:buFont typeface="Arial"/>
              <a:buNone/>
            </a:pPr>
            <a:r>
              <a:rPr lang="en-US" sz="900" b="0" i="1" u="none">
                <a:solidFill>
                  <a:schemeClr val="lt2"/>
                </a:solidFill>
                <a:latin typeface="Arial"/>
                <a:ea typeface="Arial"/>
                <a:cs typeface="Arial"/>
                <a:sym typeface="Arial"/>
              </a:rPr>
              <a:t>Päätös jatkosta</a:t>
            </a:r>
            <a:endParaRPr/>
          </a:p>
        </p:txBody>
      </p:sp>
      <p:sp>
        <p:nvSpPr>
          <p:cNvPr id="340" name="Google Shape;340;p8"/>
          <p:cNvSpPr txBox="1"/>
          <p:nvPr/>
        </p:nvSpPr>
        <p:spPr>
          <a:xfrm>
            <a:off x="2986087" y="1116012"/>
            <a:ext cx="2374900" cy="820737"/>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a:solidFill>
                  <a:srgbClr val="000000"/>
                </a:solidFill>
                <a:latin typeface="Arial"/>
                <a:ea typeface="Arial"/>
                <a:cs typeface="Arial"/>
                <a:sym typeface="Arial"/>
              </a:rPr>
              <a:t>Kokeiluissa </a:t>
            </a:r>
            <a:r>
              <a:rPr lang="en-US" sz="1200" b="0" i="0" u="none">
                <a:solidFill>
                  <a:srgbClr val="000000"/>
                </a:solidFill>
                <a:latin typeface="Arial"/>
                <a:ea typeface="Arial"/>
                <a:cs typeface="Arial"/>
                <a:sym typeface="Arial"/>
              </a:rPr>
              <a:t>ratkaisuideoita testataan ketterästi käytännössä. Tavoitteena on varmistaa, että tunnistettua </a:t>
            </a:r>
            <a:r>
              <a:rPr lang="en-US" sz="1200" b="1" i="0" u="none">
                <a:solidFill>
                  <a:srgbClr val="000000"/>
                </a:solidFill>
                <a:latin typeface="Arial"/>
                <a:ea typeface="Arial"/>
                <a:cs typeface="Arial"/>
                <a:sym typeface="Arial"/>
              </a:rPr>
              <a:t>tarvetta</a:t>
            </a:r>
            <a:r>
              <a:rPr lang="en-US" sz="1200" b="0" i="0" u="none">
                <a:solidFill>
                  <a:srgbClr val="000000"/>
                </a:solidFill>
                <a:latin typeface="Arial"/>
                <a:ea typeface="Arial"/>
                <a:cs typeface="Arial"/>
                <a:sym typeface="Arial"/>
              </a:rPr>
              <a:t> </a:t>
            </a:r>
            <a:r>
              <a:rPr lang="en-US" sz="1200" b="1" i="0" u="none">
                <a:solidFill>
                  <a:srgbClr val="000000"/>
                </a:solidFill>
                <a:latin typeface="Arial"/>
                <a:ea typeface="Arial"/>
                <a:cs typeface="Arial"/>
                <a:sym typeface="Arial"/>
              </a:rPr>
              <a:t>ollaan ratkaisemassa oikealla tavalla</a:t>
            </a:r>
            <a:r>
              <a:rPr lang="en-US" sz="1200" b="0" i="0" u="none">
                <a:solidFill>
                  <a:srgbClr val="000000"/>
                </a:solidFill>
                <a:latin typeface="Arial"/>
                <a:ea typeface="Arial"/>
                <a:cs typeface="Arial"/>
                <a:sym typeface="Arial"/>
              </a:rPr>
              <a:t>.</a:t>
            </a:r>
            <a:endParaRPr/>
          </a:p>
        </p:txBody>
      </p:sp>
      <p:sp>
        <p:nvSpPr>
          <p:cNvPr id="341" name="Google Shape;341;p8"/>
          <p:cNvSpPr/>
          <p:nvPr/>
        </p:nvSpPr>
        <p:spPr>
          <a:xfrm>
            <a:off x="3429000" y="2517775"/>
            <a:ext cx="1452562" cy="1454150"/>
          </a:xfrm>
          <a:prstGeom prst="ellipse">
            <a:avLst/>
          </a:prstGeom>
          <a:solidFill>
            <a:srgbClr val="F5A3C7"/>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Kokeilut</a:t>
            </a:r>
            <a:endParaRPr/>
          </a:p>
        </p:txBody>
      </p:sp>
      <p:sp>
        <p:nvSpPr>
          <p:cNvPr id="342" name="Google Shape;342;p8"/>
          <p:cNvSpPr txBox="1"/>
          <p:nvPr/>
        </p:nvSpPr>
        <p:spPr>
          <a:xfrm>
            <a:off x="3224212" y="3951287"/>
            <a:ext cx="2254250" cy="590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2. Liiketoimintahypoteesien ja ratkaisuideoiden arvon testaus</a:t>
            </a:r>
            <a:endParaRPr/>
          </a:p>
        </p:txBody>
      </p:sp>
      <p:cxnSp>
        <p:nvCxnSpPr>
          <p:cNvPr id="343" name="Google Shape;343;p8" descr="&quot;&quot;"/>
          <p:cNvCxnSpPr/>
          <p:nvPr/>
        </p:nvCxnSpPr>
        <p:spPr>
          <a:xfrm>
            <a:off x="5510212" y="2298700"/>
            <a:ext cx="0" cy="2135187"/>
          </a:xfrm>
          <a:prstGeom prst="straightConnector1">
            <a:avLst/>
          </a:prstGeom>
          <a:noFill/>
          <a:ln w="9525" cap="flat" cmpd="sng">
            <a:solidFill>
              <a:schemeClr val="dk2"/>
            </a:solidFill>
            <a:prstDash val="solid"/>
            <a:miter lim="800000"/>
            <a:headEnd type="none" w="med" len="med"/>
            <a:tailEnd type="none" w="med" len="med"/>
          </a:ln>
        </p:spPr>
      </p:cxnSp>
      <p:cxnSp>
        <p:nvCxnSpPr>
          <p:cNvPr id="344" name="Google Shape;344;p8" descr="&quot;&quot;"/>
          <p:cNvCxnSpPr/>
          <p:nvPr/>
        </p:nvCxnSpPr>
        <p:spPr>
          <a:xfrm>
            <a:off x="4881562" y="3244850"/>
            <a:ext cx="1265237" cy="0"/>
          </a:xfrm>
          <a:prstGeom prst="straightConnector1">
            <a:avLst/>
          </a:prstGeom>
          <a:noFill/>
          <a:ln w="19050" cap="flat" cmpd="sng">
            <a:solidFill>
              <a:schemeClr val="dk2"/>
            </a:solidFill>
            <a:prstDash val="solid"/>
            <a:miter lim="800000"/>
            <a:headEnd type="none" w="med" len="med"/>
            <a:tailEnd type="none" w="med" len="med"/>
          </a:ln>
        </p:spPr>
      </p:cxnSp>
      <p:cxnSp>
        <p:nvCxnSpPr>
          <p:cNvPr id="345" name="Google Shape;345;p8" descr="&quot;&quot;"/>
          <p:cNvCxnSpPr/>
          <p:nvPr/>
        </p:nvCxnSpPr>
        <p:spPr>
          <a:xfrm>
            <a:off x="5307012" y="4184650"/>
            <a:ext cx="428625" cy="0"/>
          </a:xfrm>
          <a:prstGeom prst="straightConnector1">
            <a:avLst/>
          </a:prstGeom>
          <a:noFill/>
          <a:ln w="9525" cap="flat" cmpd="sng">
            <a:solidFill>
              <a:srgbClr val="000000"/>
            </a:solidFill>
            <a:prstDash val="solid"/>
            <a:miter lim="800000"/>
            <a:headEnd type="none" w="med" len="med"/>
            <a:tailEnd type="triangle" w="med" len="med"/>
          </a:ln>
        </p:spPr>
      </p:cxnSp>
      <p:sp>
        <p:nvSpPr>
          <p:cNvPr id="346" name="Google Shape;346;p8"/>
          <p:cNvSpPr txBox="1"/>
          <p:nvPr/>
        </p:nvSpPr>
        <p:spPr>
          <a:xfrm>
            <a:off x="3451225" y="2185987"/>
            <a:ext cx="4170362" cy="257175"/>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a:solidFill>
                  <a:srgbClr val="000000"/>
                </a:solidFill>
                <a:latin typeface="Arial"/>
                <a:ea typeface="Arial"/>
                <a:cs typeface="Arial"/>
                <a:sym typeface="Arial"/>
              </a:rPr>
              <a:t>Ymmärrys ratkaisuista</a:t>
            </a:r>
            <a:endParaRPr/>
          </a:p>
        </p:txBody>
      </p:sp>
      <p:sp>
        <p:nvSpPr>
          <p:cNvPr id="347" name="Google Shape;347;p8" descr="Salmiakkikuvio kokeiluiden ja tuotannon ja jatkokehityksen välissä"/>
          <p:cNvSpPr/>
          <p:nvPr/>
        </p:nvSpPr>
        <p:spPr>
          <a:xfrm>
            <a:off x="5386387" y="3116262"/>
            <a:ext cx="257175" cy="257175"/>
          </a:xfrm>
          <a:prstGeom prst="diamond">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48" name="Google Shape;348;p8"/>
          <p:cNvSpPr txBox="1"/>
          <p:nvPr/>
        </p:nvSpPr>
        <p:spPr>
          <a:xfrm>
            <a:off x="5065712" y="3419475"/>
            <a:ext cx="909637" cy="257175"/>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2"/>
              </a:buClr>
              <a:buSzPts val="900"/>
              <a:buFont typeface="Arial"/>
              <a:buNone/>
            </a:pPr>
            <a:r>
              <a:rPr lang="en-US" sz="900" b="0" i="1" u="none">
                <a:solidFill>
                  <a:schemeClr val="lt2"/>
                </a:solidFill>
                <a:latin typeface="Arial"/>
                <a:ea typeface="Arial"/>
                <a:cs typeface="Arial"/>
                <a:sym typeface="Arial"/>
              </a:rPr>
              <a:t>Päätös jatkosta</a:t>
            </a:r>
            <a:endParaRPr/>
          </a:p>
        </p:txBody>
      </p:sp>
      <p:sp>
        <p:nvSpPr>
          <p:cNvPr id="349" name="Google Shape;349;p8"/>
          <p:cNvSpPr txBox="1"/>
          <p:nvPr/>
        </p:nvSpPr>
        <p:spPr>
          <a:xfrm>
            <a:off x="5500687" y="1116012"/>
            <a:ext cx="2663825" cy="936625"/>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a:solidFill>
                  <a:srgbClr val="000000"/>
                </a:solidFill>
                <a:latin typeface="Arial"/>
                <a:ea typeface="Arial"/>
                <a:cs typeface="Arial"/>
                <a:sym typeface="Arial"/>
              </a:rPr>
              <a:t>Kokeileminen on työtapa vähentää ideoiden kehittämiseen liittyviä riskejä ennen niiden tuotantoon viemistä</a:t>
            </a:r>
            <a:r>
              <a:rPr lang="en-US" sz="1200" b="0" i="0" u="none">
                <a:solidFill>
                  <a:srgbClr val="000000"/>
                </a:solidFill>
                <a:latin typeface="Arial"/>
                <a:ea typeface="Arial"/>
                <a:cs typeface="Arial"/>
                <a:sym typeface="Arial"/>
              </a:rPr>
              <a:t>. Ketterä kehittäminen on keino hallita riskejä myös tuotannossa.</a:t>
            </a:r>
            <a:endParaRPr/>
          </a:p>
        </p:txBody>
      </p:sp>
      <p:sp>
        <p:nvSpPr>
          <p:cNvPr id="350" name="Google Shape;350;p8"/>
          <p:cNvSpPr/>
          <p:nvPr/>
        </p:nvSpPr>
        <p:spPr>
          <a:xfrm>
            <a:off x="6146800" y="2517775"/>
            <a:ext cx="1454150" cy="1454150"/>
          </a:xfrm>
          <a:prstGeom prst="ellipse">
            <a:avLst/>
          </a:prstGeom>
          <a:solidFill>
            <a:srgbClr val="9FC9EB"/>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a:solidFill>
                  <a:srgbClr val="000000"/>
                </a:solidFill>
                <a:latin typeface="Arial"/>
                <a:ea typeface="Arial"/>
                <a:cs typeface="Arial"/>
                <a:sym typeface="Arial"/>
              </a:rPr>
              <a:t>Tuotanto ja jatkokehitys</a:t>
            </a:r>
            <a:endParaRPr/>
          </a:p>
        </p:txBody>
      </p:sp>
      <p:sp>
        <p:nvSpPr>
          <p:cNvPr id="351" name="Google Shape;351;p8"/>
          <p:cNvSpPr txBox="1"/>
          <p:nvPr/>
        </p:nvSpPr>
        <p:spPr>
          <a:xfrm>
            <a:off x="5930900" y="3951287"/>
            <a:ext cx="2157412" cy="4683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a:solidFill>
                  <a:srgbClr val="000000"/>
                </a:solidFill>
                <a:latin typeface="Arial"/>
                <a:ea typeface="Arial"/>
                <a:cs typeface="Arial"/>
                <a:sym typeface="Arial"/>
              </a:rPr>
              <a:t>3. Ratkaisuideoiden jatkokehitys, tuotantoon vieminen ja skaalaus</a:t>
            </a:r>
            <a:endParaRPr/>
          </a:p>
        </p:txBody>
      </p:sp>
    </p:spTree>
  </p:cSld>
  <p:clrMapOvr>
    <a:masterClrMapping/>
  </p:clrMapOvr>
</p:sld>
</file>

<file path=ppt/theme/theme1.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6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5_HKI-perus">
  <a:themeElements>
    <a:clrScheme name="HKI-perus">
      <a:dk1>
        <a:srgbClr val="000000"/>
      </a:dk1>
      <a:lt1>
        <a:srgbClr val="000000"/>
      </a:lt1>
      <a:dk2>
        <a:srgbClr val="A7A7A7"/>
      </a:dk2>
      <a:lt2>
        <a:srgbClr val="535353"/>
      </a:lt2>
      <a:accent1>
        <a:srgbClr val="0000BF"/>
      </a:accent1>
      <a:accent2>
        <a:srgbClr val="FD4F00"/>
      </a:accent2>
      <a:accent3>
        <a:srgbClr val="9FC9EB"/>
      </a:accent3>
      <a:accent4>
        <a:srgbClr val="F5A3C7"/>
      </a:accent4>
      <a:accent5>
        <a:srgbClr val="FFC61E"/>
      </a:accent5>
      <a:accent6>
        <a:srgbClr val="00D7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HKI-perus">
  <a:themeElements>
    <a:clrScheme name="HKI">
      <a:dk1>
        <a:srgbClr val="000000"/>
      </a:dk1>
      <a:lt1>
        <a:srgbClr val="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4792</Words>
  <Application>Microsoft Office PowerPoint</Application>
  <PresentationFormat>On-screen Show (16:9)</PresentationFormat>
  <Paragraphs>675</Paragraphs>
  <Slides>68</Slides>
  <Notes>68</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68</vt:i4>
      </vt:variant>
    </vt:vector>
  </HeadingPairs>
  <TitlesOfParts>
    <vt:vector size="84" baseType="lpstr">
      <vt:lpstr>Calibri</vt:lpstr>
      <vt:lpstr>Arial Black</vt:lpstr>
      <vt:lpstr>Roboto</vt:lpstr>
      <vt:lpstr>Roboto Light</vt:lpstr>
      <vt:lpstr>Arial</vt:lpstr>
      <vt:lpstr>4_Simple Light</vt:lpstr>
      <vt:lpstr>11_HKI-perus</vt:lpstr>
      <vt:lpstr>8_HKI-perus</vt:lpstr>
      <vt:lpstr>3_HKI-perus</vt:lpstr>
      <vt:lpstr>105_HKI-perus</vt:lpstr>
      <vt:lpstr>5_Simple Light</vt:lpstr>
      <vt:lpstr>4_HKI-perus</vt:lpstr>
      <vt:lpstr>2_HKI-perus</vt:lpstr>
      <vt:lpstr>12_HKI-perus</vt:lpstr>
      <vt:lpstr>5_HKI-perus</vt:lpstr>
      <vt:lpstr>16_HKI-perus</vt:lpstr>
      <vt:lpstr>Kokeilijan ABC versio 2.0 Helsingin kaupunki 2024</vt:lpstr>
      <vt:lpstr>Muutokset versioon 2.0</vt:lpstr>
      <vt:lpstr>Kokeilijan ABC</vt:lpstr>
      <vt:lpstr>Sisältö</vt:lpstr>
      <vt:lpstr>Ville Meloni, Kokeilukiihdyttämövastaava ja Hankepäällikkö Kanslia</vt:lpstr>
      <vt:lpstr>Johdanto: Miksi kokeilla?</vt:lpstr>
      <vt:lpstr>Miksi kokeilla?</vt:lpstr>
      <vt:lpstr>Saska Lohi, Projektipäällikkö KYMP</vt:lpstr>
      <vt:lpstr>Kokeileminen on työvaihe ideoiden keksimisen ja niiden tuotantoon viemisen välissä</vt:lpstr>
      <vt:lpstr>Kokeilutoiminta osana innovaatiokulttuuria voi kukoistaa kun siinä on luovuutta ja kuria</vt:lpstr>
      <vt:lpstr>1 Ongelman kuvaaminen ja kokeilun rajaus</vt:lpstr>
      <vt:lpstr>Mieti kehittämistarvetta, jonka olet tunnistanut</vt:lpstr>
      <vt:lpstr>Visio kehittämistarpeesta - Visiolakana </vt:lpstr>
      <vt:lpstr>Visiolakana - esimerkki </vt:lpstr>
      <vt:lpstr>Mimi Rantanen, Kehittäjälääkäri, SOTE</vt:lpstr>
      <vt:lpstr>Tiivistä tärkein oletus ja kokeilun idea kokeilukortiksi </vt:lpstr>
      <vt:lpstr>Tärkein oletus - Kokeilukortti  </vt:lpstr>
      <vt:lpstr>Kokeilukortti - esimerkki</vt:lpstr>
      <vt:lpstr>2 Toteuta kokeilu</vt:lpstr>
      <vt:lpstr>Laajenna kokeiluidea suunnitelmaksi ja toteuta </vt:lpstr>
      <vt:lpstr>Teemu Kiiveri, Projektipäällikkö,  KYMP </vt:lpstr>
      <vt:lpstr>Varmista toteutus - Kokeilusuunnitelma </vt:lpstr>
      <vt:lpstr>Kokeilusuunnitelma - esimerkki </vt:lpstr>
      <vt:lpstr>Marianna Mäenpää  Asiakkuuspäällikkö,  Palvelukeskus Helsinki</vt:lpstr>
      <vt:lpstr>Vinkkejä kokeilun toteutusvaiheeseen</vt:lpstr>
      <vt:lpstr>Anna-Leena Olkinuora Nopean avun johtaja Kasko </vt:lpstr>
      <vt:lpstr>Skaalauspohja 1/2 </vt:lpstr>
      <vt:lpstr>Skaalauspohja 2/2</vt:lpstr>
      <vt:lpstr>Skaalauspohja 1/2 - kouluruokaesimerkki</vt:lpstr>
      <vt:lpstr>Skaalauspohja 2/2 - kouluruokaesimerkki</vt:lpstr>
      <vt:lpstr>Pirjo Viiru ja Päivi-Hannele Seppä Kasko </vt:lpstr>
      <vt:lpstr>3 Analysoi tulokset ja opi niistä</vt:lpstr>
      <vt:lpstr>Tulosten analysointi ja oppiminen </vt:lpstr>
      <vt:lpstr>Kirsi Verkka Kehityspäällikkö Kanslia </vt:lpstr>
      <vt:lpstr>Koosta loppuraportti ja kerro tuloksista </vt:lpstr>
      <vt:lpstr>Dokumentoi opit - Loppuraportti</vt:lpstr>
      <vt:lpstr>4 Opeista toiminnan parantamiseen  </vt:lpstr>
      <vt:lpstr>Miksi oppien jakaminen on niin tärkeää?</vt:lpstr>
      <vt:lpstr>Palaute kehitysaihioon - muokattu visiolakana (päivitä kokeilun löydökset visiolakanaan) </vt:lpstr>
      <vt:lpstr>Ymmärrä liiketoiminta-arvo </vt:lpstr>
      <vt:lpstr>Miten toimintaa voidaan parantaa ja oppeja skaalata</vt:lpstr>
      <vt:lpstr>Sini Miettinen Rekrytointikonsultti Sote</vt:lpstr>
      <vt:lpstr>Lopuksi:  Mistä tukea kokeiluille?</vt:lpstr>
      <vt:lpstr>Kokeilemisen eri ulottuvuudet</vt:lpstr>
      <vt:lpstr>kehitystoimintoja</vt:lpstr>
      <vt:lpstr>Kokeilemista ja asiakaslähtöistä kehittämistä tukevaa materiaalia</vt:lpstr>
      <vt:lpstr>Lisätietoja </vt:lpstr>
      <vt:lpstr>KOKEILIJAN TYÖKALUT</vt:lpstr>
      <vt:lpstr>Visiolakana </vt:lpstr>
      <vt:lpstr>Kokeilukortti </vt:lpstr>
      <vt:lpstr>Kokeilusuunnitelma </vt:lpstr>
      <vt:lpstr>Skaalauspohja 1/2 </vt:lpstr>
      <vt:lpstr>Skaalauspohja 2/2</vt:lpstr>
      <vt:lpstr>LOPPURAPORTTI  Kokeilun nimi   Helsingin kaupungin tiimi ja toimiala(t)   Toteutuskumppani(t)   </vt:lpstr>
      <vt:lpstr>Sisällysluettelo</vt:lpstr>
      <vt:lpstr> 1. Tiivistelmä</vt:lpstr>
      <vt:lpstr> 2. Kokeilun tavoitteet</vt:lpstr>
      <vt:lpstr>3. Kokeilun keskeiset opit </vt:lpstr>
      <vt:lpstr>4. Kokeilun eteneminen</vt:lpstr>
      <vt:lpstr>5. Kokeilun tuotokset</vt:lpstr>
      <vt:lpstr>6. Opit kokeiltavan ratkaisun tai toimintatavan mahdollisuuksista </vt:lpstr>
      <vt:lpstr>7. Opit asiakkaiden tai palvelun käyttäjien tarpeista </vt:lpstr>
      <vt:lpstr>8. Opit ratkaisun kehittämisestä teknisesti</vt:lpstr>
      <vt:lpstr>9. Opit kokeilemisesta yleensä</vt:lpstr>
      <vt:lpstr>10. Opit kokeiluprojektin arjen pyörittämisestä</vt:lpstr>
      <vt:lpstr>11. Kokeilun tekninen ympäristö</vt:lpstr>
      <vt:lpstr>12. Kokeilun data</vt:lpstr>
      <vt:lpstr>13. Jatkopäätökset ja -ideat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Kokeilijan ABC versio 2.0 Helsingin kaupunki 2024</dc:title>
  <cp:lastModifiedBy>Miika Kuha</cp:lastModifiedBy>
  <cp:revision>1</cp:revision>
  <dcterms:modified xsi:type="dcterms:W3CDTF">2024-01-17T15:12:00Z</dcterms:modified>
</cp:coreProperties>
</file>